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8" r:id="rId2"/>
    <p:sldMasterId id="2147483672" r:id="rId3"/>
  </p:sldMasterIdLst>
  <p:notesMasterIdLst>
    <p:notesMasterId r:id="rId53"/>
  </p:notesMasterIdLst>
  <p:sldIdLst>
    <p:sldId id="574" r:id="rId4"/>
    <p:sldId id="257" r:id="rId5"/>
    <p:sldId id="460" r:id="rId6"/>
    <p:sldId id="260" r:id="rId7"/>
    <p:sldId id="263" r:id="rId8"/>
    <p:sldId id="461" r:id="rId9"/>
    <p:sldId id="573" r:id="rId10"/>
    <p:sldId id="490" r:id="rId11"/>
    <p:sldId id="423" r:id="rId12"/>
    <p:sldId id="572" r:id="rId13"/>
    <p:sldId id="427" r:id="rId14"/>
    <p:sldId id="428" r:id="rId15"/>
    <p:sldId id="429" r:id="rId16"/>
    <p:sldId id="430" r:id="rId17"/>
    <p:sldId id="431" r:id="rId18"/>
    <p:sldId id="456" r:id="rId19"/>
    <p:sldId id="458" r:id="rId20"/>
    <p:sldId id="579" r:id="rId21"/>
    <p:sldId id="426" r:id="rId22"/>
    <p:sldId id="481" r:id="rId23"/>
    <p:sldId id="482" r:id="rId24"/>
    <p:sldId id="463" r:id="rId25"/>
    <p:sldId id="483" r:id="rId26"/>
    <p:sldId id="465" r:id="rId27"/>
    <p:sldId id="487" r:id="rId28"/>
    <p:sldId id="488" r:id="rId29"/>
    <p:sldId id="489" r:id="rId30"/>
    <p:sldId id="484" r:id="rId31"/>
    <p:sldId id="566" r:id="rId32"/>
    <p:sldId id="568" r:id="rId33"/>
    <p:sldId id="567" r:id="rId34"/>
    <p:sldId id="578" r:id="rId35"/>
    <p:sldId id="258" r:id="rId36"/>
    <p:sldId id="576" r:id="rId37"/>
    <p:sldId id="259" r:id="rId38"/>
    <p:sldId id="280" r:id="rId39"/>
    <p:sldId id="286" r:id="rId40"/>
    <p:sldId id="281" r:id="rId41"/>
    <p:sldId id="282" r:id="rId42"/>
    <p:sldId id="267" r:id="rId43"/>
    <p:sldId id="276" r:id="rId44"/>
    <p:sldId id="287" r:id="rId45"/>
    <p:sldId id="288" r:id="rId46"/>
    <p:sldId id="289" r:id="rId47"/>
    <p:sldId id="272" r:id="rId48"/>
    <p:sldId id="454" r:id="rId49"/>
    <p:sldId id="486" r:id="rId50"/>
    <p:sldId id="480" r:id="rId51"/>
    <p:sldId id="45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436CC9-7961-164E-BC1B-30659FDC0344}">
          <p14:sldIdLst>
            <p14:sldId id="574"/>
            <p14:sldId id="257"/>
          </p14:sldIdLst>
        </p14:section>
        <p14:section name="Addiction in Mildura" id="{149FCD75-A902-834D-8288-1AB08C02D203}">
          <p14:sldIdLst>
            <p14:sldId id="460"/>
            <p14:sldId id="260"/>
            <p14:sldId id="263"/>
          </p14:sldIdLst>
        </p14:section>
        <p14:section name="Why people get addicted" id="{419C39AA-9810-604E-A831-AEB2417EA7C9}">
          <p14:sldIdLst>
            <p14:sldId id="461"/>
            <p14:sldId id="573"/>
            <p14:sldId id="490"/>
            <p14:sldId id="423"/>
            <p14:sldId id="572"/>
            <p14:sldId id="427"/>
            <p14:sldId id="428"/>
            <p14:sldId id="429"/>
            <p14:sldId id="430"/>
            <p14:sldId id="431"/>
            <p14:sldId id="456"/>
            <p14:sldId id="458"/>
          </p14:sldIdLst>
        </p14:section>
        <p14:section name="Withdrawals in ED" id="{FD28FBD6-9C4C-0F49-AF95-C235EDFCF3B4}">
          <p14:sldIdLst>
            <p14:sldId id="579"/>
            <p14:sldId id="426"/>
            <p14:sldId id="481"/>
            <p14:sldId id="482"/>
            <p14:sldId id="463"/>
            <p14:sldId id="483"/>
            <p14:sldId id="465"/>
            <p14:sldId id="487"/>
            <p14:sldId id="488"/>
            <p14:sldId id="489"/>
            <p14:sldId id="484"/>
            <p14:sldId id="566"/>
            <p14:sldId id="568"/>
            <p14:sldId id="567"/>
            <p14:sldId id="578"/>
          </p14:sldIdLst>
        </p14:section>
        <p14:section name="Local services" id="{491A0AB9-6ECD-EF4F-B533-EDAEFDEC5736}">
          <p14:sldIdLst>
            <p14:sldId id="258"/>
            <p14:sldId id="576"/>
            <p14:sldId id="259"/>
            <p14:sldId id="280"/>
            <p14:sldId id="286"/>
            <p14:sldId id="281"/>
            <p14:sldId id="282"/>
            <p14:sldId id="267"/>
            <p14:sldId id="276"/>
            <p14:sldId id="287"/>
            <p14:sldId id="288"/>
            <p14:sldId id="289"/>
            <p14:sldId id="272"/>
          </p14:sldIdLst>
        </p14:section>
        <p14:section name="Resources" id="{21D73914-53AF-C64A-A431-29F95A28C1CD}">
          <p14:sldIdLst>
            <p14:sldId id="454"/>
            <p14:sldId id="486"/>
            <p14:sldId id="480"/>
            <p14:sldId id="4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0816"/>
  </p:normalViewPr>
  <p:slideViewPr>
    <p:cSldViewPr snapToGrid="0">
      <p:cViewPr varScale="1">
        <p:scale>
          <a:sx n="102" d="100"/>
          <a:sy n="102" d="100"/>
        </p:scale>
        <p:origin x="1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hcg.sharepoint.com/sites/AODITT/Shared%20Documents/General/Patient%20Data/Reports/Copy%20of%20patient%20data%20for%20report%20until%20Fe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hcg.sharepoint.com/sites/AODITT/Shared%20Documents/General/Patient%20Data/Reports/Copy%20of%20patient%20data%20for%20report%20until%20Fe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hcg.sharepoint.com/sites/AODITT/Shared%20Documents/General/Patient%20Data/Reports/Copy%20of%20patient%20data%20for%20report%20until%20Fe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/>
              <a:t>Referrals</a:t>
            </a:r>
            <a:r>
              <a:rPr lang="en-GB" sz="2000" baseline="0"/>
              <a:t> to AODITT per month by referring team</a:t>
            </a:r>
            <a:endParaRPr lang="en-GB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CL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Sheet1!$E$10:$H$10</c:f>
              <c:strCache>
                <c:ptCount val="4"/>
                <c:pt idx="0">
                  <c:v>May</c:v>
                </c:pt>
                <c:pt idx="1">
                  <c:v>April</c:v>
                </c:pt>
                <c:pt idx="2">
                  <c:v>March</c:v>
                </c:pt>
                <c:pt idx="3">
                  <c:v>February</c:v>
                </c:pt>
              </c:strCache>
            </c:strRef>
          </c:cat>
          <c:val>
            <c:numRef>
              <c:f>Sheet1!$E$11:$H$11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C2-4B4F-814F-A758AC5B65A1}"/>
            </c:ext>
          </c:extLst>
        </c:ser>
        <c:ser>
          <c:idx val="1"/>
          <c:order val="1"/>
          <c:tx>
            <c:strRef>
              <c:f>Sheet1!$D$12</c:f>
              <c:strCache>
                <c:ptCount val="1"/>
                <c:pt idx="0">
                  <c:v>ACIS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Sheet1!$E$10:$H$10</c:f>
              <c:strCache>
                <c:ptCount val="4"/>
                <c:pt idx="0">
                  <c:v>May</c:v>
                </c:pt>
                <c:pt idx="1">
                  <c:v>April</c:v>
                </c:pt>
                <c:pt idx="2">
                  <c:v>March</c:v>
                </c:pt>
                <c:pt idx="3">
                  <c:v>February</c:v>
                </c:pt>
              </c:strCache>
            </c:strRef>
          </c:cat>
          <c:val>
            <c:numRef>
              <c:f>Sheet1!$E$12:$H$12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C2-4B4F-814F-A758AC5B65A1}"/>
            </c:ext>
          </c:extLst>
        </c:ser>
        <c:ser>
          <c:idx val="2"/>
          <c:order val="2"/>
          <c:tx>
            <c:strRef>
              <c:f>Sheet1!$D$13</c:f>
              <c:strCache>
                <c:ptCount val="1"/>
                <c:pt idx="0">
                  <c:v>HOPE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Sheet1!$E$10:$H$10</c:f>
              <c:strCache>
                <c:ptCount val="4"/>
                <c:pt idx="0">
                  <c:v>May</c:v>
                </c:pt>
                <c:pt idx="1">
                  <c:v>April</c:v>
                </c:pt>
                <c:pt idx="2">
                  <c:v>March</c:v>
                </c:pt>
                <c:pt idx="3">
                  <c:v>February</c:v>
                </c:pt>
              </c:strCache>
            </c:strRef>
          </c:cat>
          <c:val>
            <c:numRef>
              <c:f>Sheet1!$E$13:$H$13</c:f>
              <c:numCache>
                <c:formatCode>General</c:formatCode>
                <c:ptCount val="4"/>
                <c:pt idx="0">
                  <c:v>1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C2-4B4F-814F-A758AC5B65A1}"/>
            </c:ext>
          </c:extLst>
        </c:ser>
        <c:ser>
          <c:idx val="3"/>
          <c:order val="3"/>
          <c:tx>
            <c:strRef>
              <c:f>Sheet1!$D$14</c:f>
              <c:strCache>
                <c:ptCount val="1"/>
                <c:pt idx="0">
                  <c:v>CCT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Sheet1!$E$10:$H$10</c:f>
              <c:strCache>
                <c:ptCount val="4"/>
                <c:pt idx="0">
                  <c:v>May</c:v>
                </c:pt>
                <c:pt idx="1">
                  <c:v>April</c:v>
                </c:pt>
                <c:pt idx="2">
                  <c:v>March</c:v>
                </c:pt>
                <c:pt idx="3">
                  <c:v>February</c:v>
                </c:pt>
              </c:strCache>
            </c:strRef>
          </c:cat>
          <c:val>
            <c:numRef>
              <c:f>Sheet1!$E$14:$H$14</c:f>
              <c:numCache>
                <c:formatCode>General</c:formatCode>
                <c:ptCount val="4"/>
                <c:pt idx="0">
                  <c:v>2</c:v>
                </c:pt>
                <c:pt idx="1">
                  <c:v>10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C2-4B4F-814F-A758AC5B65A1}"/>
            </c:ext>
          </c:extLst>
        </c:ser>
        <c:ser>
          <c:idx val="4"/>
          <c:order val="4"/>
          <c:tx>
            <c:strRef>
              <c:f>Sheet1!$D$15</c:f>
              <c:strCache>
                <c:ptCount val="1"/>
                <c:pt idx="0">
                  <c:v>IPU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Sheet1!$E$10:$H$10</c:f>
              <c:strCache>
                <c:ptCount val="4"/>
                <c:pt idx="0">
                  <c:v>May</c:v>
                </c:pt>
                <c:pt idx="1">
                  <c:v>April</c:v>
                </c:pt>
                <c:pt idx="2">
                  <c:v>March</c:v>
                </c:pt>
                <c:pt idx="3">
                  <c:v>February</c:v>
                </c:pt>
              </c:strCache>
            </c:strRef>
          </c:cat>
          <c:val>
            <c:numRef>
              <c:f>Sheet1!$E$15:$H$15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C2-4B4F-814F-A758AC5B65A1}"/>
            </c:ext>
          </c:extLst>
        </c:ser>
        <c:ser>
          <c:idx val="5"/>
          <c:order val="5"/>
          <c:tx>
            <c:strRef>
              <c:f>Sheet1!$D$16</c:f>
              <c:strCache>
                <c:ptCount val="1"/>
                <c:pt idx="0">
                  <c:v>PCCC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Sheet1!$E$10:$H$10</c:f>
              <c:strCache>
                <c:ptCount val="4"/>
                <c:pt idx="0">
                  <c:v>May</c:v>
                </c:pt>
                <c:pt idx="1">
                  <c:v>April</c:v>
                </c:pt>
                <c:pt idx="2">
                  <c:v>March</c:v>
                </c:pt>
                <c:pt idx="3">
                  <c:v>February</c:v>
                </c:pt>
              </c:strCache>
            </c:strRef>
          </c:cat>
          <c:val>
            <c:numRef>
              <c:f>Sheet1!$E$16:$H$16</c:f>
              <c:numCache>
                <c:formatCode>General</c:formatCode>
                <c:ptCount val="4"/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C2-4B4F-814F-A758AC5B65A1}"/>
            </c:ext>
          </c:extLst>
        </c:ser>
        <c:ser>
          <c:idx val="6"/>
          <c:order val="6"/>
          <c:tx>
            <c:strRef>
              <c:f>Sheet1!$D$17</c:f>
              <c:strCache>
                <c:ptCount val="1"/>
                <c:pt idx="0">
                  <c:v>PHEP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Sheet1!$E$10:$H$10</c:f>
              <c:strCache>
                <c:ptCount val="4"/>
                <c:pt idx="0">
                  <c:v>May</c:v>
                </c:pt>
                <c:pt idx="1">
                  <c:v>April</c:v>
                </c:pt>
                <c:pt idx="2">
                  <c:v>March</c:v>
                </c:pt>
                <c:pt idx="3">
                  <c:v>February</c:v>
                </c:pt>
              </c:strCache>
            </c:strRef>
          </c:cat>
          <c:val>
            <c:numRef>
              <c:f>Sheet1!$E$17:$H$17</c:f>
              <c:numCache>
                <c:formatCode>General</c:formatCode>
                <c:ptCount val="4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C2-4B4F-814F-A758AC5B6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8514687"/>
        <c:axId val="1938585391"/>
      </c:barChart>
      <c:catAx>
        <c:axId val="193851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8585391"/>
        <c:crosses val="autoZero"/>
        <c:auto val="1"/>
        <c:lblAlgn val="ctr"/>
        <c:lblOffset val="100"/>
        <c:noMultiLvlLbl val="0"/>
      </c:catAx>
      <c:valAx>
        <c:axId val="1938585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8514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/>
              <a:t>Referral diagnosis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All!$U$116</c:f>
              <c:strCache>
                <c:ptCount val="1"/>
                <c:pt idx="0">
                  <c:v>Trial period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All!$T$117:$T$126</c:f>
              <c:strCache>
                <c:ptCount val="10"/>
                <c:pt idx="0">
                  <c:v>Schizophrenia</c:v>
                </c:pt>
                <c:pt idx="1">
                  <c:v>Suicidal ideation</c:v>
                </c:pt>
                <c:pt idx="2">
                  <c:v>Depression</c:v>
                </c:pt>
                <c:pt idx="3">
                  <c:v>Personality disorder</c:v>
                </c:pt>
                <c:pt idx="4">
                  <c:v>Substance use disorder</c:v>
                </c:pt>
                <c:pt idx="5">
                  <c:v>PTSD</c:v>
                </c:pt>
                <c:pt idx="6">
                  <c:v>Psychosis</c:v>
                </c:pt>
                <c:pt idx="7">
                  <c:v>ADHD</c:v>
                </c:pt>
                <c:pt idx="8">
                  <c:v>Anxiety disorder</c:v>
                </c:pt>
                <c:pt idx="9">
                  <c:v>Bipolar disorder</c:v>
                </c:pt>
              </c:strCache>
            </c:strRef>
          </c:cat>
          <c:val>
            <c:numRef>
              <c:f>All!$U$117:$U$126</c:f>
              <c:numCache>
                <c:formatCode>General</c:formatCode>
                <c:ptCount val="10"/>
                <c:pt idx="0">
                  <c:v>35.9375</c:v>
                </c:pt>
                <c:pt idx="1">
                  <c:v>15.625</c:v>
                </c:pt>
                <c:pt idx="2">
                  <c:v>12.5</c:v>
                </c:pt>
                <c:pt idx="3">
                  <c:v>7.8125</c:v>
                </c:pt>
                <c:pt idx="4">
                  <c:v>7.8125</c:v>
                </c:pt>
                <c:pt idx="5">
                  <c:v>4.6875</c:v>
                </c:pt>
                <c:pt idx="6">
                  <c:v>4.6875</c:v>
                </c:pt>
                <c:pt idx="7">
                  <c:v>4.6875</c:v>
                </c:pt>
                <c:pt idx="8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6-2C41-B628-7CFD81C477E0}"/>
            </c:ext>
          </c:extLst>
        </c:ser>
        <c:ser>
          <c:idx val="1"/>
          <c:order val="1"/>
          <c:tx>
            <c:strRef>
              <c:f>All!$V$116</c:f>
              <c:strCache>
                <c:ptCount val="1"/>
                <c:pt idx="0">
                  <c:v>Since start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All!$T$117:$T$126</c:f>
              <c:strCache>
                <c:ptCount val="10"/>
                <c:pt idx="0">
                  <c:v>Schizophrenia</c:v>
                </c:pt>
                <c:pt idx="1">
                  <c:v>Suicidal ideation</c:v>
                </c:pt>
                <c:pt idx="2">
                  <c:v>Depression</c:v>
                </c:pt>
                <c:pt idx="3">
                  <c:v>Personality disorder</c:v>
                </c:pt>
                <c:pt idx="4">
                  <c:v>Substance use disorder</c:v>
                </c:pt>
                <c:pt idx="5">
                  <c:v>PTSD</c:v>
                </c:pt>
                <c:pt idx="6">
                  <c:v>Psychosis</c:v>
                </c:pt>
                <c:pt idx="7">
                  <c:v>ADHD</c:v>
                </c:pt>
                <c:pt idx="8">
                  <c:v>Anxiety disorder</c:v>
                </c:pt>
                <c:pt idx="9">
                  <c:v>Bipolar disorder</c:v>
                </c:pt>
              </c:strCache>
            </c:strRef>
          </c:cat>
          <c:val>
            <c:numRef>
              <c:f>All!$V$117:$V$126</c:f>
              <c:numCache>
                <c:formatCode>General</c:formatCode>
                <c:ptCount val="10"/>
                <c:pt idx="0">
                  <c:v>26</c:v>
                </c:pt>
                <c:pt idx="1">
                  <c:v>18</c:v>
                </c:pt>
                <c:pt idx="2">
                  <c:v>15</c:v>
                </c:pt>
                <c:pt idx="3">
                  <c:v>6</c:v>
                </c:pt>
                <c:pt idx="4">
                  <c:v>8</c:v>
                </c:pt>
                <c:pt idx="5">
                  <c:v>5</c:v>
                </c:pt>
                <c:pt idx="6">
                  <c:v>12</c:v>
                </c:pt>
                <c:pt idx="7">
                  <c:v>3</c:v>
                </c:pt>
                <c:pt idx="8">
                  <c:v>7.0000000000000009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6-2C41-B628-7CFD81C47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3802032"/>
        <c:axId val="1938277135"/>
      </c:barChart>
      <c:catAx>
        <c:axId val="433802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8277135"/>
        <c:crosses val="autoZero"/>
        <c:auto val="1"/>
        <c:lblAlgn val="ctr"/>
        <c:lblOffset val="100"/>
        <c:noMultiLvlLbl val="0"/>
      </c:catAx>
      <c:valAx>
        <c:axId val="1938277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0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/>
              <a:t>Substances referred for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All!$D$161</c:f>
              <c:strCache>
                <c:ptCount val="1"/>
                <c:pt idx="0">
                  <c:v>Trial period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All!$C$162:$C$167</c:f>
              <c:strCache>
                <c:ptCount val="6"/>
                <c:pt idx="0">
                  <c:v>Alcohol</c:v>
                </c:pt>
                <c:pt idx="1">
                  <c:v>Cannabis</c:v>
                </c:pt>
                <c:pt idx="2">
                  <c:v>Stimulants</c:v>
                </c:pt>
                <c:pt idx="3">
                  <c:v>Opioids</c:v>
                </c:pt>
                <c:pt idx="4">
                  <c:v>Nicotine</c:v>
                </c:pt>
                <c:pt idx="5">
                  <c:v>Benzodiazepines</c:v>
                </c:pt>
              </c:strCache>
            </c:strRef>
          </c:cat>
          <c:val>
            <c:numRef>
              <c:f>All!$D$162:$D$167</c:f>
              <c:numCache>
                <c:formatCode>0.0</c:formatCode>
                <c:ptCount val="6"/>
                <c:pt idx="0">
                  <c:v>23.4375</c:v>
                </c:pt>
                <c:pt idx="1">
                  <c:v>23.4375</c:v>
                </c:pt>
                <c:pt idx="2">
                  <c:v>21.875</c:v>
                </c:pt>
                <c:pt idx="3">
                  <c:v>18.75</c:v>
                </c:pt>
                <c:pt idx="4">
                  <c:v>10.9375</c:v>
                </c:pt>
                <c:pt idx="5">
                  <c:v>1.5625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4-5146-8547-0298C9BEB7E7}"/>
            </c:ext>
          </c:extLst>
        </c:ser>
        <c:ser>
          <c:idx val="1"/>
          <c:order val="1"/>
          <c:tx>
            <c:strRef>
              <c:f>All!$E$161</c:f>
              <c:strCache>
                <c:ptCount val="1"/>
                <c:pt idx="0">
                  <c:v>Since start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All!$C$162:$C$167</c:f>
              <c:strCache>
                <c:ptCount val="6"/>
                <c:pt idx="0">
                  <c:v>Alcohol</c:v>
                </c:pt>
                <c:pt idx="1">
                  <c:v>Cannabis</c:v>
                </c:pt>
                <c:pt idx="2">
                  <c:v>Stimulants</c:v>
                </c:pt>
                <c:pt idx="3">
                  <c:v>Opioids</c:v>
                </c:pt>
                <c:pt idx="4">
                  <c:v>Nicotine</c:v>
                </c:pt>
                <c:pt idx="5">
                  <c:v>Benzodiazepines</c:v>
                </c:pt>
              </c:strCache>
            </c:strRef>
          </c:cat>
          <c:val>
            <c:numRef>
              <c:f>All!$E$162:$E$167</c:f>
              <c:numCache>
                <c:formatCode>General</c:formatCode>
                <c:ptCount val="6"/>
                <c:pt idx="0">
                  <c:v>33</c:v>
                </c:pt>
                <c:pt idx="1">
                  <c:v>16</c:v>
                </c:pt>
                <c:pt idx="2">
                  <c:v>32</c:v>
                </c:pt>
                <c:pt idx="3">
                  <c:v>12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24-5146-8547-0298C9BEB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9461600"/>
        <c:axId val="359742112"/>
      </c:barChart>
      <c:catAx>
        <c:axId val="83946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42112"/>
        <c:crosses val="autoZero"/>
        <c:auto val="1"/>
        <c:lblAlgn val="ctr"/>
        <c:lblOffset val="100"/>
        <c:noMultiLvlLbl val="0"/>
      </c:catAx>
      <c:valAx>
        <c:axId val="359742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46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0CB155-E56C-4908-A7D6-3FD78359541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CCD36-6D3C-4654-9F03-E2ACCEB9149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 baseline="0" dirty="0"/>
            <a:t>With repeated substance use there is impairment of pre-frontal </a:t>
          </a:r>
          <a:r>
            <a:rPr lang="en-AU" sz="1600" b="0" i="0" baseline="0" dirty="0"/>
            <a:t>inhibitory pathways.</a:t>
          </a:r>
          <a:endParaRPr lang="en-US" sz="1600" dirty="0"/>
        </a:p>
      </dgm:t>
    </dgm:pt>
    <dgm:pt modelId="{C55C208E-31BF-4C82-95D1-6E2DFB8C6651}" type="parTrans" cxnId="{6A5798E4-E87B-4ACE-8E01-08B56BD7B5E9}">
      <dgm:prSet/>
      <dgm:spPr/>
      <dgm:t>
        <a:bodyPr/>
        <a:lstStyle/>
        <a:p>
          <a:endParaRPr lang="en-US"/>
        </a:p>
      </dgm:t>
    </dgm:pt>
    <dgm:pt modelId="{EA6147E5-BBD2-4096-A34B-D9CD624182D0}" type="sibTrans" cxnId="{6A5798E4-E87B-4ACE-8E01-08B56BD7B5E9}">
      <dgm:prSet/>
      <dgm:spPr/>
      <dgm:t>
        <a:bodyPr/>
        <a:lstStyle/>
        <a:p>
          <a:endParaRPr lang="en-US"/>
        </a:p>
      </dgm:t>
    </dgm:pt>
    <dgm:pt modelId="{92EE3BA5-A632-4F87-8958-E87E69C61E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 baseline="0" dirty="0"/>
            <a:t>This results in even less control over the neurocircuits that are </a:t>
          </a:r>
          <a:r>
            <a:rPr lang="en-AU" sz="1600" b="0" i="0" baseline="0" dirty="0"/>
            <a:t>activated by dependence processes.</a:t>
          </a:r>
          <a:endParaRPr lang="en-US" sz="1600" dirty="0"/>
        </a:p>
      </dgm:t>
    </dgm:pt>
    <dgm:pt modelId="{0F85AA11-9CBE-49DB-90C3-96185D82B355}" type="parTrans" cxnId="{F01FCD1C-3B82-46FF-82A5-0D3970BFB3AA}">
      <dgm:prSet/>
      <dgm:spPr/>
      <dgm:t>
        <a:bodyPr/>
        <a:lstStyle/>
        <a:p>
          <a:endParaRPr lang="en-US"/>
        </a:p>
      </dgm:t>
    </dgm:pt>
    <dgm:pt modelId="{75D5775B-687A-4D77-AA0E-332FD3321F24}" type="sibTrans" cxnId="{F01FCD1C-3B82-46FF-82A5-0D3970BFB3AA}">
      <dgm:prSet/>
      <dgm:spPr/>
      <dgm:t>
        <a:bodyPr/>
        <a:lstStyle/>
        <a:p>
          <a:endParaRPr lang="en-US"/>
        </a:p>
      </dgm:t>
    </dgm:pt>
    <dgm:pt modelId="{5F40D6E3-BE08-4785-B09B-C5475F0FEB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 baseline="0" dirty="0"/>
            <a:t>This may be associated contemporaneously (or subsequently) with deficiencies in executive functioning, decision-making, salience of </a:t>
          </a:r>
          <a:r>
            <a:rPr lang="en-AU" sz="1600" b="0" i="0" baseline="0" dirty="0"/>
            <a:t>substance use and insight.</a:t>
          </a:r>
          <a:endParaRPr lang="en-US" sz="1600" dirty="0"/>
        </a:p>
      </dgm:t>
    </dgm:pt>
    <dgm:pt modelId="{DC88534D-DE42-4D62-BED2-0F8E739F8000}" type="parTrans" cxnId="{060D7E63-9DBD-45AF-B0AF-26DAA7953FCB}">
      <dgm:prSet/>
      <dgm:spPr/>
      <dgm:t>
        <a:bodyPr/>
        <a:lstStyle/>
        <a:p>
          <a:endParaRPr lang="en-US"/>
        </a:p>
      </dgm:t>
    </dgm:pt>
    <dgm:pt modelId="{386A0A7B-34AE-4645-9E52-499718B645DC}" type="sibTrans" cxnId="{060D7E63-9DBD-45AF-B0AF-26DAA7953FCB}">
      <dgm:prSet/>
      <dgm:spPr/>
      <dgm:t>
        <a:bodyPr/>
        <a:lstStyle/>
        <a:p>
          <a:endParaRPr lang="en-US"/>
        </a:p>
      </dgm:t>
    </dgm:pt>
    <dgm:pt modelId="{035A9245-FFFA-4443-A1A9-78F59E188528}" type="pres">
      <dgm:prSet presAssocID="{CB0CB155-E56C-4908-A7D6-3FD783595415}" presName="root" presStyleCnt="0">
        <dgm:presLayoutVars>
          <dgm:dir/>
          <dgm:resizeHandles val="exact"/>
        </dgm:presLayoutVars>
      </dgm:prSet>
      <dgm:spPr/>
    </dgm:pt>
    <dgm:pt modelId="{F23B9A5E-146F-427E-A515-BA4D83B2A566}" type="pres">
      <dgm:prSet presAssocID="{4B4CCD36-6D3C-4654-9F03-E2ACCEB9149D}" presName="compNode" presStyleCnt="0"/>
      <dgm:spPr/>
    </dgm:pt>
    <dgm:pt modelId="{51E90AC5-7F15-49F8-89EF-4C15C21D5158}" type="pres">
      <dgm:prSet presAssocID="{4B4CCD36-6D3C-4654-9F03-E2ACCEB9149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DF735DFE-D2E0-40B9-B17E-BBA33B39C3D7}" type="pres">
      <dgm:prSet presAssocID="{4B4CCD36-6D3C-4654-9F03-E2ACCEB9149D}" presName="spaceRect" presStyleCnt="0"/>
      <dgm:spPr/>
    </dgm:pt>
    <dgm:pt modelId="{7BDD5DD5-078B-4EBF-B1EA-860C0930E485}" type="pres">
      <dgm:prSet presAssocID="{4B4CCD36-6D3C-4654-9F03-E2ACCEB9149D}" presName="textRect" presStyleLbl="revTx" presStyleIdx="0" presStyleCnt="3">
        <dgm:presLayoutVars>
          <dgm:chMax val="1"/>
          <dgm:chPref val="1"/>
        </dgm:presLayoutVars>
      </dgm:prSet>
      <dgm:spPr/>
    </dgm:pt>
    <dgm:pt modelId="{7C6338CE-5E7D-4D91-AE69-A67C5FF2CE0E}" type="pres">
      <dgm:prSet presAssocID="{EA6147E5-BBD2-4096-A34B-D9CD624182D0}" presName="sibTrans" presStyleCnt="0"/>
      <dgm:spPr/>
    </dgm:pt>
    <dgm:pt modelId="{7149FB05-2BFC-41ED-9A99-CD8E696D22AD}" type="pres">
      <dgm:prSet presAssocID="{92EE3BA5-A632-4F87-8958-E87E69C61EEB}" presName="compNode" presStyleCnt="0"/>
      <dgm:spPr/>
    </dgm:pt>
    <dgm:pt modelId="{DD73841A-31E2-437C-8E08-2E2227682399}" type="pres">
      <dgm:prSet presAssocID="{92EE3BA5-A632-4F87-8958-E87E69C61EE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13C81899-4D38-47D9-809B-015332E02D55}" type="pres">
      <dgm:prSet presAssocID="{92EE3BA5-A632-4F87-8958-E87E69C61EEB}" presName="spaceRect" presStyleCnt="0"/>
      <dgm:spPr/>
    </dgm:pt>
    <dgm:pt modelId="{29B663FE-709D-4443-BFEF-933E55BD48F1}" type="pres">
      <dgm:prSet presAssocID="{92EE3BA5-A632-4F87-8958-E87E69C61EEB}" presName="textRect" presStyleLbl="revTx" presStyleIdx="1" presStyleCnt="3">
        <dgm:presLayoutVars>
          <dgm:chMax val="1"/>
          <dgm:chPref val="1"/>
        </dgm:presLayoutVars>
      </dgm:prSet>
      <dgm:spPr/>
    </dgm:pt>
    <dgm:pt modelId="{2C192C30-42A7-403C-BE02-2943D7D15A1E}" type="pres">
      <dgm:prSet presAssocID="{75D5775B-687A-4D77-AA0E-332FD3321F24}" presName="sibTrans" presStyleCnt="0"/>
      <dgm:spPr/>
    </dgm:pt>
    <dgm:pt modelId="{D3D0AA67-4E2F-4D05-8ED2-8A425DF1E357}" type="pres">
      <dgm:prSet presAssocID="{5F40D6E3-BE08-4785-B09B-C5475F0FEBFA}" presName="compNode" presStyleCnt="0"/>
      <dgm:spPr/>
    </dgm:pt>
    <dgm:pt modelId="{C6B8C920-060C-4571-9FAA-7245BCA208F9}" type="pres">
      <dgm:prSet presAssocID="{5F40D6E3-BE08-4785-B09B-C5475F0FEBF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sert scene"/>
        </a:ext>
      </dgm:extLst>
    </dgm:pt>
    <dgm:pt modelId="{8B976ED3-0358-432D-BE5B-C12174930A85}" type="pres">
      <dgm:prSet presAssocID="{5F40D6E3-BE08-4785-B09B-C5475F0FEBFA}" presName="spaceRect" presStyleCnt="0"/>
      <dgm:spPr/>
    </dgm:pt>
    <dgm:pt modelId="{12D10490-8D25-4045-BC39-BA9B22CA1EDD}" type="pres">
      <dgm:prSet presAssocID="{5F40D6E3-BE08-4785-B09B-C5475F0FEBFA}" presName="textRect" presStyleLbl="revTx" presStyleIdx="2" presStyleCnt="3" custScaleX="175922">
        <dgm:presLayoutVars>
          <dgm:chMax val="1"/>
          <dgm:chPref val="1"/>
        </dgm:presLayoutVars>
      </dgm:prSet>
      <dgm:spPr/>
    </dgm:pt>
  </dgm:ptLst>
  <dgm:cxnLst>
    <dgm:cxn modelId="{F01FCD1C-3B82-46FF-82A5-0D3970BFB3AA}" srcId="{CB0CB155-E56C-4908-A7D6-3FD783595415}" destId="{92EE3BA5-A632-4F87-8958-E87E69C61EEB}" srcOrd="1" destOrd="0" parTransId="{0F85AA11-9CBE-49DB-90C3-96185D82B355}" sibTransId="{75D5775B-687A-4D77-AA0E-332FD3321F24}"/>
    <dgm:cxn modelId="{503FA64A-0C65-4314-B068-96112A172A30}" type="presOf" srcId="{CB0CB155-E56C-4908-A7D6-3FD783595415}" destId="{035A9245-FFFA-4443-A1A9-78F59E188528}" srcOrd="0" destOrd="0" presId="urn:microsoft.com/office/officeart/2018/2/layout/IconLabelList"/>
    <dgm:cxn modelId="{060D7E63-9DBD-45AF-B0AF-26DAA7953FCB}" srcId="{CB0CB155-E56C-4908-A7D6-3FD783595415}" destId="{5F40D6E3-BE08-4785-B09B-C5475F0FEBFA}" srcOrd="2" destOrd="0" parTransId="{DC88534D-DE42-4D62-BED2-0F8E739F8000}" sibTransId="{386A0A7B-34AE-4645-9E52-499718B645DC}"/>
    <dgm:cxn modelId="{4F84187A-9D54-47B5-89BB-0B7E2E342447}" type="presOf" srcId="{92EE3BA5-A632-4F87-8958-E87E69C61EEB}" destId="{29B663FE-709D-4443-BFEF-933E55BD48F1}" srcOrd="0" destOrd="0" presId="urn:microsoft.com/office/officeart/2018/2/layout/IconLabelList"/>
    <dgm:cxn modelId="{4FCF43B5-4866-4A35-9FCA-EF3A82AD9B19}" type="presOf" srcId="{5F40D6E3-BE08-4785-B09B-C5475F0FEBFA}" destId="{12D10490-8D25-4045-BC39-BA9B22CA1EDD}" srcOrd="0" destOrd="0" presId="urn:microsoft.com/office/officeart/2018/2/layout/IconLabelList"/>
    <dgm:cxn modelId="{6A5798E4-E87B-4ACE-8E01-08B56BD7B5E9}" srcId="{CB0CB155-E56C-4908-A7D6-3FD783595415}" destId="{4B4CCD36-6D3C-4654-9F03-E2ACCEB9149D}" srcOrd="0" destOrd="0" parTransId="{C55C208E-31BF-4C82-95D1-6E2DFB8C6651}" sibTransId="{EA6147E5-BBD2-4096-A34B-D9CD624182D0}"/>
    <dgm:cxn modelId="{07CA6EEC-9260-46EB-B4A9-0127D3CCA5B2}" type="presOf" srcId="{4B4CCD36-6D3C-4654-9F03-E2ACCEB9149D}" destId="{7BDD5DD5-078B-4EBF-B1EA-860C0930E485}" srcOrd="0" destOrd="0" presId="urn:microsoft.com/office/officeart/2018/2/layout/IconLabelList"/>
    <dgm:cxn modelId="{496CF7E9-25D6-4AA9-A909-6274C5CF9E4A}" type="presParOf" srcId="{035A9245-FFFA-4443-A1A9-78F59E188528}" destId="{F23B9A5E-146F-427E-A515-BA4D83B2A566}" srcOrd="0" destOrd="0" presId="urn:microsoft.com/office/officeart/2018/2/layout/IconLabelList"/>
    <dgm:cxn modelId="{32AF8A2B-34D3-4446-86B4-85FABCEC7377}" type="presParOf" srcId="{F23B9A5E-146F-427E-A515-BA4D83B2A566}" destId="{51E90AC5-7F15-49F8-89EF-4C15C21D5158}" srcOrd="0" destOrd="0" presId="urn:microsoft.com/office/officeart/2018/2/layout/IconLabelList"/>
    <dgm:cxn modelId="{57DD1C05-9FEB-4272-9B45-02A03DBF19BD}" type="presParOf" srcId="{F23B9A5E-146F-427E-A515-BA4D83B2A566}" destId="{DF735DFE-D2E0-40B9-B17E-BBA33B39C3D7}" srcOrd="1" destOrd="0" presId="urn:microsoft.com/office/officeart/2018/2/layout/IconLabelList"/>
    <dgm:cxn modelId="{35823EEA-CD5D-4FB6-929F-06CAAF4F48C4}" type="presParOf" srcId="{F23B9A5E-146F-427E-A515-BA4D83B2A566}" destId="{7BDD5DD5-078B-4EBF-B1EA-860C0930E485}" srcOrd="2" destOrd="0" presId="urn:microsoft.com/office/officeart/2018/2/layout/IconLabelList"/>
    <dgm:cxn modelId="{E892886B-7BA8-4137-9C25-F9A2E3A630B9}" type="presParOf" srcId="{035A9245-FFFA-4443-A1A9-78F59E188528}" destId="{7C6338CE-5E7D-4D91-AE69-A67C5FF2CE0E}" srcOrd="1" destOrd="0" presId="urn:microsoft.com/office/officeart/2018/2/layout/IconLabelList"/>
    <dgm:cxn modelId="{B3B135F7-F701-4CB1-9901-936AA87AC895}" type="presParOf" srcId="{035A9245-FFFA-4443-A1A9-78F59E188528}" destId="{7149FB05-2BFC-41ED-9A99-CD8E696D22AD}" srcOrd="2" destOrd="0" presId="urn:microsoft.com/office/officeart/2018/2/layout/IconLabelList"/>
    <dgm:cxn modelId="{8D8083FD-280C-4C56-A669-9C98D8A10D6F}" type="presParOf" srcId="{7149FB05-2BFC-41ED-9A99-CD8E696D22AD}" destId="{DD73841A-31E2-437C-8E08-2E2227682399}" srcOrd="0" destOrd="0" presId="urn:microsoft.com/office/officeart/2018/2/layout/IconLabelList"/>
    <dgm:cxn modelId="{BE4FA4BE-13E2-404E-8EF6-2B6A34538E35}" type="presParOf" srcId="{7149FB05-2BFC-41ED-9A99-CD8E696D22AD}" destId="{13C81899-4D38-47D9-809B-015332E02D55}" srcOrd="1" destOrd="0" presId="urn:microsoft.com/office/officeart/2018/2/layout/IconLabelList"/>
    <dgm:cxn modelId="{4ECEBC73-23D4-4D82-BD96-D9325B914DE5}" type="presParOf" srcId="{7149FB05-2BFC-41ED-9A99-CD8E696D22AD}" destId="{29B663FE-709D-4443-BFEF-933E55BD48F1}" srcOrd="2" destOrd="0" presId="urn:microsoft.com/office/officeart/2018/2/layout/IconLabelList"/>
    <dgm:cxn modelId="{D2436195-8A15-4DB4-AF73-8451687BCD79}" type="presParOf" srcId="{035A9245-FFFA-4443-A1A9-78F59E188528}" destId="{2C192C30-42A7-403C-BE02-2943D7D15A1E}" srcOrd="3" destOrd="0" presId="urn:microsoft.com/office/officeart/2018/2/layout/IconLabelList"/>
    <dgm:cxn modelId="{CE06EA89-EB84-4A3C-9FC5-A5F9239C3D52}" type="presParOf" srcId="{035A9245-FFFA-4443-A1A9-78F59E188528}" destId="{D3D0AA67-4E2F-4D05-8ED2-8A425DF1E357}" srcOrd="4" destOrd="0" presId="urn:microsoft.com/office/officeart/2018/2/layout/IconLabelList"/>
    <dgm:cxn modelId="{2FEF156B-EFF3-456A-9B92-79697B1C559B}" type="presParOf" srcId="{D3D0AA67-4E2F-4D05-8ED2-8A425DF1E357}" destId="{C6B8C920-060C-4571-9FAA-7245BCA208F9}" srcOrd="0" destOrd="0" presId="urn:microsoft.com/office/officeart/2018/2/layout/IconLabelList"/>
    <dgm:cxn modelId="{E5514D98-DFBC-4BA3-89AF-C40F3AD33C15}" type="presParOf" srcId="{D3D0AA67-4E2F-4D05-8ED2-8A425DF1E357}" destId="{8B976ED3-0358-432D-BE5B-C12174930A85}" srcOrd="1" destOrd="0" presId="urn:microsoft.com/office/officeart/2018/2/layout/IconLabelList"/>
    <dgm:cxn modelId="{F64C06EC-F172-4D09-AB9D-6D140CE8DA96}" type="presParOf" srcId="{D3D0AA67-4E2F-4D05-8ED2-8A425DF1E357}" destId="{12D10490-8D25-4045-BC39-BA9B22CA1ED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7AB7A5-C9EC-4663-AD75-238196F1F9C3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1DF9440-1920-4A7A-BB84-9261128069F8}">
      <dgm:prSet/>
      <dgm:spPr/>
      <dgm:t>
        <a:bodyPr/>
        <a:lstStyle/>
        <a:p>
          <a:r>
            <a:rPr lang="en-US"/>
            <a:t>AODITT</a:t>
          </a:r>
        </a:p>
      </dgm:t>
    </dgm:pt>
    <dgm:pt modelId="{16D61EA3-A1A8-45D5-9103-C376273937A9}" type="parTrans" cxnId="{E2271037-F448-4945-A76C-ACF5BFFE5BA7}">
      <dgm:prSet/>
      <dgm:spPr/>
      <dgm:t>
        <a:bodyPr/>
        <a:lstStyle/>
        <a:p>
          <a:endParaRPr lang="en-US"/>
        </a:p>
      </dgm:t>
    </dgm:pt>
    <dgm:pt modelId="{7185A51A-5150-4314-BBB7-B13CC17A640D}" type="sibTrans" cxnId="{E2271037-F448-4945-A76C-ACF5BFFE5BA7}">
      <dgm:prSet/>
      <dgm:spPr/>
      <dgm:t>
        <a:bodyPr/>
        <a:lstStyle/>
        <a:p>
          <a:endParaRPr lang="en-US"/>
        </a:p>
      </dgm:t>
    </dgm:pt>
    <dgm:pt modelId="{0AF85903-2F5F-46E9-B3E1-44F10423C06A}">
      <dgm:prSet/>
      <dgm:spPr/>
      <dgm:t>
        <a:bodyPr/>
        <a:lstStyle/>
        <a:p>
          <a:r>
            <a:rPr lang="en-US"/>
            <a:t>Rollout of Hep C testing</a:t>
          </a:r>
        </a:p>
      </dgm:t>
    </dgm:pt>
    <dgm:pt modelId="{EBB6386D-0040-4586-BF22-35A23FA7623B}" type="parTrans" cxnId="{8FECE721-AED4-4B5E-A9D4-706B82F0E142}">
      <dgm:prSet/>
      <dgm:spPr/>
      <dgm:t>
        <a:bodyPr/>
        <a:lstStyle/>
        <a:p>
          <a:endParaRPr lang="en-US"/>
        </a:p>
      </dgm:t>
    </dgm:pt>
    <dgm:pt modelId="{755B0AD7-AC78-4D82-9C64-4723B60CFE76}" type="sibTrans" cxnId="{8FECE721-AED4-4B5E-A9D4-706B82F0E142}">
      <dgm:prSet/>
      <dgm:spPr/>
      <dgm:t>
        <a:bodyPr/>
        <a:lstStyle/>
        <a:p>
          <a:endParaRPr lang="en-US"/>
        </a:p>
      </dgm:t>
    </dgm:pt>
    <dgm:pt modelId="{ED685BF4-A61F-4AA1-B0DE-4E0DF9F70FD1}">
      <dgm:prSet/>
      <dgm:spPr/>
      <dgm:t>
        <a:bodyPr/>
        <a:lstStyle/>
        <a:p>
          <a:r>
            <a:rPr lang="en-US"/>
            <a:t>Withdrawal pathways</a:t>
          </a:r>
        </a:p>
      </dgm:t>
    </dgm:pt>
    <dgm:pt modelId="{21380BD8-7174-4620-9D87-4CD4BC9D8423}" type="parTrans" cxnId="{D7D5017E-4E84-410F-8EF1-8EA0D2EF4FAF}">
      <dgm:prSet/>
      <dgm:spPr/>
      <dgm:t>
        <a:bodyPr/>
        <a:lstStyle/>
        <a:p>
          <a:endParaRPr lang="en-US"/>
        </a:p>
      </dgm:t>
    </dgm:pt>
    <dgm:pt modelId="{A54A3B0B-F4E2-4B7D-9046-6AC044E61CA2}" type="sibTrans" cxnId="{D7D5017E-4E84-410F-8EF1-8EA0D2EF4FAF}">
      <dgm:prSet/>
      <dgm:spPr/>
      <dgm:t>
        <a:bodyPr/>
        <a:lstStyle/>
        <a:p>
          <a:endParaRPr lang="en-US"/>
        </a:p>
      </dgm:t>
    </dgm:pt>
    <dgm:pt modelId="{2E2CE8FA-FBED-494D-85EE-682F74D38729}">
      <dgm:prSet/>
      <dgm:spPr/>
      <dgm:t>
        <a:bodyPr/>
        <a:lstStyle/>
        <a:p>
          <a:r>
            <a:rPr lang="en-US"/>
            <a:t>Withdrawal support</a:t>
          </a:r>
        </a:p>
      </dgm:t>
    </dgm:pt>
    <dgm:pt modelId="{986C3C19-2D76-40AB-BBE1-BEE823D52AB9}" type="parTrans" cxnId="{ED4CA8E5-A3F7-410F-9FA6-307456D04D7C}">
      <dgm:prSet/>
      <dgm:spPr/>
      <dgm:t>
        <a:bodyPr/>
        <a:lstStyle/>
        <a:p>
          <a:endParaRPr lang="en-US"/>
        </a:p>
      </dgm:t>
    </dgm:pt>
    <dgm:pt modelId="{1009F39C-8CE2-4D00-A420-25C9C5B6ACEF}" type="sibTrans" cxnId="{ED4CA8E5-A3F7-410F-9FA6-307456D04D7C}">
      <dgm:prSet/>
      <dgm:spPr/>
      <dgm:t>
        <a:bodyPr/>
        <a:lstStyle/>
        <a:p>
          <a:endParaRPr lang="en-US"/>
        </a:p>
      </dgm:t>
    </dgm:pt>
    <dgm:pt modelId="{0B22D5D1-FF21-40F0-A642-8656F4CE34E3}">
      <dgm:prSet/>
      <dgm:spPr/>
      <dgm:t>
        <a:bodyPr/>
        <a:lstStyle/>
        <a:p>
          <a:r>
            <a:rPr lang="en-US"/>
            <a:t>SCHS</a:t>
          </a:r>
        </a:p>
      </dgm:t>
    </dgm:pt>
    <dgm:pt modelId="{0BE80B0F-1695-4C33-AAB1-9687B9585C97}" type="parTrans" cxnId="{74507825-6299-4A80-B79E-5325167646BE}">
      <dgm:prSet/>
      <dgm:spPr/>
      <dgm:t>
        <a:bodyPr/>
        <a:lstStyle/>
        <a:p>
          <a:endParaRPr lang="en-US"/>
        </a:p>
      </dgm:t>
    </dgm:pt>
    <dgm:pt modelId="{3A62BD08-5F3E-426F-849B-67CDDF3FA831}" type="sibTrans" cxnId="{74507825-6299-4A80-B79E-5325167646BE}">
      <dgm:prSet/>
      <dgm:spPr/>
      <dgm:t>
        <a:bodyPr/>
        <a:lstStyle/>
        <a:p>
          <a:endParaRPr lang="en-US"/>
        </a:p>
      </dgm:t>
    </dgm:pt>
    <dgm:pt modelId="{1D8B16E7-159B-4A02-81A2-4CBF1875542F}">
      <dgm:prSet/>
      <dgm:spPr/>
      <dgm:t>
        <a:bodyPr/>
        <a:lstStyle/>
        <a:p>
          <a:r>
            <a:rPr lang="en-US"/>
            <a:t>Counselling</a:t>
          </a:r>
        </a:p>
      </dgm:t>
    </dgm:pt>
    <dgm:pt modelId="{76DA89C2-148F-47A4-A25D-72BA1FF84AEF}" type="parTrans" cxnId="{D884F125-441A-4955-BC17-45260870D70D}">
      <dgm:prSet/>
      <dgm:spPr/>
      <dgm:t>
        <a:bodyPr/>
        <a:lstStyle/>
        <a:p>
          <a:endParaRPr lang="en-US"/>
        </a:p>
      </dgm:t>
    </dgm:pt>
    <dgm:pt modelId="{64E423C0-0ED1-4960-AE19-428CA3EC3826}" type="sibTrans" cxnId="{D884F125-441A-4955-BC17-45260870D70D}">
      <dgm:prSet/>
      <dgm:spPr/>
      <dgm:t>
        <a:bodyPr/>
        <a:lstStyle/>
        <a:p>
          <a:endParaRPr lang="en-US"/>
        </a:p>
      </dgm:t>
    </dgm:pt>
    <dgm:pt modelId="{D853EFF7-ADBB-49B3-8F68-3F47BEDE2246}">
      <dgm:prSet/>
      <dgm:spPr/>
      <dgm:t>
        <a:bodyPr/>
        <a:lstStyle/>
        <a:p>
          <a:r>
            <a:rPr lang="en-US"/>
            <a:t>NSP and Naloxone</a:t>
          </a:r>
        </a:p>
      </dgm:t>
    </dgm:pt>
    <dgm:pt modelId="{CA501582-E637-4536-9AFA-216ED36E8E42}" type="parTrans" cxnId="{8A1B9567-C795-4EFE-A1FA-074AA4DE6493}">
      <dgm:prSet/>
      <dgm:spPr/>
      <dgm:t>
        <a:bodyPr/>
        <a:lstStyle/>
        <a:p>
          <a:endParaRPr lang="en-US"/>
        </a:p>
      </dgm:t>
    </dgm:pt>
    <dgm:pt modelId="{43B77B10-78C9-45F2-A906-072E6FAE365F}" type="sibTrans" cxnId="{8A1B9567-C795-4EFE-A1FA-074AA4DE6493}">
      <dgm:prSet/>
      <dgm:spPr/>
      <dgm:t>
        <a:bodyPr/>
        <a:lstStyle/>
        <a:p>
          <a:endParaRPr lang="en-US"/>
        </a:p>
      </dgm:t>
    </dgm:pt>
    <dgm:pt modelId="{FF564BB7-A827-4C0C-AD97-CAB0237B865B}">
      <dgm:prSet/>
      <dgm:spPr/>
      <dgm:t>
        <a:bodyPr/>
        <a:lstStyle/>
        <a:p>
          <a:r>
            <a:rPr lang="en-US"/>
            <a:t>Guidelines</a:t>
          </a:r>
        </a:p>
      </dgm:t>
    </dgm:pt>
    <dgm:pt modelId="{3B8FB598-F3D7-40B7-97F9-EB2EE3A173CE}" type="parTrans" cxnId="{9C856256-DB22-477D-ACA9-0446DD071B47}">
      <dgm:prSet/>
      <dgm:spPr/>
      <dgm:t>
        <a:bodyPr/>
        <a:lstStyle/>
        <a:p>
          <a:endParaRPr lang="en-US"/>
        </a:p>
      </dgm:t>
    </dgm:pt>
    <dgm:pt modelId="{D37E82A0-D33A-4327-927E-32442667A995}" type="sibTrans" cxnId="{9C856256-DB22-477D-ACA9-0446DD071B47}">
      <dgm:prSet/>
      <dgm:spPr/>
      <dgm:t>
        <a:bodyPr/>
        <a:lstStyle/>
        <a:p>
          <a:endParaRPr lang="en-US"/>
        </a:p>
      </dgm:t>
    </dgm:pt>
    <dgm:pt modelId="{C8922BC7-B512-42F3-8914-3787F509AD1E}">
      <dgm:prSet/>
      <dgm:spPr/>
      <dgm:t>
        <a:bodyPr/>
        <a:lstStyle/>
        <a:p>
          <a:r>
            <a:rPr lang="en-US"/>
            <a:t>MATOD only</a:t>
          </a:r>
        </a:p>
      </dgm:t>
    </dgm:pt>
    <dgm:pt modelId="{39E88408-05DF-495C-AE7F-2DEF87812932}" type="parTrans" cxnId="{3AD0C7DA-32C9-4796-8F41-ECBD9B984401}">
      <dgm:prSet/>
      <dgm:spPr/>
      <dgm:t>
        <a:bodyPr/>
        <a:lstStyle/>
        <a:p>
          <a:endParaRPr lang="en-US"/>
        </a:p>
      </dgm:t>
    </dgm:pt>
    <dgm:pt modelId="{C8972EDF-B5AC-41E0-BB25-B821C14AEF0C}" type="sibTrans" cxnId="{3AD0C7DA-32C9-4796-8F41-ECBD9B984401}">
      <dgm:prSet/>
      <dgm:spPr/>
      <dgm:t>
        <a:bodyPr/>
        <a:lstStyle/>
        <a:p>
          <a:endParaRPr lang="en-US"/>
        </a:p>
      </dgm:t>
    </dgm:pt>
    <dgm:pt modelId="{DB426F31-A23A-42E5-954B-8D8B54C1948B}">
      <dgm:prSet/>
      <dgm:spPr/>
      <dgm:t>
        <a:bodyPr/>
        <a:lstStyle/>
        <a:p>
          <a:r>
            <a:rPr lang="en-US"/>
            <a:t>(work in progress)</a:t>
          </a:r>
        </a:p>
      </dgm:t>
    </dgm:pt>
    <dgm:pt modelId="{FF393526-72A0-4106-A9D3-851E8E1AB235}" type="parTrans" cxnId="{E9F3FD7E-F4F8-4C5A-B577-39ED837BE320}">
      <dgm:prSet/>
      <dgm:spPr/>
      <dgm:t>
        <a:bodyPr/>
        <a:lstStyle/>
        <a:p>
          <a:endParaRPr lang="en-US"/>
        </a:p>
      </dgm:t>
    </dgm:pt>
    <dgm:pt modelId="{7718DC11-4E03-4689-86E0-2854ECC907D0}" type="sibTrans" cxnId="{E9F3FD7E-F4F8-4C5A-B577-39ED837BE320}">
      <dgm:prSet/>
      <dgm:spPr/>
      <dgm:t>
        <a:bodyPr/>
        <a:lstStyle/>
        <a:p>
          <a:endParaRPr lang="en-US"/>
        </a:p>
      </dgm:t>
    </dgm:pt>
    <dgm:pt modelId="{96FE995B-FDFE-D34A-A7D6-90555E72E3FE}" type="pres">
      <dgm:prSet presAssocID="{FE7AB7A5-C9EC-4663-AD75-238196F1F9C3}" presName="Name0" presStyleCnt="0">
        <dgm:presLayoutVars>
          <dgm:dir/>
          <dgm:animLvl val="lvl"/>
          <dgm:resizeHandles val="exact"/>
        </dgm:presLayoutVars>
      </dgm:prSet>
      <dgm:spPr/>
    </dgm:pt>
    <dgm:pt modelId="{8A978DD2-ACF3-9544-A22A-0E5ED631C956}" type="pres">
      <dgm:prSet presAssocID="{D1DF9440-1920-4A7A-BB84-9261128069F8}" presName="linNode" presStyleCnt="0"/>
      <dgm:spPr/>
    </dgm:pt>
    <dgm:pt modelId="{2446B46B-00B3-4B49-8DF8-99F91F436D2E}" type="pres">
      <dgm:prSet presAssocID="{D1DF9440-1920-4A7A-BB84-9261128069F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5D743D3-0297-4246-ABA9-34D480D45F5F}" type="pres">
      <dgm:prSet presAssocID="{D1DF9440-1920-4A7A-BB84-9261128069F8}" presName="descendantText" presStyleLbl="alignAccFollowNode1" presStyleIdx="0" presStyleCnt="3">
        <dgm:presLayoutVars>
          <dgm:bulletEnabled val="1"/>
        </dgm:presLayoutVars>
      </dgm:prSet>
      <dgm:spPr/>
    </dgm:pt>
    <dgm:pt modelId="{FDFD6BF4-CEEE-C44C-BDF4-A564B86E38E0}" type="pres">
      <dgm:prSet presAssocID="{7185A51A-5150-4314-BBB7-B13CC17A640D}" presName="sp" presStyleCnt="0"/>
      <dgm:spPr/>
    </dgm:pt>
    <dgm:pt modelId="{0DBC1CDA-5E7F-3348-88A4-E4A075223306}" type="pres">
      <dgm:prSet presAssocID="{0B22D5D1-FF21-40F0-A642-8656F4CE34E3}" presName="linNode" presStyleCnt="0"/>
      <dgm:spPr/>
    </dgm:pt>
    <dgm:pt modelId="{A7C2FCA8-F49F-D341-8DE0-3F498A51E03A}" type="pres">
      <dgm:prSet presAssocID="{0B22D5D1-FF21-40F0-A642-8656F4CE34E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374373E-9891-AE46-832B-D71A209CE265}" type="pres">
      <dgm:prSet presAssocID="{0B22D5D1-FF21-40F0-A642-8656F4CE34E3}" presName="descendantText" presStyleLbl="alignAccFollowNode1" presStyleIdx="1" presStyleCnt="3">
        <dgm:presLayoutVars>
          <dgm:bulletEnabled val="1"/>
        </dgm:presLayoutVars>
      </dgm:prSet>
      <dgm:spPr/>
    </dgm:pt>
    <dgm:pt modelId="{0156A9AF-8832-7447-A06A-6F9BB10B7258}" type="pres">
      <dgm:prSet presAssocID="{3A62BD08-5F3E-426F-849B-67CDDF3FA831}" presName="sp" presStyleCnt="0"/>
      <dgm:spPr/>
    </dgm:pt>
    <dgm:pt modelId="{1E622321-90B4-7449-A0FF-23A34853EC03}" type="pres">
      <dgm:prSet presAssocID="{FF564BB7-A827-4C0C-AD97-CAB0237B865B}" presName="linNode" presStyleCnt="0"/>
      <dgm:spPr/>
    </dgm:pt>
    <dgm:pt modelId="{931CE3AB-05E8-0741-AA0A-3F007BB456F4}" type="pres">
      <dgm:prSet presAssocID="{FF564BB7-A827-4C0C-AD97-CAB0237B865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227C61C-A962-B54A-84F1-8F43392E4810}" type="pres">
      <dgm:prSet presAssocID="{FF564BB7-A827-4C0C-AD97-CAB0237B865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ABC3916-6B3E-E74A-B5D5-29E3F58FE5BC}" type="presOf" srcId="{D1DF9440-1920-4A7A-BB84-9261128069F8}" destId="{2446B46B-00B3-4B49-8DF8-99F91F436D2E}" srcOrd="0" destOrd="0" presId="urn:microsoft.com/office/officeart/2005/8/layout/vList5"/>
    <dgm:cxn modelId="{8E298217-04C2-2845-9063-D13D6B61A11A}" type="presOf" srcId="{2E2CE8FA-FBED-494D-85EE-682F74D38729}" destId="{55D743D3-0297-4246-ABA9-34D480D45F5F}" srcOrd="0" destOrd="2" presId="urn:microsoft.com/office/officeart/2005/8/layout/vList5"/>
    <dgm:cxn modelId="{8FECE721-AED4-4B5E-A9D4-706B82F0E142}" srcId="{D1DF9440-1920-4A7A-BB84-9261128069F8}" destId="{0AF85903-2F5F-46E9-B3E1-44F10423C06A}" srcOrd="0" destOrd="0" parTransId="{EBB6386D-0040-4586-BF22-35A23FA7623B}" sibTransId="{755B0AD7-AC78-4D82-9C64-4723B60CFE76}"/>
    <dgm:cxn modelId="{74507825-6299-4A80-B79E-5325167646BE}" srcId="{FE7AB7A5-C9EC-4663-AD75-238196F1F9C3}" destId="{0B22D5D1-FF21-40F0-A642-8656F4CE34E3}" srcOrd="1" destOrd="0" parTransId="{0BE80B0F-1695-4C33-AAB1-9687B9585C97}" sibTransId="{3A62BD08-5F3E-426F-849B-67CDDF3FA831}"/>
    <dgm:cxn modelId="{D884F125-441A-4955-BC17-45260870D70D}" srcId="{0B22D5D1-FF21-40F0-A642-8656F4CE34E3}" destId="{1D8B16E7-159B-4A02-81A2-4CBF1875542F}" srcOrd="0" destOrd="0" parTransId="{76DA89C2-148F-47A4-A25D-72BA1FF84AEF}" sibTransId="{64E423C0-0ED1-4960-AE19-428CA3EC3826}"/>
    <dgm:cxn modelId="{CAC80836-3CA8-E84D-8BE1-53D61A2817EE}" type="presOf" srcId="{ED685BF4-A61F-4AA1-B0DE-4E0DF9F70FD1}" destId="{55D743D3-0297-4246-ABA9-34D480D45F5F}" srcOrd="0" destOrd="1" presId="urn:microsoft.com/office/officeart/2005/8/layout/vList5"/>
    <dgm:cxn modelId="{E2271037-F448-4945-A76C-ACF5BFFE5BA7}" srcId="{FE7AB7A5-C9EC-4663-AD75-238196F1F9C3}" destId="{D1DF9440-1920-4A7A-BB84-9261128069F8}" srcOrd="0" destOrd="0" parTransId="{16D61EA3-A1A8-45D5-9103-C376273937A9}" sibTransId="{7185A51A-5150-4314-BBB7-B13CC17A640D}"/>
    <dgm:cxn modelId="{9C856256-DB22-477D-ACA9-0446DD071B47}" srcId="{FE7AB7A5-C9EC-4663-AD75-238196F1F9C3}" destId="{FF564BB7-A827-4C0C-AD97-CAB0237B865B}" srcOrd="2" destOrd="0" parTransId="{3B8FB598-F3D7-40B7-97F9-EB2EE3A173CE}" sibTransId="{D37E82A0-D33A-4327-927E-32442667A995}"/>
    <dgm:cxn modelId="{1411775A-B39D-5F4B-B748-E581C9FDED04}" type="presOf" srcId="{C8922BC7-B512-42F3-8914-3787F509AD1E}" destId="{B227C61C-A962-B54A-84F1-8F43392E4810}" srcOrd="0" destOrd="0" presId="urn:microsoft.com/office/officeart/2005/8/layout/vList5"/>
    <dgm:cxn modelId="{8A1B9567-C795-4EFE-A1FA-074AA4DE6493}" srcId="{0B22D5D1-FF21-40F0-A642-8656F4CE34E3}" destId="{D853EFF7-ADBB-49B3-8F68-3F47BEDE2246}" srcOrd="1" destOrd="0" parTransId="{CA501582-E637-4536-9AFA-216ED36E8E42}" sibTransId="{43B77B10-78C9-45F2-A906-072E6FAE365F}"/>
    <dgm:cxn modelId="{33160471-4F2F-9B4A-ABE7-E88E3175CC61}" type="presOf" srcId="{FF564BB7-A827-4C0C-AD97-CAB0237B865B}" destId="{931CE3AB-05E8-0741-AA0A-3F007BB456F4}" srcOrd="0" destOrd="0" presId="urn:microsoft.com/office/officeart/2005/8/layout/vList5"/>
    <dgm:cxn modelId="{D949D574-A23A-1246-B748-E6DD6423EEA5}" type="presOf" srcId="{D853EFF7-ADBB-49B3-8F68-3F47BEDE2246}" destId="{9374373E-9891-AE46-832B-D71A209CE265}" srcOrd="0" destOrd="1" presId="urn:microsoft.com/office/officeart/2005/8/layout/vList5"/>
    <dgm:cxn modelId="{B41E5B78-CC10-1642-A09E-711634CACF98}" type="presOf" srcId="{FE7AB7A5-C9EC-4663-AD75-238196F1F9C3}" destId="{96FE995B-FDFE-D34A-A7D6-90555E72E3FE}" srcOrd="0" destOrd="0" presId="urn:microsoft.com/office/officeart/2005/8/layout/vList5"/>
    <dgm:cxn modelId="{D7D5017E-4E84-410F-8EF1-8EA0D2EF4FAF}" srcId="{D1DF9440-1920-4A7A-BB84-9261128069F8}" destId="{ED685BF4-A61F-4AA1-B0DE-4E0DF9F70FD1}" srcOrd="1" destOrd="0" parTransId="{21380BD8-7174-4620-9D87-4CD4BC9D8423}" sibTransId="{A54A3B0B-F4E2-4B7D-9046-6AC044E61CA2}"/>
    <dgm:cxn modelId="{E9F3FD7E-F4F8-4C5A-B577-39ED837BE320}" srcId="{FF564BB7-A827-4C0C-AD97-CAB0237B865B}" destId="{DB426F31-A23A-42E5-954B-8D8B54C1948B}" srcOrd="1" destOrd="0" parTransId="{FF393526-72A0-4106-A9D3-851E8E1AB235}" sibTransId="{7718DC11-4E03-4689-86E0-2854ECC907D0}"/>
    <dgm:cxn modelId="{44F5759C-7654-4649-B197-E6961A169024}" type="presOf" srcId="{0B22D5D1-FF21-40F0-A642-8656F4CE34E3}" destId="{A7C2FCA8-F49F-D341-8DE0-3F498A51E03A}" srcOrd="0" destOrd="0" presId="urn:microsoft.com/office/officeart/2005/8/layout/vList5"/>
    <dgm:cxn modelId="{1137A0CB-CF0B-604D-91CC-56DB9412C0BA}" type="presOf" srcId="{0AF85903-2F5F-46E9-B3E1-44F10423C06A}" destId="{55D743D3-0297-4246-ABA9-34D480D45F5F}" srcOrd="0" destOrd="0" presId="urn:microsoft.com/office/officeart/2005/8/layout/vList5"/>
    <dgm:cxn modelId="{620B31D0-4852-B748-8A2B-60E3110EE2F9}" type="presOf" srcId="{1D8B16E7-159B-4A02-81A2-4CBF1875542F}" destId="{9374373E-9891-AE46-832B-D71A209CE265}" srcOrd="0" destOrd="0" presId="urn:microsoft.com/office/officeart/2005/8/layout/vList5"/>
    <dgm:cxn modelId="{3AD0C7DA-32C9-4796-8F41-ECBD9B984401}" srcId="{FF564BB7-A827-4C0C-AD97-CAB0237B865B}" destId="{C8922BC7-B512-42F3-8914-3787F509AD1E}" srcOrd="0" destOrd="0" parTransId="{39E88408-05DF-495C-AE7F-2DEF87812932}" sibTransId="{C8972EDF-B5AC-41E0-BB25-B821C14AEF0C}"/>
    <dgm:cxn modelId="{F6784DDF-761E-B447-8B03-EF10F68F2F5B}" type="presOf" srcId="{DB426F31-A23A-42E5-954B-8D8B54C1948B}" destId="{B227C61C-A962-B54A-84F1-8F43392E4810}" srcOrd="0" destOrd="1" presId="urn:microsoft.com/office/officeart/2005/8/layout/vList5"/>
    <dgm:cxn modelId="{ED4CA8E5-A3F7-410F-9FA6-307456D04D7C}" srcId="{D1DF9440-1920-4A7A-BB84-9261128069F8}" destId="{2E2CE8FA-FBED-494D-85EE-682F74D38729}" srcOrd="2" destOrd="0" parTransId="{986C3C19-2D76-40AB-BBE1-BEE823D52AB9}" sibTransId="{1009F39C-8CE2-4D00-A420-25C9C5B6ACEF}"/>
    <dgm:cxn modelId="{B113FAF0-3AF7-654A-9792-461243FA54D5}" type="presParOf" srcId="{96FE995B-FDFE-D34A-A7D6-90555E72E3FE}" destId="{8A978DD2-ACF3-9544-A22A-0E5ED631C956}" srcOrd="0" destOrd="0" presId="urn:microsoft.com/office/officeart/2005/8/layout/vList5"/>
    <dgm:cxn modelId="{929C7195-C6C6-C144-9E8E-10EF037B7414}" type="presParOf" srcId="{8A978DD2-ACF3-9544-A22A-0E5ED631C956}" destId="{2446B46B-00B3-4B49-8DF8-99F91F436D2E}" srcOrd="0" destOrd="0" presId="urn:microsoft.com/office/officeart/2005/8/layout/vList5"/>
    <dgm:cxn modelId="{953A4FEC-A7C7-B347-8A85-1396D4750F49}" type="presParOf" srcId="{8A978DD2-ACF3-9544-A22A-0E5ED631C956}" destId="{55D743D3-0297-4246-ABA9-34D480D45F5F}" srcOrd="1" destOrd="0" presId="urn:microsoft.com/office/officeart/2005/8/layout/vList5"/>
    <dgm:cxn modelId="{CAA34037-6F1E-3B45-8502-13A5545DF5B7}" type="presParOf" srcId="{96FE995B-FDFE-D34A-A7D6-90555E72E3FE}" destId="{FDFD6BF4-CEEE-C44C-BDF4-A564B86E38E0}" srcOrd="1" destOrd="0" presId="urn:microsoft.com/office/officeart/2005/8/layout/vList5"/>
    <dgm:cxn modelId="{A79B754E-FA62-C140-ABF1-9140D77412AC}" type="presParOf" srcId="{96FE995B-FDFE-D34A-A7D6-90555E72E3FE}" destId="{0DBC1CDA-5E7F-3348-88A4-E4A075223306}" srcOrd="2" destOrd="0" presId="urn:microsoft.com/office/officeart/2005/8/layout/vList5"/>
    <dgm:cxn modelId="{67B05488-38EF-B142-A8A9-83E5F5446D8E}" type="presParOf" srcId="{0DBC1CDA-5E7F-3348-88A4-E4A075223306}" destId="{A7C2FCA8-F49F-D341-8DE0-3F498A51E03A}" srcOrd="0" destOrd="0" presId="urn:microsoft.com/office/officeart/2005/8/layout/vList5"/>
    <dgm:cxn modelId="{E2982CAA-9EE0-F44A-9813-AB7C9E980A77}" type="presParOf" srcId="{0DBC1CDA-5E7F-3348-88A4-E4A075223306}" destId="{9374373E-9891-AE46-832B-D71A209CE265}" srcOrd="1" destOrd="0" presId="urn:microsoft.com/office/officeart/2005/8/layout/vList5"/>
    <dgm:cxn modelId="{044E7EC9-657E-804C-A717-4A5F94BD66AE}" type="presParOf" srcId="{96FE995B-FDFE-D34A-A7D6-90555E72E3FE}" destId="{0156A9AF-8832-7447-A06A-6F9BB10B7258}" srcOrd="3" destOrd="0" presId="urn:microsoft.com/office/officeart/2005/8/layout/vList5"/>
    <dgm:cxn modelId="{97310FFE-35E0-1141-BB52-2DEB8CC168C4}" type="presParOf" srcId="{96FE995B-FDFE-D34A-A7D6-90555E72E3FE}" destId="{1E622321-90B4-7449-A0FF-23A34853EC03}" srcOrd="4" destOrd="0" presId="urn:microsoft.com/office/officeart/2005/8/layout/vList5"/>
    <dgm:cxn modelId="{76425150-E3B0-354C-A8BB-408F907DAA44}" type="presParOf" srcId="{1E622321-90B4-7449-A0FF-23A34853EC03}" destId="{931CE3AB-05E8-0741-AA0A-3F007BB456F4}" srcOrd="0" destOrd="0" presId="urn:microsoft.com/office/officeart/2005/8/layout/vList5"/>
    <dgm:cxn modelId="{5260AD19-0188-2A40-A38E-C13825C9EF1D}" type="presParOf" srcId="{1E622321-90B4-7449-A0FF-23A34853EC03}" destId="{B227C61C-A962-B54A-84F1-8F43392E48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04435B-1DDD-47C5-827E-E0764F3B385E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2757AB1-DC3A-4086-B5DA-B9BE0B667842}">
      <dgm:prSet/>
      <dgm:spPr/>
      <dgm:t>
        <a:bodyPr/>
        <a:lstStyle/>
        <a:p>
          <a:r>
            <a:rPr lang="en-US"/>
            <a:t>DACAS</a:t>
          </a:r>
        </a:p>
      </dgm:t>
    </dgm:pt>
    <dgm:pt modelId="{F7E9ABA1-A3C0-4C6A-B57C-F1F33E275F73}" type="parTrans" cxnId="{7E0455F4-6377-463E-9DE1-369C610713FB}">
      <dgm:prSet/>
      <dgm:spPr/>
      <dgm:t>
        <a:bodyPr/>
        <a:lstStyle/>
        <a:p>
          <a:endParaRPr lang="en-US"/>
        </a:p>
      </dgm:t>
    </dgm:pt>
    <dgm:pt modelId="{AC3D9C92-D633-4890-AC18-8FFB2C0C2ED9}" type="sibTrans" cxnId="{7E0455F4-6377-463E-9DE1-369C610713FB}">
      <dgm:prSet/>
      <dgm:spPr/>
      <dgm:t>
        <a:bodyPr/>
        <a:lstStyle/>
        <a:p>
          <a:endParaRPr lang="en-US"/>
        </a:p>
      </dgm:t>
    </dgm:pt>
    <dgm:pt modelId="{E0143B4D-CB97-4EE2-8A99-D50B81E8858C}">
      <dgm:prSet/>
      <dgm:spPr/>
      <dgm:t>
        <a:bodyPr/>
        <a:lstStyle/>
        <a:p>
          <a:r>
            <a:rPr lang="en-US"/>
            <a:t>WADS</a:t>
          </a:r>
        </a:p>
      </dgm:t>
    </dgm:pt>
    <dgm:pt modelId="{BAE31D01-5BDE-4973-BDAD-D038E70A4D58}" type="parTrans" cxnId="{065B08FB-CA44-4F59-BB1C-4C4BE5B87FFD}">
      <dgm:prSet/>
      <dgm:spPr/>
      <dgm:t>
        <a:bodyPr/>
        <a:lstStyle/>
        <a:p>
          <a:endParaRPr lang="en-US"/>
        </a:p>
      </dgm:t>
    </dgm:pt>
    <dgm:pt modelId="{AA4E9D48-3909-45E3-B157-8E4E1184208E}" type="sibTrans" cxnId="{065B08FB-CA44-4F59-BB1C-4C4BE5B87FFD}">
      <dgm:prSet/>
      <dgm:spPr/>
      <dgm:t>
        <a:bodyPr/>
        <a:lstStyle/>
        <a:p>
          <a:endParaRPr lang="en-US"/>
        </a:p>
      </dgm:t>
    </dgm:pt>
    <dgm:pt modelId="{3057327E-385D-4056-A506-92AD87C1A784}">
      <dgm:prSet/>
      <dgm:spPr/>
      <dgm:t>
        <a:bodyPr/>
        <a:lstStyle/>
        <a:p>
          <a:r>
            <a:rPr lang="en-US"/>
            <a:t>Turning Point Guidelines</a:t>
          </a:r>
        </a:p>
      </dgm:t>
    </dgm:pt>
    <dgm:pt modelId="{8C743687-ED00-4FED-B461-D21BE11F30FD}" type="parTrans" cxnId="{D4FF1D35-8BE2-423A-9252-EC7EBC06E974}">
      <dgm:prSet/>
      <dgm:spPr/>
      <dgm:t>
        <a:bodyPr/>
        <a:lstStyle/>
        <a:p>
          <a:endParaRPr lang="en-US"/>
        </a:p>
      </dgm:t>
    </dgm:pt>
    <dgm:pt modelId="{A37858FC-6A82-4385-BD9B-40CD2DC3256A}" type="sibTrans" cxnId="{D4FF1D35-8BE2-423A-9252-EC7EBC06E974}">
      <dgm:prSet/>
      <dgm:spPr/>
      <dgm:t>
        <a:bodyPr/>
        <a:lstStyle/>
        <a:p>
          <a:endParaRPr lang="en-US"/>
        </a:p>
      </dgm:t>
    </dgm:pt>
    <dgm:pt modelId="{961F13A6-F7CC-409F-974F-8C6DFB0BE2AF}">
      <dgm:prSet/>
      <dgm:spPr/>
      <dgm:t>
        <a:bodyPr/>
        <a:lstStyle/>
        <a:p>
          <a:r>
            <a:rPr lang="en-US"/>
            <a:t>Hamilton Centre</a:t>
          </a:r>
        </a:p>
      </dgm:t>
    </dgm:pt>
    <dgm:pt modelId="{0F1CDDAF-0989-4B5B-816F-B180AE632AA9}" type="parTrans" cxnId="{BAFF9480-9C17-4B45-9BF1-0B5F2140AF2A}">
      <dgm:prSet/>
      <dgm:spPr/>
      <dgm:t>
        <a:bodyPr/>
        <a:lstStyle/>
        <a:p>
          <a:endParaRPr lang="en-US"/>
        </a:p>
      </dgm:t>
    </dgm:pt>
    <dgm:pt modelId="{8EBC9C64-735B-4E69-A8C1-36A15E110B35}" type="sibTrans" cxnId="{BAFF9480-9C17-4B45-9BF1-0B5F2140AF2A}">
      <dgm:prSet/>
      <dgm:spPr/>
      <dgm:t>
        <a:bodyPr/>
        <a:lstStyle/>
        <a:p>
          <a:endParaRPr lang="en-US"/>
        </a:p>
      </dgm:t>
    </dgm:pt>
    <dgm:pt modelId="{C5AC5670-0F55-2E46-AD83-2A847E5068E1}" type="pres">
      <dgm:prSet presAssocID="{A004435B-1DDD-47C5-827E-E0764F3B385E}" presName="vert0" presStyleCnt="0">
        <dgm:presLayoutVars>
          <dgm:dir/>
          <dgm:animOne val="branch"/>
          <dgm:animLvl val="lvl"/>
        </dgm:presLayoutVars>
      </dgm:prSet>
      <dgm:spPr/>
    </dgm:pt>
    <dgm:pt modelId="{98F3F0D9-678D-5945-8834-D1E5A8042617}" type="pres">
      <dgm:prSet presAssocID="{D2757AB1-DC3A-4086-B5DA-B9BE0B667842}" presName="thickLine" presStyleLbl="alignNode1" presStyleIdx="0" presStyleCnt="4"/>
      <dgm:spPr/>
    </dgm:pt>
    <dgm:pt modelId="{11B63776-2CC8-AC41-B42C-C74770B6F7AC}" type="pres">
      <dgm:prSet presAssocID="{D2757AB1-DC3A-4086-B5DA-B9BE0B667842}" presName="horz1" presStyleCnt="0"/>
      <dgm:spPr/>
    </dgm:pt>
    <dgm:pt modelId="{3FCCD1F1-B926-9241-AD7C-76C15E697A91}" type="pres">
      <dgm:prSet presAssocID="{D2757AB1-DC3A-4086-B5DA-B9BE0B667842}" presName="tx1" presStyleLbl="revTx" presStyleIdx="0" presStyleCnt="4"/>
      <dgm:spPr/>
    </dgm:pt>
    <dgm:pt modelId="{6A7258D4-AA30-1647-90C5-9BAA2BB857AA}" type="pres">
      <dgm:prSet presAssocID="{D2757AB1-DC3A-4086-B5DA-B9BE0B667842}" presName="vert1" presStyleCnt="0"/>
      <dgm:spPr/>
    </dgm:pt>
    <dgm:pt modelId="{0B51907B-8B6B-AF4B-BE20-C467333E6DE9}" type="pres">
      <dgm:prSet presAssocID="{E0143B4D-CB97-4EE2-8A99-D50B81E8858C}" presName="thickLine" presStyleLbl="alignNode1" presStyleIdx="1" presStyleCnt="4"/>
      <dgm:spPr/>
    </dgm:pt>
    <dgm:pt modelId="{B8FF786A-0B71-F047-BE23-9A5AE4DD1EAA}" type="pres">
      <dgm:prSet presAssocID="{E0143B4D-CB97-4EE2-8A99-D50B81E8858C}" presName="horz1" presStyleCnt="0"/>
      <dgm:spPr/>
    </dgm:pt>
    <dgm:pt modelId="{CB3CCACD-0054-134A-99D5-725B9C3A18F7}" type="pres">
      <dgm:prSet presAssocID="{E0143B4D-CB97-4EE2-8A99-D50B81E8858C}" presName="tx1" presStyleLbl="revTx" presStyleIdx="1" presStyleCnt="4"/>
      <dgm:spPr/>
    </dgm:pt>
    <dgm:pt modelId="{95927094-6D49-F048-8006-752B270C5E1B}" type="pres">
      <dgm:prSet presAssocID="{E0143B4D-CB97-4EE2-8A99-D50B81E8858C}" presName="vert1" presStyleCnt="0"/>
      <dgm:spPr/>
    </dgm:pt>
    <dgm:pt modelId="{9BF0B6D6-F6CC-294E-B1D9-8A5129018553}" type="pres">
      <dgm:prSet presAssocID="{3057327E-385D-4056-A506-92AD87C1A784}" presName="thickLine" presStyleLbl="alignNode1" presStyleIdx="2" presStyleCnt="4"/>
      <dgm:spPr/>
    </dgm:pt>
    <dgm:pt modelId="{14A2E952-DFB9-C24C-87B8-873D05CDA7CF}" type="pres">
      <dgm:prSet presAssocID="{3057327E-385D-4056-A506-92AD87C1A784}" presName="horz1" presStyleCnt="0"/>
      <dgm:spPr/>
    </dgm:pt>
    <dgm:pt modelId="{EDAB2C69-3597-8B40-BE7C-BB717947F140}" type="pres">
      <dgm:prSet presAssocID="{3057327E-385D-4056-A506-92AD87C1A784}" presName="tx1" presStyleLbl="revTx" presStyleIdx="2" presStyleCnt="4"/>
      <dgm:spPr/>
    </dgm:pt>
    <dgm:pt modelId="{C924F5FE-9532-1E4D-B4A4-41E169D2EEA9}" type="pres">
      <dgm:prSet presAssocID="{3057327E-385D-4056-A506-92AD87C1A784}" presName="vert1" presStyleCnt="0"/>
      <dgm:spPr/>
    </dgm:pt>
    <dgm:pt modelId="{06C4416D-1C87-3C4A-9B6F-C28FB21A8805}" type="pres">
      <dgm:prSet presAssocID="{961F13A6-F7CC-409F-974F-8C6DFB0BE2AF}" presName="thickLine" presStyleLbl="alignNode1" presStyleIdx="3" presStyleCnt="4"/>
      <dgm:spPr/>
    </dgm:pt>
    <dgm:pt modelId="{A5EC0B66-21E3-9944-A5BC-635419A3D73F}" type="pres">
      <dgm:prSet presAssocID="{961F13A6-F7CC-409F-974F-8C6DFB0BE2AF}" presName="horz1" presStyleCnt="0"/>
      <dgm:spPr/>
    </dgm:pt>
    <dgm:pt modelId="{9B94498E-B195-894D-A520-9CFA2B1858D6}" type="pres">
      <dgm:prSet presAssocID="{961F13A6-F7CC-409F-974F-8C6DFB0BE2AF}" presName="tx1" presStyleLbl="revTx" presStyleIdx="3" presStyleCnt="4"/>
      <dgm:spPr/>
    </dgm:pt>
    <dgm:pt modelId="{3DCD1C4E-D596-F342-AFFC-5428F7279E70}" type="pres">
      <dgm:prSet presAssocID="{961F13A6-F7CC-409F-974F-8C6DFB0BE2AF}" presName="vert1" presStyleCnt="0"/>
      <dgm:spPr/>
    </dgm:pt>
  </dgm:ptLst>
  <dgm:cxnLst>
    <dgm:cxn modelId="{B9E16A07-A6F0-2449-AE85-7135172139EB}" type="presOf" srcId="{A004435B-1DDD-47C5-827E-E0764F3B385E}" destId="{C5AC5670-0F55-2E46-AD83-2A847E5068E1}" srcOrd="0" destOrd="0" presId="urn:microsoft.com/office/officeart/2008/layout/LinedList"/>
    <dgm:cxn modelId="{428D930B-C856-9E43-B6BE-9EEADFC0A814}" type="presOf" srcId="{961F13A6-F7CC-409F-974F-8C6DFB0BE2AF}" destId="{9B94498E-B195-894D-A520-9CFA2B1858D6}" srcOrd="0" destOrd="0" presId="urn:microsoft.com/office/officeart/2008/layout/LinedList"/>
    <dgm:cxn modelId="{34D3F034-48B3-3F49-8E00-E18CBF2C4AC1}" type="presOf" srcId="{3057327E-385D-4056-A506-92AD87C1A784}" destId="{EDAB2C69-3597-8B40-BE7C-BB717947F140}" srcOrd="0" destOrd="0" presId="urn:microsoft.com/office/officeart/2008/layout/LinedList"/>
    <dgm:cxn modelId="{D4FF1D35-8BE2-423A-9252-EC7EBC06E974}" srcId="{A004435B-1DDD-47C5-827E-E0764F3B385E}" destId="{3057327E-385D-4056-A506-92AD87C1A784}" srcOrd="2" destOrd="0" parTransId="{8C743687-ED00-4FED-B461-D21BE11F30FD}" sibTransId="{A37858FC-6A82-4385-BD9B-40CD2DC3256A}"/>
    <dgm:cxn modelId="{13965C5D-F34D-4249-8AD9-37F610DD3124}" type="presOf" srcId="{E0143B4D-CB97-4EE2-8A99-D50B81E8858C}" destId="{CB3CCACD-0054-134A-99D5-725B9C3A18F7}" srcOrd="0" destOrd="0" presId="urn:microsoft.com/office/officeart/2008/layout/LinedList"/>
    <dgm:cxn modelId="{CCBEAD79-B09A-FD4F-B5CA-056F4759FC12}" type="presOf" srcId="{D2757AB1-DC3A-4086-B5DA-B9BE0B667842}" destId="{3FCCD1F1-B926-9241-AD7C-76C15E697A91}" srcOrd="0" destOrd="0" presId="urn:microsoft.com/office/officeart/2008/layout/LinedList"/>
    <dgm:cxn modelId="{BAFF9480-9C17-4B45-9BF1-0B5F2140AF2A}" srcId="{A004435B-1DDD-47C5-827E-E0764F3B385E}" destId="{961F13A6-F7CC-409F-974F-8C6DFB0BE2AF}" srcOrd="3" destOrd="0" parTransId="{0F1CDDAF-0989-4B5B-816F-B180AE632AA9}" sibTransId="{8EBC9C64-735B-4E69-A8C1-36A15E110B35}"/>
    <dgm:cxn modelId="{7E0455F4-6377-463E-9DE1-369C610713FB}" srcId="{A004435B-1DDD-47C5-827E-E0764F3B385E}" destId="{D2757AB1-DC3A-4086-B5DA-B9BE0B667842}" srcOrd="0" destOrd="0" parTransId="{F7E9ABA1-A3C0-4C6A-B57C-F1F33E275F73}" sibTransId="{AC3D9C92-D633-4890-AC18-8FFB2C0C2ED9}"/>
    <dgm:cxn modelId="{065B08FB-CA44-4F59-BB1C-4C4BE5B87FFD}" srcId="{A004435B-1DDD-47C5-827E-E0764F3B385E}" destId="{E0143B4D-CB97-4EE2-8A99-D50B81E8858C}" srcOrd="1" destOrd="0" parTransId="{BAE31D01-5BDE-4973-BDAD-D038E70A4D58}" sibTransId="{AA4E9D48-3909-45E3-B157-8E4E1184208E}"/>
    <dgm:cxn modelId="{80E5F1C7-A88C-6E41-B2A1-BFD5A714B7FD}" type="presParOf" srcId="{C5AC5670-0F55-2E46-AD83-2A847E5068E1}" destId="{98F3F0D9-678D-5945-8834-D1E5A8042617}" srcOrd="0" destOrd="0" presId="urn:microsoft.com/office/officeart/2008/layout/LinedList"/>
    <dgm:cxn modelId="{89A963AE-DCBA-1846-864C-97809480F4A8}" type="presParOf" srcId="{C5AC5670-0F55-2E46-AD83-2A847E5068E1}" destId="{11B63776-2CC8-AC41-B42C-C74770B6F7AC}" srcOrd="1" destOrd="0" presId="urn:microsoft.com/office/officeart/2008/layout/LinedList"/>
    <dgm:cxn modelId="{80FAE72C-4C2C-8241-B913-534917D1E5A6}" type="presParOf" srcId="{11B63776-2CC8-AC41-B42C-C74770B6F7AC}" destId="{3FCCD1F1-B926-9241-AD7C-76C15E697A91}" srcOrd="0" destOrd="0" presId="urn:microsoft.com/office/officeart/2008/layout/LinedList"/>
    <dgm:cxn modelId="{1A65D670-3999-E947-9019-06C23852F234}" type="presParOf" srcId="{11B63776-2CC8-AC41-B42C-C74770B6F7AC}" destId="{6A7258D4-AA30-1647-90C5-9BAA2BB857AA}" srcOrd="1" destOrd="0" presId="urn:microsoft.com/office/officeart/2008/layout/LinedList"/>
    <dgm:cxn modelId="{A2005941-6483-0543-BE7D-5E2384AC566B}" type="presParOf" srcId="{C5AC5670-0F55-2E46-AD83-2A847E5068E1}" destId="{0B51907B-8B6B-AF4B-BE20-C467333E6DE9}" srcOrd="2" destOrd="0" presId="urn:microsoft.com/office/officeart/2008/layout/LinedList"/>
    <dgm:cxn modelId="{120F30E7-CA24-4540-A40B-7B5926456F71}" type="presParOf" srcId="{C5AC5670-0F55-2E46-AD83-2A847E5068E1}" destId="{B8FF786A-0B71-F047-BE23-9A5AE4DD1EAA}" srcOrd="3" destOrd="0" presId="urn:microsoft.com/office/officeart/2008/layout/LinedList"/>
    <dgm:cxn modelId="{C4C0BB6A-2AA7-2849-A765-DA0288802F1B}" type="presParOf" srcId="{B8FF786A-0B71-F047-BE23-9A5AE4DD1EAA}" destId="{CB3CCACD-0054-134A-99D5-725B9C3A18F7}" srcOrd="0" destOrd="0" presId="urn:microsoft.com/office/officeart/2008/layout/LinedList"/>
    <dgm:cxn modelId="{90B58D4E-F50B-D44C-BA77-2BF4F9D94915}" type="presParOf" srcId="{B8FF786A-0B71-F047-BE23-9A5AE4DD1EAA}" destId="{95927094-6D49-F048-8006-752B270C5E1B}" srcOrd="1" destOrd="0" presId="urn:microsoft.com/office/officeart/2008/layout/LinedList"/>
    <dgm:cxn modelId="{75020822-F629-9C48-AB71-ACED77724EF5}" type="presParOf" srcId="{C5AC5670-0F55-2E46-AD83-2A847E5068E1}" destId="{9BF0B6D6-F6CC-294E-B1D9-8A5129018553}" srcOrd="4" destOrd="0" presId="urn:microsoft.com/office/officeart/2008/layout/LinedList"/>
    <dgm:cxn modelId="{290F9246-D4EA-4042-AF4D-1ADC7CE6AE04}" type="presParOf" srcId="{C5AC5670-0F55-2E46-AD83-2A847E5068E1}" destId="{14A2E952-DFB9-C24C-87B8-873D05CDA7CF}" srcOrd="5" destOrd="0" presId="urn:microsoft.com/office/officeart/2008/layout/LinedList"/>
    <dgm:cxn modelId="{F92CBB36-02D6-9546-8845-F61D8968A146}" type="presParOf" srcId="{14A2E952-DFB9-C24C-87B8-873D05CDA7CF}" destId="{EDAB2C69-3597-8B40-BE7C-BB717947F140}" srcOrd="0" destOrd="0" presId="urn:microsoft.com/office/officeart/2008/layout/LinedList"/>
    <dgm:cxn modelId="{145334C7-7794-FB4D-86D9-8522F86C27BC}" type="presParOf" srcId="{14A2E952-DFB9-C24C-87B8-873D05CDA7CF}" destId="{C924F5FE-9532-1E4D-B4A4-41E169D2EEA9}" srcOrd="1" destOrd="0" presId="urn:microsoft.com/office/officeart/2008/layout/LinedList"/>
    <dgm:cxn modelId="{A7E4A850-3D0E-9E4A-9498-597481E58870}" type="presParOf" srcId="{C5AC5670-0F55-2E46-AD83-2A847E5068E1}" destId="{06C4416D-1C87-3C4A-9B6F-C28FB21A8805}" srcOrd="6" destOrd="0" presId="urn:microsoft.com/office/officeart/2008/layout/LinedList"/>
    <dgm:cxn modelId="{EAE4115C-F6FC-3640-8B4B-A2C110FDA48D}" type="presParOf" srcId="{C5AC5670-0F55-2E46-AD83-2A847E5068E1}" destId="{A5EC0B66-21E3-9944-A5BC-635419A3D73F}" srcOrd="7" destOrd="0" presId="urn:microsoft.com/office/officeart/2008/layout/LinedList"/>
    <dgm:cxn modelId="{E34CE062-CA9D-C643-9072-61C0E057CEEB}" type="presParOf" srcId="{A5EC0B66-21E3-9944-A5BC-635419A3D73F}" destId="{9B94498E-B195-894D-A520-9CFA2B1858D6}" srcOrd="0" destOrd="0" presId="urn:microsoft.com/office/officeart/2008/layout/LinedList"/>
    <dgm:cxn modelId="{2FDCCBC3-81C1-AC49-B3D2-06B45449FCEA}" type="presParOf" srcId="{A5EC0B66-21E3-9944-A5BC-635419A3D73F}" destId="{3DCD1C4E-D596-F342-AFFC-5428F7279E7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90AC5-7F15-49F8-89EF-4C15C21D5158}">
      <dsp:nvSpPr>
        <dsp:cNvPr id="0" name=""/>
        <dsp:cNvSpPr/>
      </dsp:nvSpPr>
      <dsp:spPr>
        <a:xfrm>
          <a:off x="438452" y="293797"/>
          <a:ext cx="712705" cy="7127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D5DD5-078B-4EBF-B1EA-860C0930E485}">
      <dsp:nvSpPr>
        <dsp:cNvPr id="0" name=""/>
        <dsp:cNvSpPr/>
      </dsp:nvSpPr>
      <dsp:spPr>
        <a:xfrm>
          <a:off x="2910" y="1360645"/>
          <a:ext cx="1583789" cy="1293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With repeated substance use there is impairment of pre-frontal </a:t>
          </a:r>
          <a:r>
            <a:rPr lang="en-AU" sz="1600" b="0" i="0" kern="1200" baseline="0" dirty="0"/>
            <a:t>inhibitory pathways.</a:t>
          </a:r>
          <a:endParaRPr lang="en-US" sz="1600" kern="1200" dirty="0"/>
        </a:p>
      </dsp:txBody>
      <dsp:txXfrm>
        <a:off x="2910" y="1360645"/>
        <a:ext cx="1583789" cy="1293865"/>
      </dsp:txXfrm>
    </dsp:sp>
    <dsp:sp modelId="{DD73841A-31E2-437C-8E08-2E2227682399}">
      <dsp:nvSpPr>
        <dsp:cNvPr id="0" name=""/>
        <dsp:cNvSpPr/>
      </dsp:nvSpPr>
      <dsp:spPr>
        <a:xfrm>
          <a:off x="2299404" y="293797"/>
          <a:ext cx="712705" cy="7127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663FE-709D-4443-BFEF-933E55BD48F1}">
      <dsp:nvSpPr>
        <dsp:cNvPr id="0" name=""/>
        <dsp:cNvSpPr/>
      </dsp:nvSpPr>
      <dsp:spPr>
        <a:xfrm>
          <a:off x="1863862" y="1360645"/>
          <a:ext cx="1583789" cy="1293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This results in even less control over the neurocircuits that are </a:t>
          </a:r>
          <a:r>
            <a:rPr lang="en-AU" sz="1600" b="0" i="0" kern="1200" baseline="0" dirty="0"/>
            <a:t>activated by dependence processes.</a:t>
          </a:r>
          <a:endParaRPr lang="en-US" sz="1600" kern="1200" dirty="0"/>
        </a:p>
      </dsp:txBody>
      <dsp:txXfrm>
        <a:off x="1863862" y="1360645"/>
        <a:ext cx="1583789" cy="1293865"/>
      </dsp:txXfrm>
    </dsp:sp>
    <dsp:sp modelId="{C6B8C920-060C-4571-9FAA-7245BCA208F9}">
      <dsp:nvSpPr>
        <dsp:cNvPr id="0" name=""/>
        <dsp:cNvSpPr/>
      </dsp:nvSpPr>
      <dsp:spPr>
        <a:xfrm>
          <a:off x="4761579" y="293797"/>
          <a:ext cx="712705" cy="7127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10490-8D25-4045-BC39-BA9B22CA1EDD}">
      <dsp:nvSpPr>
        <dsp:cNvPr id="0" name=""/>
        <dsp:cNvSpPr/>
      </dsp:nvSpPr>
      <dsp:spPr>
        <a:xfrm>
          <a:off x="3724814" y="1360645"/>
          <a:ext cx="2786233" cy="1293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This may be associated contemporaneously (or subsequently) with deficiencies in executive functioning, decision-making, salience of </a:t>
          </a:r>
          <a:r>
            <a:rPr lang="en-AU" sz="1600" b="0" i="0" kern="1200" baseline="0" dirty="0"/>
            <a:t>substance use and insight.</a:t>
          </a:r>
          <a:endParaRPr lang="en-US" sz="1600" kern="1200" dirty="0"/>
        </a:p>
      </dsp:txBody>
      <dsp:txXfrm>
        <a:off x="3724814" y="1360645"/>
        <a:ext cx="2786233" cy="1293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743D3-0297-4246-ABA9-34D480D45F5F}">
      <dsp:nvSpPr>
        <dsp:cNvPr id="0" name=""/>
        <dsp:cNvSpPr/>
      </dsp:nvSpPr>
      <dsp:spPr>
        <a:xfrm rot="5400000">
          <a:off x="2862809" y="-768953"/>
          <a:ext cx="1476638" cy="338929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Rollout of Hep C testing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Withdrawal pathways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Withdrawal support</a:t>
          </a:r>
        </a:p>
      </dsp:txBody>
      <dsp:txXfrm rot="-5400000">
        <a:off x="1906480" y="259460"/>
        <a:ext cx="3317213" cy="1332470"/>
      </dsp:txXfrm>
    </dsp:sp>
    <dsp:sp modelId="{2446B46B-00B3-4B49-8DF8-99F91F436D2E}">
      <dsp:nvSpPr>
        <dsp:cNvPr id="0" name=""/>
        <dsp:cNvSpPr/>
      </dsp:nvSpPr>
      <dsp:spPr>
        <a:xfrm>
          <a:off x="0" y="2796"/>
          <a:ext cx="1906480" cy="18457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AODITT</a:t>
          </a:r>
        </a:p>
      </dsp:txBody>
      <dsp:txXfrm>
        <a:off x="90104" y="92900"/>
        <a:ext cx="1726272" cy="1665590"/>
      </dsp:txXfrm>
    </dsp:sp>
    <dsp:sp modelId="{9374373E-9891-AE46-832B-D71A209CE265}">
      <dsp:nvSpPr>
        <dsp:cNvPr id="0" name=""/>
        <dsp:cNvSpPr/>
      </dsp:nvSpPr>
      <dsp:spPr>
        <a:xfrm rot="5400000">
          <a:off x="2862809" y="1169135"/>
          <a:ext cx="1476638" cy="3389297"/>
        </a:xfrm>
        <a:prstGeom prst="round2SameRect">
          <a:avLst/>
        </a:prstGeom>
        <a:solidFill>
          <a:schemeClr val="accent2">
            <a:tint val="40000"/>
            <a:alpha val="90000"/>
            <a:hueOff val="1667088"/>
            <a:satOff val="3844"/>
            <a:lumOff val="4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667088"/>
              <a:satOff val="3844"/>
              <a:lumOff val="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Counselling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NSP and Naloxone</a:t>
          </a:r>
        </a:p>
      </dsp:txBody>
      <dsp:txXfrm rot="-5400000">
        <a:off x="1906480" y="2197548"/>
        <a:ext cx="3317213" cy="1332470"/>
      </dsp:txXfrm>
    </dsp:sp>
    <dsp:sp modelId="{A7C2FCA8-F49F-D341-8DE0-3F498A51E03A}">
      <dsp:nvSpPr>
        <dsp:cNvPr id="0" name=""/>
        <dsp:cNvSpPr/>
      </dsp:nvSpPr>
      <dsp:spPr>
        <a:xfrm>
          <a:off x="0" y="1940884"/>
          <a:ext cx="1906480" cy="1845798"/>
        </a:xfrm>
        <a:prstGeom prst="roundRect">
          <a:avLst/>
        </a:prstGeom>
        <a:solidFill>
          <a:schemeClr val="accent2">
            <a:hueOff val="1327892"/>
            <a:satOff val="4567"/>
            <a:lumOff val="-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SCHS</a:t>
          </a:r>
        </a:p>
      </dsp:txBody>
      <dsp:txXfrm>
        <a:off x="90104" y="2030988"/>
        <a:ext cx="1726272" cy="1665590"/>
      </dsp:txXfrm>
    </dsp:sp>
    <dsp:sp modelId="{B227C61C-A962-B54A-84F1-8F43392E4810}">
      <dsp:nvSpPr>
        <dsp:cNvPr id="0" name=""/>
        <dsp:cNvSpPr/>
      </dsp:nvSpPr>
      <dsp:spPr>
        <a:xfrm rot="5400000">
          <a:off x="2862809" y="3107223"/>
          <a:ext cx="1476638" cy="3389297"/>
        </a:xfrm>
        <a:prstGeom prst="round2SameRect">
          <a:avLst/>
        </a:prstGeom>
        <a:solidFill>
          <a:schemeClr val="accent2">
            <a:tint val="40000"/>
            <a:alpha val="90000"/>
            <a:hueOff val="3334176"/>
            <a:satOff val="7689"/>
            <a:lumOff val="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3334176"/>
              <a:satOff val="7689"/>
              <a:lumOff val="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MATOD only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(work in progress)</a:t>
          </a:r>
        </a:p>
      </dsp:txBody>
      <dsp:txXfrm rot="-5400000">
        <a:off x="1906480" y="4135636"/>
        <a:ext cx="3317213" cy="1332470"/>
      </dsp:txXfrm>
    </dsp:sp>
    <dsp:sp modelId="{931CE3AB-05E8-0741-AA0A-3F007BB456F4}">
      <dsp:nvSpPr>
        <dsp:cNvPr id="0" name=""/>
        <dsp:cNvSpPr/>
      </dsp:nvSpPr>
      <dsp:spPr>
        <a:xfrm>
          <a:off x="0" y="3878973"/>
          <a:ext cx="1906480" cy="1845798"/>
        </a:xfrm>
        <a:prstGeom prst="roundRect">
          <a:avLst/>
        </a:prstGeom>
        <a:solidFill>
          <a:schemeClr val="accent2">
            <a:hueOff val="2655785"/>
            <a:satOff val="9135"/>
            <a:lumOff val="-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Guidelines</a:t>
          </a:r>
        </a:p>
      </dsp:txBody>
      <dsp:txXfrm>
        <a:off x="90104" y="3969077"/>
        <a:ext cx="1726272" cy="1665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3F0D9-678D-5945-8834-D1E5A8042617}">
      <dsp:nvSpPr>
        <dsp:cNvPr id="0" name=""/>
        <dsp:cNvSpPr/>
      </dsp:nvSpPr>
      <dsp:spPr>
        <a:xfrm>
          <a:off x="0" y="0"/>
          <a:ext cx="795833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CCD1F1-B926-9241-AD7C-76C15E697A91}">
      <dsp:nvSpPr>
        <dsp:cNvPr id="0" name=""/>
        <dsp:cNvSpPr/>
      </dsp:nvSpPr>
      <dsp:spPr>
        <a:xfrm>
          <a:off x="0" y="0"/>
          <a:ext cx="7958330" cy="841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DACAS</a:t>
          </a:r>
        </a:p>
      </dsp:txBody>
      <dsp:txXfrm>
        <a:off x="0" y="0"/>
        <a:ext cx="7958330" cy="841708"/>
      </dsp:txXfrm>
    </dsp:sp>
    <dsp:sp modelId="{0B51907B-8B6B-AF4B-BE20-C467333E6DE9}">
      <dsp:nvSpPr>
        <dsp:cNvPr id="0" name=""/>
        <dsp:cNvSpPr/>
      </dsp:nvSpPr>
      <dsp:spPr>
        <a:xfrm>
          <a:off x="0" y="841708"/>
          <a:ext cx="7958330" cy="0"/>
        </a:xfrm>
        <a:prstGeom prst="line">
          <a:avLst/>
        </a:prstGeom>
        <a:solidFill>
          <a:schemeClr val="accent5">
            <a:hueOff val="2911898"/>
            <a:satOff val="-15213"/>
            <a:lumOff val="3595"/>
            <a:alphaOff val="0"/>
          </a:schemeClr>
        </a:solidFill>
        <a:ln w="15875" cap="flat" cmpd="sng" algn="ctr">
          <a:solidFill>
            <a:schemeClr val="accent5">
              <a:hueOff val="2911898"/>
              <a:satOff val="-15213"/>
              <a:lumOff val="35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3CCACD-0054-134A-99D5-725B9C3A18F7}">
      <dsp:nvSpPr>
        <dsp:cNvPr id="0" name=""/>
        <dsp:cNvSpPr/>
      </dsp:nvSpPr>
      <dsp:spPr>
        <a:xfrm>
          <a:off x="0" y="841708"/>
          <a:ext cx="7958330" cy="841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WADS</a:t>
          </a:r>
        </a:p>
      </dsp:txBody>
      <dsp:txXfrm>
        <a:off x="0" y="841708"/>
        <a:ext cx="7958330" cy="841708"/>
      </dsp:txXfrm>
    </dsp:sp>
    <dsp:sp modelId="{9BF0B6D6-F6CC-294E-B1D9-8A5129018553}">
      <dsp:nvSpPr>
        <dsp:cNvPr id="0" name=""/>
        <dsp:cNvSpPr/>
      </dsp:nvSpPr>
      <dsp:spPr>
        <a:xfrm>
          <a:off x="0" y="1683417"/>
          <a:ext cx="7958330" cy="0"/>
        </a:xfrm>
        <a:prstGeom prst="line">
          <a:avLst/>
        </a:prstGeom>
        <a:solidFill>
          <a:schemeClr val="accent5">
            <a:hueOff val="5823795"/>
            <a:satOff val="-30426"/>
            <a:lumOff val="7189"/>
            <a:alphaOff val="0"/>
          </a:schemeClr>
        </a:solidFill>
        <a:ln w="15875" cap="flat" cmpd="sng" algn="ctr">
          <a:solidFill>
            <a:schemeClr val="accent5">
              <a:hueOff val="5823795"/>
              <a:satOff val="-30426"/>
              <a:lumOff val="71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AB2C69-3597-8B40-BE7C-BB717947F140}">
      <dsp:nvSpPr>
        <dsp:cNvPr id="0" name=""/>
        <dsp:cNvSpPr/>
      </dsp:nvSpPr>
      <dsp:spPr>
        <a:xfrm>
          <a:off x="0" y="1683417"/>
          <a:ext cx="7958330" cy="841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Turning Point Guidelines</a:t>
          </a:r>
        </a:p>
      </dsp:txBody>
      <dsp:txXfrm>
        <a:off x="0" y="1683417"/>
        <a:ext cx="7958330" cy="841708"/>
      </dsp:txXfrm>
    </dsp:sp>
    <dsp:sp modelId="{06C4416D-1C87-3C4A-9B6F-C28FB21A8805}">
      <dsp:nvSpPr>
        <dsp:cNvPr id="0" name=""/>
        <dsp:cNvSpPr/>
      </dsp:nvSpPr>
      <dsp:spPr>
        <a:xfrm>
          <a:off x="0" y="2525125"/>
          <a:ext cx="7958330" cy="0"/>
        </a:xfrm>
        <a:prstGeom prst="line">
          <a:avLst/>
        </a:prstGeom>
        <a:solidFill>
          <a:schemeClr val="accent5">
            <a:hueOff val="8735693"/>
            <a:satOff val="-45639"/>
            <a:lumOff val="10784"/>
            <a:alphaOff val="0"/>
          </a:schemeClr>
        </a:solidFill>
        <a:ln w="15875" cap="flat" cmpd="sng" algn="ctr">
          <a:solidFill>
            <a:schemeClr val="accent5">
              <a:hueOff val="8735693"/>
              <a:satOff val="-45639"/>
              <a:lumOff val="10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94498E-B195-894D-A520-9CFA2B1858D6}">
      <dsp:nvSpPr>
        <dsp:cNvPr id="0" name=""/>
        <dsp:cNvSpPr/>
      </dsp:nvSpPr>
      <dsp:spPr>
        <a:xfrm>
          <a:off x="0" y="2525125"/>
          <a:ext cx="7958330" cy="841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Hamilton Centre</a:t>
          </a:r>
        </a:p>
      </dsp:txBody>
      <dsp:txXfrm>
        <a:off x="0" y="2525125"/>
        <a:ext cx="7958330" cy="841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FBA40-5FF6-B94D-9B0F-A85342511C8A}" type="datetimeFigureOut">
              <a:rPr lang="en-US" smtClean="0"/>
              <a:t>3/27/25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E086B-178C-6045-A39C-081397728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A331D-0264-B14B-9159-A192D4D203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32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F1C3-4FA3-4491-97F4-43CA9C8BDF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33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F1C3-4FA3-4491-97F4-43CA9C8BDF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06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F1C3-4FA3-4491-97F4-43CA9C8BDF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57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F1C3-4FA3-4491-97F4-43CA9C8BDF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638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5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39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58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976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328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MDAS, Mallee Family Care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E086B-178C-6045-A39C-0813977285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2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818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A331D-0264-B14B-9159-A192D4D203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00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A331D-0264-B14B-9159-A192D4D203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141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0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2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 referrals in first four months</a:t>
            </a:r>
          </a:p>
          <a:p>
            <a:endParaRPr lang="en-AU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May 19</a:t>
            </a:r>
            <a:r>
              <a:rPr lang="en-AU" dirty="0"/>
              <a:t> </a:t>
            </a:r>
          </a:p>
          <a:p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April 36</a:t>
            </a:r>
            <a:r>
              <a:rPr lang="en-AU" dirty="0"/>
              <a:t> </a:t>
            </a:r>
          </a:p>
          <a:p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March 18</a:t>
            </a:r>
            <a:r>
              <a:rPr lang="en-AU" dirty="0"/>
              <a:t> </a:t>
            </a:r>
          </a:p>
          <a:p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Feb 27</a:t>
            </a:r>
            <a:r>
              <a:rPr lang="en-AU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09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13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40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86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13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registrar + advanced training + peer work</a:t>
            </a:r>
          </a:p>
          <a:p>
            <a:r>
              <a:rPr lang="en-US" dirty="0"/>
              <a:t>Consistent withdrawal pathways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3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A331D-0264-B14B-9159-A192D4D203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736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802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2026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99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331D-0264-B14B-9159-A192D4D203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F1C3-4FA3-4491-97F4-43CA9C8BDF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584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182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150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Drive for control and self worth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9FC2E-3F40-42DE-9C1A-93B4546FE28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054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Practical vs emotional brain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9FC2E-3F40-42DE-9C1A-93B4546FE28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97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en-GB" noProof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645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6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902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69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2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76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35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13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8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81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995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lette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en-GB" noProof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572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Star of the sh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271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Amus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1695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9565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B2DD-D9FA-C1DB-40FA-DCE98BA2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5AFDD-49C3-3427-28B5-B05D711B6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1D98-DFD2-5480-BB19-678E73DA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B9F-9936-1646-9CC9-E42A81BCACC5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C65BA-6379-2661-2F96-C6EDD26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A0121-427B-8D11-7161-2EDACFC9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259D-68BF-8B40-A498-F6392151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3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en-GB" noProof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6988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03654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7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F3EA5D2-BB7B-454C-AD60-E7ADCC7B837E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540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71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799F4B1-797B-4E32-8DB8-780E3DFC7B73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061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>
          <p15:clr>
            <a:srgbClr val="F26B43"/>
          </p15:clr>
        </p15:guide>
        <p15:guide id="2" pos="2568">
          <p15:clr>
            <a:srgbClr val="F26B43"/>
          </p15:clr>
        </p15:guide>
        <p15:guide id="3" pos="288">
          <p15:clr>
            <a:srgbClr val="5ACBF0"/>
          </p15:clr>
        </p15:guide>
        <p15:guide id="4" pos="7392">
          <p15:clr>
            <a:srgbClr val="5ACBF0"/>
          </p15:clr>
        </p15:guide>
        <p15:guide id="5" orient="horz" pos="576">
          <p15:clr>
            <a:srgbClr val="5ACBF0"/>
          </p15:clr>
        </p15:guide>
        <p15:guide id="6" orient="horz" pos="374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5792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ptodate.com/contents/medication-for-opioid-use-disorder?search=opioid&amp;source=search_result&amp;selectedTitle=4~148&amp;usage_type=default&amp;display_rank=2#H1950858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adf.org.au/drug-facts/opioid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turningpoint.org.au/treatment/clinicians/clinical-practice-guidelines" TargetMode="External"/><Relationship Id="rId11" Type="http://schemas.openxmlformats.org/officeDocument/2006/relationships/hyperlink" Target="https://www.disneyplus.com/en-gb/series/dopesick/vaEHfF8OZHUP" TargetMode="External"/><Relationship Id="rId5" Type="http://schemas.openxmlformats.org/officeDocument/2006/relationships/hyperlink" Target="https://www.racgp.org.au/the-racgp/faculties/vic/matod" TargetMode="External"/><Relationship Id="rId10" Type="http://schemas.openxmlformats.org/officeDocument/2006/relationships/hyperlink" Target="https://www.dacas.org.au/clinical-resources/gp-factsheets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pabn.org.au/wp-content/uploads/2021/12/VIC_Pharmacotherapy_policy-opioid_dependence.2017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df.org.au/insights/drug-wheel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vic.gov.au/population-health-systems/victorian-population-health-surve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457CD-4151-1E98-4068-2E449D970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b="1" dirty="0">
                <a:effectLst/>
                <a:latin typeface="Calibri" panose="020F0502020204030204" pitchFamily="34" charset="0"/>
              </a:rPr>
              <a:t>Addictions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12854-5492-5DE0-7DDA-53CE601293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Robert Lundin</a:t>
            </a:r>
          </a:p>
        </p:txBody>
      </p:sp>
      <p:pic>
        <p:nvPicPr>
          <p:cNvPr id="6" name="Picture 2" descr="Mildura Base Public Hospital">
            <a:extLst>
              <a:ext uri="{FF2B5EF4-FFF2-40B4-BE49-F238E27FC236}">
                <a16:creationId xmlns:a16="http://schemas.microsoft.com/office/drawing/2014/main" id="{3FAA5414-50B4-B06B-D9FE-F65F02F9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726" y="2718575"/>
            <a:ext cx="2257658" cy="2257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5FD9F6-A062-40AF-DAC9-479CE4E5FA4F}"/>
              </a:ext>
            </a:extLst>
          </p:cNvPr>
          <p:cNvSpPr txBox="1"/>
          <p:nvPr/>
        </p:nvSpPr>
        <p:spPr>
          <a:xfrm>
            <a:off x="2322841" y="42905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Consultant Psychiatrist</a:t>
            </a:r>
          </a:p>
          <a:p>
            <a:pPr algn="ctr"/>
            <a:r>
              <a:rPr lang="en-US" dirty="0"/>
              <a:t>Alcohol and Other Drugs Integrated Treatment Team (AODITT)</a:t>
            </a:r>
          </a:p>
          <a:p>
            <a:pPr algn="ctr"/>
            <a:r>
              <a:rPr lang="en-US" dirty="0" err="1"/>
              <a:t>rlundin@mbph.org.au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71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0F3308-12C4-4DD7-ABB4-D0DFAA3C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24046D-AAB6-4470-AC22-6448D576E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1A0A85-392D-49DA-B9EC-82262B3B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AFD74C-283C-45BD-885B-6E6635E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DE725-FEB0-422F-BDBA-A29C95768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058156-257B-4118-BA50-5869C8AF6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A8EC95-CF81-4221-A965-560BF649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AU" sz="2600" b="1" i="0" u="none" strike="noStrike" baseline="0">
                <a:latin typeface="Arial Black" panose="020B0A04020102020204" pitchFamily="34" charset="0"/>
              </a:rPr>
              <a:t>Neurobiological Mechanisms of Dependence</a:t>
            </a:r>
            <a:br>
              <a:rPr lang="en-AU" sz="2600" b="1" i="0" u="none" strike="noStrike" baseline="0">
                <a:latin typeface="Arial Black" panose="020B0A04020102020204" pitchFamily="34" charset="0"/>
              </a:rPr>
            </a:br>
            <a:r>
              <a:rPr lang="en-US" sz="2600" b="1" i="0" u="none" strike="noStrike" baseline="0">
                <a:latin typeface="Arial Black" panose="020B0A04020102020204" pitchFamily="34" charset="0"/>
              </a:rPr>
              <a:t>1: Re-setting of the Reward Neurocircuitry</a:t>
            </a:r>
            <a:endParaRPr lang="en-AU" sz="2600">
              <a:latin typeface="Arial Black" panose="020B0A040201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137D53-AAF8-4AD7-8F15-E4E522759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595" y="2052116"/>
            <a:ext cx="3904735" cy="3997828"/>
          </a:xfrm>
        </p:spPr>
        <p:txBody>
          <a:bodyPr>
            <a:normAutofit/>
          </a:bodyPr>
          <a:lstStyle/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Psychoactive substances initially activate reward pathways</a:t>
            </a:r>
            <a:r>
              <a:rPr lang="en-AU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5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two principal pathways are the dopaminergic system (especially relevant for psychostimulants and nicotine) and the opioid system (most relevant for alcohol and opioids).</a:t>
            </a: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With repeated use of these substances, the activity of these systems is suppressed, and more substance is required to maintain the normal </a:t>
            </a:r>
            <a:r>
              <a:rPr lang="en-AU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state.</a:t>
            </a:r>
            <a:endParaRPr lang="en-US" sz="105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Normal activities with rewarding effects become blunted or </a:t>
            </a:r>
            <a:r>
              <a:rPr lang="en-AU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ineffective.</a:t>
            </a: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negative mood and motivational state ensues.</a:t>
            </a: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reward system is re-set in a profound and enduring way.</a:t>
            </a:r>
            <a:endParaRPr lang="en-A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4E3C1-DD3F-4DAB-9621-E184E13092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6434" t="18795"/>
          <a:stretch/>
        </p:blipFill>
        <p:spPr>
          <a:xfrm>
            <a:off x="5785836" y="2348779"/>
            <a:ext cx="4113285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3B4D99-FEA8-489A-8436-A2F113BE1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72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" y="-2718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65268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39C33-A88F-4B4D-9C67-19DC03B3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444" y="808056"/>
            <a:ext cx="5494158" cy="1077229"/>
          </a:xfrm>
        </p:spPr>
        <p:txBody>
          <a:bodyPr>
            <a:normAutofit/>
          </a:bodyPr>
          <a:lstStyle/>
          <a:p>
            <a:pPr algn="l"/>
            <a:r>
              <a:rPr lang="en-AU" sz="1600" b="1" i="0" u="none" strike="noStrike" baseline="0" dirty="0">
                <a:latin typeface="Arial Black" panose="020B0A04020102020204" pitchFamily="34" charset="0"/>
              </a:rPr>
              <a:t>Neurobiological Mechanisms of Dependence</a:t>
            </a:r>
            <a:br>
              <a:rPr lang="en-AU" sz="1600" b="1" i="0" u="none" strike="noStrike" baseline="0" dirty="0">
                <a:latin typeface="Arial Black" panose="020B0A04020102020204" pitchFamily="34" charset="0"/>
              </a:rPr>
            </a:br>
            <a:r>
              <a:rPr lang="en-US" sz="1600" b="1" i="0" u="none" strike="noStrike" baseline="0" dirty="0">
                <a:latin typeface="Arial Black" panose="020B0A04020102020204" pitchFamily="34" charset="0"/>
              </a:rPr>
              <a:t>2: Up-regulation of the Alertness (Excitatory) Systems</a:t>
            </a:r>
            <a:endParaRPr lang="en-AU" sz="1600" dirty="0">
              <a:latin typeface="Arial Black" panose="020B0A040201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30ADDE-CBD3-47A0-8282-44130E71A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739" y="2052116"/>
            <a:ext cx="4901548" cy="3997828"/>
          </a:xfrm>
        </p:spPr>
        <p:txBody>
          <a:bodyPr>
            <a:normAutofit fontScale="92500" lnSpcReduction="10000"/>
          </a:bodyPr>
          <a:lstStyle/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Most psychoactive substances suppress the excitatory systems of the </a:t>
            </a:r>
            <a:r>
              <a:rPr lang="en-A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With repeated substance use there is activation of brain stress pathways involving glutamatergic transmission (glutamate is the main </a:t>
            </a:r>
            <a:r>
              <a:rPr lang="en-A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excitatory neurotransmitter).</a:t>
            </a: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There is also suppression (uncoupling) of the natural anti-stress systems, including the GABA and Neuropeptide Y circuits.</a:t>
            </a: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This results in heightened activation from exposure to cues </a:t>
            </a:r>
            <a:r>
              <a:rPr lang="en-A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(“triggers”) for substance use.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97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50454-25C1-4085-96B0-C9E1D8004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3469" r="15601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0"/>
            <a:ext cx="464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85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CCB93-988B-45A8-AA6F-99164E498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14" r="-1" b="746"/>
          <a:stretch/>
        </p:blipFill>
        <p:spPr>
          <a:xfrm flipH="1">
            <a:off x="20" y="227"/>
            <a:ext cx="1219167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5918B-6272-4727-A3FA-F23651AEC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589207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1AE7FA-2CE8-42E5-99F8-6B77FE04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4119672" cy="1077229"/>
          </a:xfrm>
        </p:spPr>
        <p:txBody>
          <a:bodyPr>
            <a:normAutofit/>
          </a:bodyPr>
          <a:lstStyle/>
          <a:p>
            <a:pPr algn="l"/>
            <a:r>
              <a:rPr lang="en-AU" sz="1600" b="1" i="0" u="none" strike="noStrike" baseline="0">
                <a:latin typeface="Arial Black" panose="020B0A04020102020204" pitchFamily="34" charset="0"/>
              </a:rPr>
              <a:t>Neurobiological Mechanisms of Dependence</a:t>
            </a:r>
            <a:br>
              <a:rPr lang="en-AU" sz="1600" b="1" i="0" u="none" strike="noStrike" baseline="0">
                <a:latin typeface="Arial Black" panose="020B0A04020102020204" pitchFamily="34" charset="0"/>
              </a:rPr>
            </a:br>
            <a:r>
              <a:rPr lang="en-US" sz="1600" b="1" i="0" u="none" strike="noStrike" baseline="0">
                <a:latin typeface="Arial Black" panose="020B0A04020102020204" pitchFamily="34" charset="0"/>
              </a:rPr>
              <a:t>3: Re-setting of the Salience (Prioritization) Pathways</a:t>
            </a:r>
            <a:endParaRPr lang="en-AU" sz="1600">
              <a:latin typeface="Arial Black" panose="020B0A040201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CD5BE9-0870-4A6F-B66C-8EF2F91A2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739" y="2052116"/>
            <a:ext cx="4119672" cy="3997828"/>
          </a:xfrm>
        </p:spPr>
        <p:txBody>
          <a:bodyPr>
            <a:normAutofit lnSpcReduction="10000"/>
          </a:bodyPr>
          <a:lstStyle/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These pathways course from the lower fore-brain to the cingulate </a:t>
            </a:r>
            <a:r>
              <a:rPr lang="en-A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With repeated substance use there is a rebalancing of the salience neurocircuitry in 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of continued substance use over other </a:t>
            </a:r>
            <a:r>
              <a:rPr lang="en-A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activities.</a:t>
            </a:r>
            <a:endParaRPr lang="en-US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628" indent="-342900">
              <a:lnSpc>
                <a:spcPct val="110000"/>
              </a:lnSpc>
              <a:buAutoNum type="arabicPeriod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This results in substance use being accorded a higher priority for thinking and action over other tasks and responsibilities.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61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62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67D7E9-3AA6-4B46-BD98-6FA053B3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6923" y="469557"/>
            <a:ext cx="10972800" cy="1143000"/>
          </a:xfrm>
        </p:spPr>
        <p:txBody>
          <a:bodyPr>
            <a:normAutofit/>
          </a:bodyPr>
          <a:lstStyle/>
          <a:p>
            <a:r>
              <a:rPr lang="en-AU" sz="2800" b="1" i="0" u="none" strike="noStrike" baseline="0" dirty="0">
                <a:latin typeface="Arial Black" panose="020B0A04020102020204" pitchFamily="34" charset="0"/>
              </a:rPr>
              <a:t>Neurobiological Mechanisms of Dependence</a:t>
            </a:r>
            <a:br>
              <a:rPr lang="en-AU" sz="2800" b="1" i="0" u="none" strike="noStrike" baseline="0" dirty="0">
                <a:latin typeface="Arial Black" panose="020B0A04020102020204" pitchFamily="34" charset="0"/>
              </a:rPr>
            </a:br>
            <a:r>
              <a:rPr lang="en-US" sz="2800" b="1" i="0" u="none" strike="noStrike" baseline="0" dirty="0">
                <a:latin typeface="Arial Black" panose="020B0A04020102020204" pitchFamily="34" charset="0"/>
              </a:rPr>
              <a:t>4: Impairment of Frontal Inhibitory pathways</a:t>
            </a:r>
            <a:endParaRPr lang="en-AU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40E72159-ECF5-3E0A-1C89-785818C141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204090"/>
              </p:ext>
            </p:extLst>
          </p:nvPr>
        </p:nvGraphicFramePr>
        <p:xfrm>
          <a:off x="985710" y="2166754"/>
          <a:ext cx="6513959" cy="2948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91658D8-D258-465F-8877-E9982D873A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2998" t="12351" r="23365"/>
          <a:stretch/>
        </p:blipFill>
        <p:spPr>
          <a:xfrm>
            <a:off x="7352524" y="1276056"/>
            <a:ext cx="4142010" cy="499180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6066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rain plasticity in drug addiction: Burden and benefit - Harvard Health">
            <a:extLst>
              <a:ext uri="{FF2B5EF4-FFF2-40B4-BE49-F238E27FC236}">
                <a16:creationId xmlns:a16="http://schemas.microsoft.com/office/drawing/2014/main" id="{31D3AB4C-4161-441D-A39E-C0415997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28" r="-1" b="-1"/>
          <a:stretch/>
        </p:blipFill>
        <p:spPr bwMode="auto">
          <a:xfrm>
            <a:off x="153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015AB904-4FB7-4A0D-B43E-03ACF05E1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B81375-CC5E-4FB9-B585-4CBA4D2B5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en-AU" b="1" i="0" u="none" strike="noStrike" baseline="0">
                <a:latin typeface="Arial Black" panose="020B0A04020102020204" pitchFamily="34" charset="0"/>
              </a:rPr>
              <a:t>Neurophysiology</a:t>
            </a:r>
            <a:endParaRPr lang="en-AU">
              <a:latin typeface="Arial Black" panose="020B0A04020102020204" pitchFamily="34" charset="0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00B1BF-27EB-4861-9598-A7B8088A7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579" y="2052116"/>
            <a:ext cx="7959560" cy="399782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Repetitive substance use induces profound and persistent changes in the (</a:t>
            </a:r>
            <a:r>
              <a:rPr lang="en-US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reward, (ii) excitatory, (iii) salience, and (iv) </a:t>
            </a:r>
            <a:r>
              <a:rPr lang="en-US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behavioural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inhibition pathways</a:t>
            </a:r>
          </a:p>
          <a:p>
            <a:pPr>
              <a:lnSpc>
                <a:spcPct val="110000"/>
              </a:lnSpc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reward system becomes underactive because it has become “highjacked” by the addictive process.</a:t>
            </a:r>
          </a:p>
          <a:p>
            <a:pPr>
              <a:lnSpc>
                <a:spcPct val="110000"/>
              </a:lnSpc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excitatory system is hyperactivated or “supercharged” in response to psychoactive substances and triggers for substance </a:t>
            </a:r>
            <a:r>
              <a:rPr lang="en-A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use.</a:t>
            </a:r>
            <a:endParaRPr lang="en-US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salience system is subverted: priorities are skewed.</a:t>
            </a:r>
          </a:p>
          <a:p>
            <a:pPr>
              <a:lnSpc>
                <a:spcPct val="110000"/>
              </a:lnSpc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This driving force is little influenced by the voluntary control, because of the impaired inhibitory system.</a:t>
            </a:r>
          </a:p>
          <a:p>
            <a:pPr>
              <a:lnSpc>
                <a:spcPct val="110000"/>
              </a:lnSpc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 “internal driving force” is generated, which directs and drives </a:t>
            </a:r>
            <a:r>
              <a:rPr lang="en-A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further substance use.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5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CABB54-272B-43F9-8DB4-EE9DD69F0D3C}"/>
              </a:ext>
            </a:extLst>
          </p:cNvPr>
          <p:cNvGrpSpPr/>
          <p:nvPr/>
        </p:nvGrpSpPr>
        <p:grpSpPr>
          <a:xfrm>
            <a:off x="7374607" y="588780"/>
            <a:ext cx="3372327" cy="2281121"/>
            <a:chOff x="3579005" y="1330334"/>
            <a:chExt cx="2239458" cy="16949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C264781-1C4C-4118-A692-7BC293E72B1F}"/>
                </a:ext>
              </a:extLst>
            </p:cNvPr>
            <p:cNvSpPr txBox="1"/>
            <p:nvPr/>
          </p:nvSpPr>
          <p:spPr>
            <a:xfrm>
              <a:off x="3579005" y="1330334"/>
              <a:ext cx="2239458" cy="25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Repeated Use</a:t>
              </a:r>
            </a:p>
          </p:txBody>
        </p:sp>
        <p:pic>
          <p:nvPicPr>
            <p:cNvPr id="3074" name="Picture 2" descr="Understanding Addiction Transference - Addiction Center">
              <a:extLst>
                <a:ext uri="{FF2B5EF4-FFF2-40B4-BE49-F238E27FC236}">
                  <a16:creationId xmlns:a16="http://schemas.microsoft.com/office/drawing/2014/main" id="{8C3E0EA7-A1AF-499D-8A38-E6CD32E47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428" y="1675601"/>
              <a:ext cx="2022987" cy="1349699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A2E2FA-B228-49AE-A720-8AFB73D08671}"/>
              </a:ext>
            </a:extLst>
          </p:cNvPr>
          <p:cNvGrpSpPr/>
          <p:nvPr/>
        </p:nvGrpSpPr>
        <p:grpSpPr>
          <a:xfrm>
            <a:off x="7161188" y="4525804"/>
            <a:ext cx="3889450" cy="1607418"/>
            <a:chOff x="7291136" y="2394846"/>
            <a:chExt cx="3889450" cy="1607418"/>
          </a:xfrm>
        </p:grpSpPr>
        <p:pic>
          <p:nvPicPr>
            <p:cNvPr id="3076" name="Picture 4" descr="Endorestiform Nucleus: Scientist Just Discovered a New Part of the Human  Brain">
              <a:extLst>
                <a:ext uri="{FF2B5EF4-FFF2-40B4-BE49-F238E27FC236}">
                  <a16:creationId xmlns:a16="http://schemas.microsoft.com/office/drawing/2014/main" id="{16D9839C-8CF0-44ED-B8BF-39BFE26F26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9" r="14072"/>
            <a:stretch/>
          </p:blipFill>
          <p:spPr bwMode="auto">
            <a:xfrm>
              <a:off x="7291136" y="2394846"/>
              <a:ext cx="1564105" cy="1607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34F529-D794-4C90-8FC5-251534B34DC9}"/>
                </a:ext>
              </a:extLst>
            </p:cNvPr>
            <p:cNvSpPr txBox="1"/>
            <p:nvPr/>
          </p:nvSpPr>
          <p:spPr>
            <a:xfrm>
              <a:off x="8941128" y="2555714"/>
              <a:ext cx="22394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Re-setting of Neurocircuits: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400" dirty="0"/>
                <a:t>Rewards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400" dirty="0"/>
                <a:t>Alertness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400" dirty="0"/>
                <a:t>Salience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400" dirty="0"/>
                <a:t>Behaviour Control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8E8203-EB61-4A35-9A68-79F3E28A80CA}"/>
              </a:ext>
            </a:extLst>
          </p:cNvPr>
          <p:cNvGrpSpPr/>
          <p:nvPr/>
        </p:nvGrpSpPr>
        <p:grpSpPr>
          <a:xfrm>
            <a:off x="1332835" y="4931010"/>
            <a:ext cx="3253342" cy="890337"/>
            <a:chOff x="4207593" y="4971179"/>
            <a:chExt cx="3426593" cy="9673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4C18A0-4708-4D3C-86A8-7EA1B67BB833}"/>
                </a:ext>
              </a:extLst>
            </p:cNvPr>
            <p:cNvSpPr/>
            <p:nvPr/>
          </p:nvSpPr>
          <p:spPr>
            <a:xfrm>
              <a:off x="4207593" y="4971179"/>
              <a:ext cx="3426593" cy="967337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AB964F-CA01-4105-B0B2-886907B868F9}"/>
                </a:ext>
              </a:extLst>
            </p:cNvPr>
            <p:cNvSpPr txBox="1"/>
            <p:nvPr/>
          </p:nvSpPr>
          <p:spPr>
            <a:xfrm>
              <a:off x="4425962" y="5109711"/>
              <a:ext cx="2800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Driving Force of Substance Dependence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B707F-12DF-4782-9418-F2B562B8FC99}"/>
              </a:ext>
            </a:extLst>
          </p:cNvPr>
          <p:cNvGrpSpPr/>
          <p:nvPr/>
        </p:nvGrpSpPr>
        <p:grpSpPr>
          <a:xfrm>
            <a:off x="1066595" y="900194"/>
            <a:ext cx="4121604" cy="1836996"/>
            <a:chOff x="562294" y="1354636"/>
            <a:chExt cx="4121604" cy="18369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AA058ED-251F-4B49-A676-00ED4C945C38}"/>
                </a:ext>
              </a:extLst>
            </p:cNvPr>
            <p:cNvGrpSpPr/>
            <p:nvPr/>
          </p:nvGrpSpPr>
          <p:grpSpPr>
            <a:xfrm>
              <a:off x="862223" y="1896707"/>
              <a:ext cx="3666028" cy="1294925"/>
              <a:chOff x="1088416" y="2860932"/>
              <a:chExt cx="3666028" cy="12949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CB8DF7E-168C-4FF4-AF81-BF88B94A25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887" r="24797"/>
              <a:stretch/>
            </p:blipFill>
            <p:spPr>
              <a:xfrm>
                <a:off x="1088416" y="2874693"/>
                <a:ext cx="856649" cy="85033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A60FE5C-9F9D-4539-8D5A-2B14ACCBD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0952" y="2874693"/>
                <a:ext cx="774073" cy="85033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04FA149-40BD-4161-A273-0DE8AD1AF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969" t="6003" r="17305" b="9092"/>
              <a:stretch/>
            </p:blipFill>
            <p:spPr>
              <a:xfrm>
                <a:off x="2866749" y="2872810"/>
                <a:ext cx="920792" cy="84439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1C276DC-56AB-4771-BEA3-80619CE445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4185" r="19974"/>
              <a:stretch/>
            </p:blipFill>
            <p:spPr>
              <a:xfrm>
                <a:off x="3888171" y="2860932"/>
                <a:ext cx="839797" cy="850334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AF2F88-6192-448D-A4CE-A8E87118BCF7}"/>
                  </a:ext>
                </a:extLst>
              </p:cNvPr>
              <p:cNvSpPr txBox="1"/>
              <p:nvPr/>
            </p:nvSpPr>
            <p:spPr>
              <a:xfrm>
                <a:off x="1112579" y="3724970"/>
                <a:ext cx="8566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00" dirty="0"/>
                  <a:t>Medical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3ABE3A-5B52-4A41-A057-F360B92437E8}"/>
                  </a:ext>
                </a:extLst>
              </p:cNvPr>
              <p:cNvSpPr txBox="1"/>
              <p:nvPr/>
            </p:nvSpPr>
            <p:spPr>
              <a:xfrm>
                <a:off x="1989663" y="3724970"/>
                <a:ext cx="85664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00" dirty="0"/>
                  <a:t>Brain</a:t>
                </a:r>
              </a:p>
              <a:p>
                <a:pPr algn="ctr"/>
                <a:r>
                  <a:rPr lang="en-AU" sz="1100" dirty="0"/>
                  <a:t>Damage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8AE909-E26D-433C-A388-769C55389B74}"/>
                  </a:ext>
                </a:extLst>
              </p:cNvPr>
              <p:cNvSpPr txBox="1"/>
              <p:nvPr/>
            </p:nvSpPr>
            <p:spPr>
              <a:xfrm>
                <a:off x="2898820" y="3711266"/>
                <a:ext cx="85664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00" dirty="0"/>
                  <a:t>Mental Disorders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BCE1FF-82FB-483D-8572-22BD9B248342}"/>
                  </a:ext>
                </a:extLst>
              </p:cNvPr>
              <p:cNvSpPr txBox="1"/>
              <p:nvPr/>
            </p:nvSpPr>
            <p:spPr>
              <a:xfrm>
                <a:off x="3897795" y="3711265"/>
                <a:ext cx="85664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00" dirty="0"/>
                  <a:t>Social Problems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C7DC78-19D1-4FE5-82F6-47756B128507}"/>
                </a:ext>
              </a:extLst>
            </p:cNvPr>
            <p:cNvSpPr txBox="1"/>
            <p:nvPr/>
          </p:nvSpPr>
          <p:spPr>
            <a:xfrm>
              <a:off x="562294" y="1366449"/>
              <a:ext cx="22394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Individual</a:t>
              </a:r>
            </a:p>
            <a:p>
              <a:pPr algn="ctr"/>
              <a:r>
                <a:rPr lang="en-AU" sz="1600" dirty="0"/>
                <a:t>Factors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5AD310-145A-48AE-9D89-0A77903B7D67}"/>
                </a:ext>
              </a:extLst>
            </p:cNvPr>
            <p:cNvSpPr txBox="1"/>
            <p:nvPr/>
          </p:nvSpPr>
          <p:spPr>
            <a:xfrm>
              <a:off x="2444440" y="1354636"/>
              <a:ext cx="22394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Social</a:t>
              </a:r>
            </a:p>
            <a:p>
              <a:pPr algn="ctr"/>
              <a:r>
                <a:rPr lang="en-AU" sz="1600" dirty="0"/>
                <a:t>Influences</a:t>
              </a:r>
            </a:p>
          </p:txBody>
        </p:sp>
      </p:grpSp>
      <p:sp>
        <p:nvSpPr>
          <p:cNvPr id="31" name="Arrow: Down 30">
            <a:extLst>
              <a:ext uri="{FF2B5EF4-FFF2-40B4-BE49-F238E27FC236}">
                <a16:creationId xmlns:a16="http://schemas.microsoft.com/office/drawing/2014/main" id="{086B9B69-04A2-4945-A978-BE640AE74BE3}"/>
              </a:ext>
            </a:extLst>
          </p:cNvPr>
          <p:cNvSpPr/>
          <p:nvPr/>
        </p:nvSpPr>
        <p:spPr>
          <a:xfrm>
            <a:off x="8997257" y="3170896"/>
            <a:ext cx="803710" cy="1091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4" name="Arrow: Left 33">
            <a:extLst>
              <a:ext uri="{FF2B5EF4-FFF2-40B4-BE49-F238E27FC236}">
                <a16:creationId xmlns:a16="http://schemas.microsoft.com/office/drawing/2014/main" id="{E4ECAB16-24E4-47D1-92E8-8BC7D4374693}"/>
              </a:ext>
            </a:extLst>
          </p:cNvPr>
          <p:cNvSpPr/>
          <p:nvPr/>
        </p:nvSpPr>
        <p:spPr>
          <a:xfrm>
            <a:off x="5491002" y="4965424"/>
            <a:ext cx="1147196" cy="7988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9AC7F9C-EDF8-489B-B998-FC38FFDC0312}"/>
              </a:ext>
            </a:extLst>
          </p:cNvPr>
          <p:cNvSpPr/>
          <p:nvPr/>
        </p:nvSpPr>
        <p:spPr>
          <a:xfrm>
            <a:off x="2320279" y="3210488"/>
            <a:ext cx="856649" cy="10515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4997CE97-0382-464B-8C05-89D12519892E}"/>
              </a:ext>
            </a:extLst>
          </p:cNvPr>
          <p:cNvSpPr/>
          <p:nvPr/>
        </p:nvSpPr>
        <p:spPr>
          <a:xfrm>
            <a:off x="5764622" y="1531321"/>
            <a:ext cx="967507" cy="755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A44F93-8BD9-490F-A4D4-D6AF7D3C5924}"/>
              </a:ext>
            </a:extLst>
          </p:cNvPr>
          <p:cNvSpPr/>
          <p:nvPr/>
        </p:nvSpPr>
        <p:spPr>
          <a:xfrm>
            <a:off x="3912789" y="3287797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>
                  <a:solidFill>
                    <a:schemeClr val="tx2">
                      <a:lumMod val="50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ADDICTION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2EA041-CE11-4DC4-890A-02958FD777A6}"/>
              </a:ext>
            </a:extLst>
          </p:cNvPr>
          <p:cNvSpPr/>
          <p:nvPr/>
        </p:nvSpPr>
        <p:spPr>
          <a:xfrm>
            <a:off x="3699918" y="2922022"/>
            <a:ext cx="4666387" cy="160378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6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0E48F-A670-0230-EC3B-3CC667F8C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CED9-4255-9C9F-4BB0-F9C9507E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8943" y="227806"/>
            <a:ext cx="10515600" cy="1325563"/>
          </a:xfrm>
        </p:spPr>
        <p:txBody>
          <a:bodyPr/>
          <a:lstStyle/>
          <a:p>
            <a:r>
              <a:rPr lang="en-US" dirty="0"/>
              <a:t>Natural Rewards Elevate Dopamine Levels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AB3B51E-242D-9B52-A79B-FC12C55E893A}"/>
              </a:ext>
            </a:extLst>
          </p:cNvPr>
          <p:cNvGrpSpPr/>
          <p:nvPr/>
        </p:nvGrpSpPr>
        <p:grpSpPr>
          <a:xfrm>
            <a:off x="1388269" y="1017588"/>
            <a:ext cx="3665538" cy="5638800"/>
            <a:chOff x="114300" y="1066800"/>
            <a:chExt cx="3665538" cy="5638800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7F10C4A0-91F1-C98E-0F6F-BB7D3609E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" y="1066800"/>
              <a:ext cx="3665538" cy="5638800"/>
            </a:xfrm>
            <a:prstGeom prst="rect">
              <a:avLst/>
            </a:prstGeom>
            <a:gradFill rotWithShape="1">
              <a:gsLst>
                <a:gs pos="0">
                  <a:srgbClr val="003366"/>
                </a:gs>
                <a:gs pos="50000">
                  <a:srgbClr val="003399"/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F0D91744-9F78-94F6-02E6-6569BC8B9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375" y="1774825"/>
              <a:ext cx="1588" cy="279876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7B49B756-429A-8DC2-5E63-26C755E7E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925" y="4573588"/>
              <a:ext cx="44450" cy="1587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D49A9944-50C7-2142-53C4-869C1A6FB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925" y="3876675"/>
              <a:ext cx="4445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0C94E068-C5F3-0AC3-DE9F-B3152EB233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925" y="3178175"/>
              <a:ext cx="44450" cy="158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007D34C-15DC-BDA2-EF36-213B088AF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925" y="2473325"/>
              <a:ext cx="4445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1992DE30-845E-4CB3-0CB6-435B81DCB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925" y="1774825"/>
              <a:ext cx="44450" cy="158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D138654B-9545-DA0D-093A-7B81447170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375" y="4573588"/>
              <a:ext cx="2703513" cy="1587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AEE774E4-F09A-F1F5-21A6-4031A728C4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1375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860FCEE7-8151-3362-D16F-B47AD199FA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5838" y="4573588"/>
              <a:ext cx="0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D08CDAD5-CA0A-4B8C-5FF5-E24020504E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2363" y="4573588"/>
              <a:ext cx="1587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61C15A4F-639F-6DA8-706C-A2F941D609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6825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979C2496-0218-87D3-14C0-0DB76C963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12875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3D554730-D7E1-A372-D179-BA4D83D741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49400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8DC5781D-7868-A570-FAD9-B6AB1023F5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3863" y="4573588"/>
              <a:ext cx="1587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534AE9A6-0DC7-4913-6D68-30A93A0508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8325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52948E68-CE91-B377-57A3-94ABCF15ED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6438" y="4573588"/>
              <a:ext cx="1587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4B08A50D-FD86-1BEA-2F01-2887E6419E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0900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1E449CBF-6DA0-6BF8-3FB7-6DA442A20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5363" y="4573588"/>
              <a:ext cx="1587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99AD5C6C-C2C4-7DB6-CC79-29BF86C06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9825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25D6ABED-0A46-BCEF-DC37-F0D010345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7938" y="4573588"/>
              <a:ext cx="0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121E4083-E904-A9C3-4857-D744C7592E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2400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3CED8F8C-B703-C9C7-A326-209E903D89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6863" y="4573588"/>
              <a:ext cx="0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C46FBDC5-78FB-6F36-5259-782969174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4975" y="4573588"/>
              <a:ext cx="0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53B48708-489D-4125-1CB0-712D2731AB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9438" y="4573588"/>
              <a:ext cx="0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1322E7D0-9B3F-58A4-1A06-D2A2497573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3900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3597481B-859B-EE5F-6161-E5CC75B13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0425" y="4573588"/>
              <a:ext cx="1588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3A698F4E-831C-1464-EAD0-CF12EB3011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44888" y="4573588"/>
              <a:ext cx="1587" cy="444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6418C0D1-189C-F5A7-8D2E-B22AEA892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813" y="3178175"/>
              <a:ext cx="146050" cy="6667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AF1F2B56-8324-491A-0513-1FE60BB7C6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8863" y="3105150"/>
              <a:ext cx="136525" cy="13970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307F3D8B-5E3E-BBED-C158-F3696B5B6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388" y="3105150"/>
              <a:ext cx="144462" cy="5873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06DB0C69-6940-541E-E145-B4EFC5FEA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850" y="3163888"/>
              <a:ext cx="144463" cy="15398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" name="Line 35">
              <a:extLst>
                <a:ext uri="{FF2B5EF4-FFF2-40B4-BE49-F238E27FC236}">
                  <a16:creationId xmlns:a16="http://schemas.microsoft.com/office/drawing/2014/main" id="{7015A58F-0AFA-1409-7794-5BC1CADB79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4313" y="2473325"/>
              <a:ext cx="138112" cy="84455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B98BCB7D-8AFF-AC6A-2118-D9EC659EF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2425" y="2473325"/>
              <a:ext cx="144463" cy="13811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C787E850-F0EE-B177-7C56-4876CF94A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6888" y="2611438"/>
              <a:ext cx="144462" cy="21431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Line 38">
              <a:extLst>
                <a:ext uri="{FF2B5EF4-FFF2-40B4-BE49-F238E27FC236}">
                  <a16:creationId xmlns:a16="http://schemas.microsoft.com/office/drawing/2014/main" id="{F3D74B74-5E5D-C47D-8BC1-6D3CE49DB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350" y="2825750"/>
              <a:ext cx="136525" cy="13970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2" name="Line 39">
              <a:extLst>
                <a:ext uri="{FF2B5EF4-FFF2-40B4-BE49-F238E27FC236}">
                  <a16:creationId xmlns:a16="http://schemas.microsoft.com/office/drawing/2014/main" id="{81C4F8AC-2DE1-B5E7-378A-1EDDA304A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7875" y="2965450"/>
              <a:ext cx="144463" cy="4286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Line 40">
              <a:extLst>
                <a:ext uri="{FF2B5EF4-FFF2-40B4-BE49-F238E27FC236}">
                  <a16:creationId xmlns:a16="http://schemas.microsoft.com/office/drawing/2014/main" id="{DB9BC681-FB43-3A23-6D48-CB64582569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2338" y="3008313"/>
              <a:ext cx="146050" cy="1587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" name="Line 41">
              <a:extLst>
                <a:ext uri="{FF2B5EF4-FFF2-40B4-BE49-F238E27FC236}">
                  <a16:creationId xmlns:a16="http://schemas.microsoft.com/office/drawing/2014/main" id="{53308DC1-8623-B36D-A382-027D78503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8388" y="3024188"/>
              <a:ext cx="136525" cy="2222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" name="Line 42">
              <a:extLst>
                <a:ext uri="{FF2B5EF4-FFF2-40B4-BE49-F238E27FC236}">
                  <a16:creationId xmlns:a16="http://schemas.microsoft.com/office/drawing/2014/main" id="{2335E206-1895-2446-D884-94C5DD6D04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4913" y="3046413"/>
              <a:ext cx="144462" cy="1428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7696982D-ACC3-1AC7-170D-7F5FEE5604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9375" y="3060700"/>
              <a:ext cx="144463" cy="4445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" name="Line 44">
              <a:extLst>
                <a:ext uri="{FF2B5EF4-FFF2-40B4-BE49-F238E27FC236}">
                  <a16:creationId xmlns:a16="http://schemas.microsoft.com/office/drawing/2014/main" id="{FC107D24-86FB-CA1B-4333-5AA4CE026D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3838" y="3105150"/>
              <a:ext cx="138112" cy="2857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" name="Line 45">
              <a:extLst>
                <a:ext uri="{FF2B5EF4-FFF2-40B4-BE49-F238E27FC236}">
                  <a16:creationId xmlns:a16="http://schemas.microsoft.com/office/drawing/2014/main" id="{ABC106E8-E482-C8C8-E4FB-0FA38A2012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1950" y="3133725"/>
              <a:ext cx="144463" cy="3016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" name="Line 46">
              <a:extLst>
                <a:ext uri="{FF2B5EF4-FFF2-40B4-BE49-F238E27FC236}">
                  <a16:creationId xmlns:a16="http://schemas.microsoft.com/office/drawing/2014/main" id="{5F19C589-BDFA-4068-EE05-065FF1E318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6413" y="3163888"/>
              <a:ext cx="144462" cy="1428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" name="Line 47">
              <a:extLst>
                <a:ext uri="{FF2B5EF4-FFF2-40B4-BE49-F238E27FC236}">
                  <a16:creationId xmlns:a16="http://schemas.microsoft.com/office/drawing/2014/main" id="{553FB2ED-3909-C11F-CA22-E5B9D24823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0875" y="3163888"/>
              <a:ext cx="138113" cy="1428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674332FA-3C91-341F-34A2-B1514108B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8988" y="3163888"/>
              <a:ext cx="144462" cy="1428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7474C562-08C3-A2AF-596D-EABB1CFC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013" y="3125788"/>
              <a:ext cx="95250" cy="96837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06A6AAAA-66C9-3076-82C6-811B76AEE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3" y="3192463"/>
              <a:ext cx="93662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" name="Rectangle 51">
              <a:extLst>
                <a:ext uri="{FF2B5EF4-FFF2-40B4-BE49-F238E27FC236}">
                  <a16:creationId xmlns:a16="http://schemas.microsoft.com/office/drawing/2014/main" id="{DE396845-FD8B-1C37-DFE0-65E199003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588" y="3052763"/>
              <a:ext cx="93662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id="{82F849DA-F72C-A535-8773-0FA115690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050" y="3111500"/>
              <a:ext cx="93663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" name="Rectangle 53">
              <a:extLst>
                <a:ext uri="{FF2B5EF4-FFF2-40B4-BE49-F238E27FC236}">
                  <a16:creationId xmlns:a16="http://schemas.microsoft.com/office/drawing/2014/main" id="{673E448F-F5EF-39C4-DC5B-394238CCE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513" y="3265488"/>
              <a:ext cx="95250" cy="96837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" name="Rectangle 54">
              <a:extLst>
                <a:ext uri="{FF2B5EF4-FFF2-40B4-BE49-F238E27FC236}">
                  <a16:creationId xmlns:a16="http://schemas.microsoft.com/office/drawing/2014/main" id="{593A7FE4-7BBC-3A4F-DE4B-B46CE6BE1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2420938"/>
              <a:ext cx="93663" cy="952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id="{E750530B-DC52-85D4-32CE-0F49224F8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088" y="2560638"/>
              <a:ext cx="93662" cy="952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" name="Rectangle 56">
              <a:extLst>
                <a:ext uri="{FF2B5EF4-FFF2-40B4-BE49-F238E27FC236}">
                  <a16:creationId xmlns:a16="http://schemas.microsoft.com/office/drawing/2014/main" id="{C99AAE8A-3F7F-9FC0-C184-48E1132EB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550" y="2773363"/>
              <a:ext cx="93663" cy="952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" name="Rectangle 57">
              <a:extLst>
                <a:ext uri="{FF2B5EF4-FFF2-40B4-BE49-F238E27FC236}">
                  <a16:creationId xmlns:a16="http://schemas.microsoft.com/office/drawing/2014/main" id="{FCB7FCA2-A1E6-DEE9-D54C-BB8386E84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663" y="2913063"/>
              <a:ext cx="93662" cy="952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Rectangle 58">
              <a:extLst>
                <a:ext uri="{FF2B5EF4-FFF2-40B4-BE49-F238E27FC236}">
                  <a16:creationId xmlns:a16="http://schemas.microsoft.com/office/drawing/2014/main" id="{AA75015B-79A7-B51D-AF69-0B6A1E45A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25" y="2957513"/>
              <a:ext cx="93663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3C5493A0-7BD2-8C41-D7D9-CFBCB3404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588" y="2971800"/>
              <a:ext cx="93662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Rectangle 60">
              <a:extLst>
                <a:ext uri="{FF2B5EF4-FFF2-40B4-BE49-F238E27FC236}">
                  <a16:creationId xmlns:a16="http://schemas.microsoft.com/office/drawing/2014/main" id="{E2335A20-B0E5-3BB8-165F-E770E164E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113" y="2994025"/>
              <a:ext cx="93662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" name="Rectangle 61">
              <a:extLst>
                <a:ext uri="{FF2B5EF4-FFF2-40B4-BE49-F238E27FC236}">
                  <a16:creationId xmlns:a16="http://schemas.microsoft.com/office/drawing/2014/main" id="{95360086-B6B5-943C-0D45-012EFA97B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5" y="3008313"/>
              <a:ext cx="95250" cy="96837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" name="Rectangle 62">
              <a:extLst>
                <a:ext uri="{FF2B5EF4-FFF2-40B4-BE49-F238E27FC236}">
                  <a16:creationId xmlns:a16="http://schemas.microsoft.com/office/drawing/2014/main" id="{2EFF04BF-0FC1-D166-9241-0271F567B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3038" y="3052763"/>
              <a:ext cx="95250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6" name="Rectangle 63">
              <a:extLst>
                <a:ext uri="{FF2B5EF4-FFF2-40B4-BE49-F238E27FC236}">
                  <a16:creationId xmlns:a16="http://schemas.microsoft.com/office/drawing/2014/main" id="{ED00740B-30E0-8471-5B2D-6CF50EE24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150" y="3082925"/>
              <a:ext cx="93663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D15341D4-1FEE-AE6F-5DB1-DE766EC17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613" y="3111500"/>
              <a:ext cx="93662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" name="Rectangle 65">
              <a:extLst>
                <a:ext uri="{FF2B5EF4-FFF2-40B4-BE49-F238E27FC236}">
                  <a16:creationId xmlns:a16="http://schemas.microsoft.com/office/drawing/2014/main" id="{48077073-1066-FF80-C7D6-FB7AB5FE8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3125788"/>
              <a:ext cx="95250" cy="96837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5FC61661-976E-B538-339A-452451674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188" y="3111500"/>
              <a:ext cx="93662" cy="9525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" name="Rectangle 67">
              <a:extLst>
                <a:ext uri="{FF2B5EF4-FFF2-40B4-BE49-F238E27FC236}">
                  <a16:creationId xmlns:a16="http://schemas.microsoft.com/office/drawing/2014/main" id="{C7ECB662-8F19-EC58-AB1B-243D2EF6D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650" y="3125788"/>
              <a:ext cx="93663" cy="96837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" name="Rectangle 68">
              <a:extLst>
                <a:ext uri="{FF2B5EF4-FFF2-40B4-BE49-F238E27FC236}">
                  <a16:creationId xmlns:a16="http://schemas.microsoft.com/office/drawing/2014/main" id="{4678B245-51ED-2C7D-8800-7E8636A8F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050" y="4492625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2" name="Rectangle 69">
              <a:extLst>
                <a:ext uri="{FF2B5EF4-FFF2-40B4-BE49-F238E27FC236}">
                  <a16:creationId xmlns:a16="http://schemas.microsoft.com/office/drawing/2014/main" id="{62DD9FDA-0F9F-412B-49CE-BE2E5FC6A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088" y="3790950"/>
              <a:ext cx="1968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50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3" name="Rectangle 70">
              <a:extLst>
                <a:ext uri="{FF2B5EF4-FFF2-40B4-BE49-F238E27FC236}">
                  <a16:creationId xmlns:a16="http://schemas.microsoft.com/office/drawing/2014/main" id="{8D2C1A18-BC21-ACB2-5358-22BD2C724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" y="3097213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100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4" name="Rectangle 71">
              <a:extLst>
                <a:ext uri="{FF2B5EF4-FFF2-40B4-BE49-F238E27FC236}">
                  <a16:creationId xmlns:a16="http://schemas.microsoft.com/office/drawing/2014/main" id="{9EB82A88-BA4A-7C14-B48B-5124C8349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" y="2392363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150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5" name="Rectangle 72">
              <a:extLst>
                <a:ext uri="{FF2B5EF4-FFF2-40B4-BE49-F238E27FC236}">
                  <a16:creationId xmlns:a16="http://schemas.microsoft.com/office/drawing/2014/main" id="{4BB69097-C636-E44D-E0AC-02AAE7B41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" y="1695450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200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6" name="Rectangle 73">
              <a:extLst>
                <a:ext uri="{FF2B5EF4-FFF2-40B4-BE49-F238E27FC236}">
                  <a16:creationId xmlns:a16="http://schemas.microsoft.com/office/drawing/2014/main" id="{C58861DE-0515-4B31-DF93-CF80FD1B6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300" y="4695825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7" name="Rectangle 74">
              <a:extLst>
                <a:ext uri="{FF2B5EF4-FFF2-40B4-BE49-F238E27FC236}">
                  <a16:creationId xmlns:a16="http://schemas.microsoft.com/office/drawing/2014/main" id="{5A2CE1C3-E13A-7E06-0334-58FF5AE55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7513" y="4695825"/>
              <a:ext cx="1968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60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8" name="Rectangle 75">
              <a:extLst>
                <a:ext uri="{FF2B5EF4-FFF2-40B4-BE49-F238E27FC236}">
                  <a16:creationId xmlns:a16="http://schemas.microsoft.com/office/drawing/2014/main" id="{7706F36F-3CCC-32E8-D596-1167F012E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3488" y="4695825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120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79" name="Rectangle 76">
              <a:extLst>
                <a:ext uri="{FF2B5EF4-FFF2-40B4-BE49-F238E27FC236}">
                  <a16:creationId xmlns:a16="http://schemas.microsoft.com/office/drawing/2014/main" id="{240D7700-0017-478C-61B6-73E281C17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563" y="4695825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180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80" name="Rectangle 77">
              <a:extLst>
                <a:ext uri="{FF2B5EF4-FFF2-40B4-BE49-F238E27FC236}">
                  <a16:creationId xmlns:a16="http://schemas.microsoft.com/office/drawing/2014/main" id="{E04C230B-965A-9CA1-4BD2-8BA7FEE50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263" y="4932363"/>
              <a:ext cx="103028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 b="1">
                  <a:solidFill>
                    <a:srgbClr val="FFFFFF"/>
                  </a:solidFill>
                  <a:cs typeface="Arial" panose="020B0604020202020204" pitchFamily="34" charset="0"/>
                </a:rPr>
                <a:t>Time (min)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81" name="Rectangle 78">
              <a:extLst>
                <a:ext uri="{FF2B5EF4-FFF2-40B4-BE49-F238E27FC236}">
                  <a16:creationId xmlns:a16="http://schemas.microsoft.com/office/drawing/2014/main" id="{7C723A69-1346-CE2B-3CC9-276435490A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639762" y="3198813"/>
              <a:ext cx="18319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% of Basal DA Output</a:t>
              </a:r>
              <a:endParaRPr lang="en-US" altLang="en-US" sz="1400">
                <a:cs typeface="Arial" panose="020B0604020202020204" pitchFamily="34" charset="0"/>
              </a:endParaRPr>
            </a:p>
          </p:txBody>
        </p:sp>
        <p:sp>
          <p:nvSpPr>
            <p:cNvPr id="82" name="Rectangle 79">
              <a:extLst>
                <a:ext uri="{FF2B5EF4-FFF2-40B4-BE49-F238E27FC236}">
                  <a16:creationId xmlns:a16="http://schemas.microsoft.com/office/drawing/2014/main" id="{A2B7AF6D-464C-304A-4864-EC6F76467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875" y="1936750"/>
              <a:ext cx="925513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600" b="1">
                  <a:solidFill>
                    <a:srgbClr val="FFFFFF"/>
                  </a:solidFill>
                  <a:cs typeface="Arial" panose="020B0604020202020204" pitchFamily="34" charset="0"/>
                </a:rPr>
                <a:t>NAc shell</a:t>
              </a:r>
              <a:br>
                <a:rPr lang="en-US" altLang="en-US" sz="1600" b="1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endParaRPr lang="en-US" altLang="en-US" sz="1600">
                <a:cs typeface="Arial" panose="020B0604020202020204" pitchFamily="34" charset="0"/>
              </a:endParaRPr>
            </a:p>
          </p:txBody>
        </p:sp>
        <p:sp>
          <p:nvSpPr>
            <p:cNvPr id="83" name="Line 80">
              <a:extLst>
                <a:ext uri="{FF2B5EF4-FFF2-40B4-BE49-F238E27FC236}">
                  <a16:creationId xmlns:a16="http://schemas.microsoft.com/office/drawing/2014/main" id="{84BABBEC-4222-C736-6DF5-26000C1EB2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163" y="3871913"/>
              <a:ext cx="1201737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4" name="Line 81">
              <a:extLst>
                <a:ext uri="{FF2B5EF4-FFF2-40B4-BE49-F238E27FC236}">
                  <a16:creationId xmlns:a16="http://schemas.microsoft.com/office/drawing/2014/main" id="{CBECC367-6AC4-11FF-223B-D22242783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163" y="3786188"/>
              <a:ext cx="0" cy="16986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5" name="Line 82">
              <a:extLst>
                <a:ext uri="{FF2B5EF4-FFF2-40B4-BE49-F238E27FC236}">
                  <a16:creationId xmlns:a16="http://schemas.microsoft.com/office/drawing/2014/main" id="{8FA5CAC5-FF40-F560-9D31-6E0A6B72E8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0900" y="3786188"/>
              <a:ext cx="0" cy="16986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6" name="Line 83">
              <a:extLst>
                <a:ext uri="{FF2B5EF4-FFF2-40B4-BE49-F238E27FC236}">
                  <a16:creationId xmlns:a16="http://schemas.microsoft.com/office/drawing/2014/main" id="{2A4F7BF6-BF78-AF49-EC0D-AD0BC156E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1138" y="3786188"/>
              <a:ext cx="0" cy="16986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7" name="Rectangle 84">
              <a:extLst>
                <a:ext uri="{FF2B5EF4-FFF2-40B4-BE49-F238E27FC236}">
                  <a16:creationId xmlns:a16="http://schemas.microsoft.com/office/drawing/2014/main" id="{F2056A0E-CA34-75F7-B6C4-1E8E82B8D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624263"/>
              <a:ext cx="5429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Empty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88" name="Rectangle 85">
              <a:extLst>
                <a:ext uri="{FF2B5EF4-FFF2-40B4-BE49-F238E27FC236}">
                  <a16:creationId xmlns:a16="http://schemas.microsoft.com/office/drawing/2014/main" id="{FEA9CDFD-C53D-5AA3-258F-423239C26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350" y="3921125"/>
              <a:ext cx="33496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Box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89" name="Rectangle 86">
              <a:extLst>
                <a:ext uri="{FF2B5EF4-FFF2-40B4-BE49-F238E27FC236}">
                  <a16:creationId xmlns:a16="http://schemas.microsoft.com/office/drawing/2014/main" id="{6BE74BEB-B6D0-3294-292F-268983DA1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738" y="3921125"/>
              <a:ext cx="6778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Feeding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90" name="Rectangle 87">
              <a:extLst>
                <a:ext uri="{FF2B5EF4-FFF2-40B4-BE49-F238E27FC236}">
                  <a16:creationId xmlns:a16="http://schemas.microsoft.com/office/drawing/2014/main" id="{E53E8150-2A8F-4B1B-6662-FE8912DE4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6172200"/>
              <a:ext cx="337026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i="1">
                  <a:solidFill>
                    <a:schemeClr val="bg1"/>
                  </a:solidFill>
                  <a:cs typeface="Arial" panose="020B0604020202020204" pitchFamily="34" charset="0"/>
                </a:rPr>
                <a:t>Di Chiara et al., Neuroscience, 1999.</a:t>
              </a:r>
            </a:p>
          </p:txBody>
        </p:sp>
        <p:sp>
          <p:nvSpPr>
            <p:cNvPr id="91" name="Text Box 88">
              <a:extLst>
                <a:ext uri="{FF2B5EF4-FFF2-40B4-BE49-F238E27FC236}">
                  <a16:creationId xmlns:a16="http://schemas.microsoft.com/office/drawing/2014/main" id="{3C00CC00-AF6E-22EA-BB45-32354BC28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400" y="1233488"/>
              <a:ext cx="1211263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800" b="1" dirty="0">
                  <a:cs typeface="Arial" panose="020B0604020202020204" pitchFamily="34" charset="0"/>
                </a:rPr>
                <a:t>FOOD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BCB7897-94A1-A622-78B3-2C98EAC0F9DC}"/>
              </a:ext>
            </a:extLst>
          </p:cNvPr>
          <p:cNvGrpSpPr/>
          <p:nvPr/>
        </p:nvGrpSpPr>
        <p:grpSpPr>
          <a:xfrm>
            <a:off x="5291932" y="1028700"/>
            <a:ext cx="5064125" cy="5638800"/>
            <a:chOff x="3957638" y="1066800"/>
            <a:chExt cx="5064125" cy="5638800"/>
          </a:xfrm>
        </p:grpSpPr>
        <p:sp>
          <p:nvSpPr>
            <p:cNvPr id="92" name="Rectangle 90">
              <a:extLst>
                <a:ext uri="{FF2B5EF4-FFF2-40B4-BE49-F238E27FC236}">
                  <a16:creationId xmlns:a16="http://schemas.microsoft.com/office/drawing/2014/main" id="{82302A75-7D99-2AA8-0AB1-B27D2BADD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638" y="1066800"/>
              <a:ext cx="5064125" cy="5638800"/>
            </a:xfrm>
            <a:prstGeom prst="rect">
              <a:avLst/>
            </a:prstGeom>
            <a:gradFill rotWithShape="1">
              <a:gsLst>
                <a:gs pos="0">
                  <a:srgbClr val="003366"/>
                </a:gs>
                <a:gs pos="50000">
                  <a:srgbClr val="003399"/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Rectangle 91">
              <a:extLst>
                <a:ext uri="{FF2B5EF4-FFF2-40B4-BE49-F238E27FC236}">
                  <a16:creationId xmlns:a16="http://schemas.microsoft.com/office/drawing/2014/main" id="{DD658BD9-C489-02B5-DA81-0CCE3F587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475" y="4613275"/>
              <a:ext cx="1149350" cy="373063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94" name="Group 138">
              <a:extLst>
                <a:ext uri="{FF2B5EF4-FFF2-40B4-BE49-F238E27FC236}">
                  <a16:creationId xmlns:a16="http://schemas.microsoft.com/office/drawing/2014/main" id="{AD714C24-C5D4-18FD-17E9-84D8329CE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2863" y="5114925"/>
              <a:ext cx="1122362" cy="508000"/>
              <a:chOff x="509" y="3092"/>
              <a:chExt cx="1103" cy="475"/>
            </a:xfrm>
          </p:grpSpPr>
          <p:sp>
            <p:nvSpPr>
              <p:cNvPr id="95" name="Rectangle 139">
                <a:extLst>
                  <a:ext uri="{FF2B5EF4-FFF2-40B4-BE49-F238E27FC236}">
                    <a16:creationId xmlns:a16="http://schemas.microsoft.com/office/drawing/2014/main" id="{BD3FF46B-6B58-E6EF-00D5-EFA4FD088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" y="3121"/>
                <a:ext cx="73" cy="72"/>
              </a:xfrm>
              <a:prstGeom prst="rect">
                <a:avLst/>
              </a:pr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Rectangle 140">
                <a:extLst>
                  <a:ext uri="{FF2B5EF4-FFF2-40B4-BE49-F238E27FC236}">
                    <a16:creationId xmlns:a16="http://schemas.microsoft.com/office/drawing/2014/main" id="{CAD1D9BB-2566-88D0-6A63-8D2DB6CE0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3092"/>
                <a:ext cx="534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Mounts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97" name="Rectangle 141">
                <a:extLst>
                  <a:ext uri="{FF2B5EF4-FFF2-40B4-BE49-F238E27FC236}">
                    <a16:creationId xmlns:a16="http://schemas.microsoft.com/office/drawing/2014/main" id="{7F2D2356-0189-FE0D-6000-DD44EAC17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" y="3275"/>
                <a:ext cx="72" cy="7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Rectangle 142">
                <a:extLst>
                  <a:ext uri="{FF2B5EF4-FFF2-40B4-BE49-F238E27FC236}">
                    <a16:creationId xmlns:a16="http://schemas.microsoft.com/office/drawing/2014/main" id="{00F6AB33-21FA-05E4-8B9E-6C2C733AC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3245"/>
                <a:ext cx="983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Intromissions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99" name="Rectangle 143">
                <a:extLst>
                  <a:ext uri="{FF2B5EF4-FFF2-40B4-BE49-F238E27FC236}">
                    <a16:creationId xmlns:a16="http://schemas.microsoft.com/office/drawing/2014/main" id="{F146FFD3-62A1-13E4-D701-D67A73B78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" y="3420"/>
                <a:ext cx="73" cy="7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" name="Rectangle 144">
                <a:extLst>
                  <a:ext uri="{FF2B5EF4-FFF2-40B4-BE49-F238E27FC236}">
                    <a16:creationId xmlns:a16="http://schemas.microsoft.com/office/drawing/2014/main" id="{537AD2A7-1FE6-2732-7C71-88E80B479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3396"/>
                <a:ext cx="883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Ejaculations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1" name="Rectangle 256">
              <a:extLst>
                <a:ext uri="{FF2B5EF4-FFF2-40B4-BE49-F238E27FC236}">
                  <a16:creationId xmlns:a16="http://schemas.microsoft.com/office/drawing/2014/main" id="{2408046D-5BDB-4EAC-A1BB-AF74A9D53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6172200"/>
              <a:ext cx="34559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i="1">
                  <a:solidFill>
                    <a:schemeClr val="bg1"/>
                  </a:solidFill>
                  <a:cs typeface="Arial" panose="020B0604020202020204" pitchFamily="34" charset="0"/>
                </a:rPr>
                <a:t>Fiorino and Phillips, J. Neuroscience, 1997.</a:t>
              </a:r>
            </a:p>
          </p:txBody>
        </p:sp>
        <p:sp>
          <p:nvSpPr>
            <p:cNvPr id="102" name="Line 264">
              <a:extLst>
                <a:ext uri="{FF2B5EF4-FFF2-40B4-BE49-F238E27FC236}">
                  <a16:creationId xmlns:a16="http://schemas.microsoft.com/office/drawing/2014/main" id="{FBCA4F01-C7CA-6351-82C2-B5E28DFEE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250" y="1785938"/>
              <a:ext cx="0" cy="1411287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" name="Line 265">
              <a:extLst>
                <a:ext uri="{FF2B5EF4-FFF2-40B4-BE49-F238E27FC236}">
                  <a16:creationId xmlns:a16="http://schemas.microsoft.com/office/drawing/2014/main" id="{FA84A0B1-756B-A166-C29A-0C3AD3696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4738" y="2492375"/>
              <a:ext cx="3651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" name="Line 266">
              <a:extLst>
                <a:ext uri="{FF2B5EF4-FFF2-40B4-BE49-F238E27FC236}">
                  <a16:creationId xmlns:a16="http://schemas.microsoft.com/office/drawing/2014/main" id="{DC5161D6-8FA9-590E-D999-3B158F13B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4738" y="1785938"/>
              <a:ext cx="36512" cy="1587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" name="Rectangle 267">
              <a:extLst>
                <a:ext uri="{FF2B5EF4-FFF2-40B4-BE49-F238E27FC236}">
                  <a16:creationId xmlns:a16="http://schemas.microsoft.com/office/drawing/2014/main" id="{6E12CF11-3E53-EE63-65A1-4F04BE866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50" y="3121025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100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106" name="Rectangle 268">
              <a:extLst>
                <a:ext uri="{FF2B5EF4-FFF2-40B4-BE49-F238E27FC236}">
                  <a16:creationId xmlns:a16="http://schemas.microsoft.com/office/drawing/2014/main" id="{CFECB80B-4C07-F021-DB23-38D651EC7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50" y="2420938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150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107" name="Rectangle 269">
              <a:extLst>
                <a:ext uri="{FF2B5EF4-FFF2-40B4-BE49-F238E27FC236}">
                  <a16:creationId xmlns:a16="http://schemas.microsoft.com/office/drawing/2014/main" id="{34C2C719-1681-DEDC-B2C3-3CC4ADA74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50" y="1714500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200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108" name="Rectangle 270">
              <a:extLst>
                <a:ext uri="{FF2B5EF4-FFF2-40B4-BE49-F238E27FC236}">
                  <a16:creationId xmlns:a16="http://schemas.microsoft.com/office/drawing/2014/main" id="{302E8551-D60E-3EF3-4574-A6D91D1297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42457" y="2910681"/>
              <a:ext cx="259873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rgbClr val="FFFFFF"/>
                  </a:solidFill>
                  <a:cs typeface="Arial" panose="020B0604020202020204" pitchFamily="34" charset="0"/>
                </a:rPr>
                <a:t>DA Concentration (% Baseline)</a:t>
              </a:r>
              <a:endParaRPr lang="en-US" altLang="en-US" sz="1400">
                <a:cs typeface="Arial" panose="020B0604020202020204" pitchFamily="34" charset="0"/>
              </a:endParaRPr>
            </a:p>
          </p:txBody>
        </p:sp>
        <p:sp>
          <p:nvSpPr>
            <p:cNvPr id="109" name="Line 271">
              <a:extLst>
                <a:ext uri="{FF2B5EF4-FFF2-40B4-BE49-F238E27FC236}">
                  <a16:creationId xmlns:a16="http://schemas.microsoft.com/office/drawing/2014/main" id="{5207B976-1F53-DF31-461A-64674B4A53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4738" y="3190875"/>
              <a:ext cx="36512" cy="158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" name="Line 272">
              <a:extLst>
                <a:ext uri="{FF2B5EF4-FFF2-40B4-BE49-F238E27FC236}">
                  <a16:creationId xmlns:a16="http://schemas.microsoft.com/office/drawing/2014/main" id="{12C2B82A-C15E-BE78-2DDC-33F4A8420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6013" y="5029200"/>
              <a:ext cx="237490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" name="Line 273">
              <a:extLst>
                <a:ext uri="{FF2B5EF4-FFF2-40B4-BE49-F238E27FC236}">
                  <a16:creationId xmlns:a16="http://schemas.microsoft.com/office/drawing/2014/main" id="{2A9ECFEE-A817-B299-9039-1F66FC4B94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8250" y="2492375"/>
              <a:ext cx="306388" cy="62865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" name="Line 274">
              <a:extLst>
                <a:ext uri="{FF2B5EF4-FFF2-40B4-BE49-F238E27FC236}">
                  <a16:creationId xmlns:a16="http://schemas.microsoft.com/office/drawing/2014/main" id="{CB9D03C6-C5EE-F3CE-E185-57E7BED79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54638" y="1785938"/>
              <a:ext cx="315912" cy="70643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" name="Line 275">
              <a:extLst>
                <a:ext uri="{FF2B5EF4-FFF2-40B4-BE49-F238E27FC236}">
                  <a16:creationId xmlns:a16="http://schemas.microsoft.com/office/drawing/2014/main" id="{42FF71FA-33F0-C5AC-4D29-A2E1D94E2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0550" y="1785938"/>
              <a:ext cx="304800" cy="28257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4" name="Line 276">
              <a:extLst>
                <a:ext uri="{FF2B5EF4-FFF2-40B4-BE49-F238E27FC236}">
                  <a16:creationId xmlns:a16="http://schemas.microsoft.com/office/drawing/2014/main" id="{BCF14389-FE82-5BA0-AF5C-140A66B10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350" y="2068513"/>
              <a:ext cx="306388" cy="16668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5" name="Line 277">
              <a:extLst>
                <a:ext uri="{FF2B5EF4-FFF2-40B4-BE49-F238E27FC236}">
                  <a16:creationId xmlns:a16="http://schemas.microsoft.com/office/drawing/2014/main" id="{E1F8473B-19F4-0114-33B5-582D7792C2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1738" y="2163763"/>
              <a:ext cx="315912" cy="7143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6" name="Line 278">
              <a:extLst>
                <a:ext uri="{FF2B5EF4-FFF2-40B4-BE49-F238E27FC236}">
                  <a16:creationId xmlns:a16="http://schemas.microsoft.com/office/drawing/2014/main" id="{2509C735-C772-DAB6-48DA-557274EC4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650" y="2163763"/>
              <a:ext cx="306388" cy="18732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7" name="Line 279">
              <a:extLst>
                <a:ext uri="{FF2B5EF4-FFF2-40B4-BE49-F238E27FC236}">
                  <a16:creationId xmlns:a16="http://schemas.microsoft.com/office/drawing/2014/main" id="{40C4EBBD-A0B2-77CA-4F50-4A7F985730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04038" y="2332038"/>
              <a:ext cx="315912" cy="1905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8" name="Rectangle 280">
              <a:extLst>
                <a:ext uri="{FF2B5EF4-FFF2-40B4-BE49-F238E27FC236}">
                  <a16:creationId xmlns:a16="http://schemas.microsoft.com/office/drawing/2014/main" id="{07206080-24D1-8270-3BDC-631087F3D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3074988"/>
              <a:ext cx="120650" cy="84137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Rectangle 281">
              <a:extLst>
                <a:ext uri="{FF2B5EF4-FFF2-40B4-BE49-F238E27FC236}">
                  <a16:creationId xmlns:a16="http://schemas.microsoft.com/office/drawing/2014/main" id="{7DB1A48C-36D0-48F2-B87F-053FEAC47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550" y="2446338"/>
              <a:ext cx="120650" cy="84137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Rectangle 282">
              <a:extLst>
                <a:ext uri="{FF2B5EF4-FFF2-40B4-BE49-F238E27FC236}">
                  <a16:creationId xmlns:a16="http://schemas.microsoft.com/office/drawing/2014/main" id="{878A1015-5DAF-E1F8-B1A7-32960D727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875" y="1741488"/>
              <a:ext cx="122238" cy="82550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Rectangle 283">
              <a:extLst>
                <a:ext uri="{FF2B5EF4-FFF2-40B4-BE49-F238E27FC236}">
                  <a16:creationId xmlns:a16="http://schemas.microsoft.com/office/drawing/2014/main" id="{79EAC7EB-76F6-CAC2-C396-C3FB0F22B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63" y="2022475"/>
              <a:ext cx="120650" cy="84138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2" name="Rectangle 284">
              <a:extLst>
                <a:ext uri="{FF2B5EF4-FFF2-40B4-BE49-F238E27FC236}">
                  <a16:creationId xmlns:a16="http://schemas.microsoft.com/office/drawing/2014/main" id="{F0B3D8F0-401A-A602-176F-27CB30C72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2190750"/>
              <a:ext cx="119062" cy="82550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" name="Rectangle 285">
              <a:extLst>
                <a:ext uri="{FF2B5EF4-FFF2-40B4-BE49-F238E27FC236}">
                  <a16:creationId xmlns:a16="http://schemas.microsoft.com/office/drawing/2014/main" id="{531A44E5-4750-1583-FBDD-7E664F029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2563" y="2119313"/>
              <a:ext cx="120650" cy="84137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Rectangle 286">
              <a:extLst>
                <a:ext uri="{FF2B5EF4-FFF2-40B4-BE49-F238E27FC236}">
                  <a16:creationId xmlns:a16="http://schemas.microsoft.com/office/drawing/2014/main" id="{551DF808-5226-65FF-188A-04A1CBBE0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8950" y="2305050"/>
              <a:ext cx="120650" cy="84138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Rectangle 287">
              <a:extLst>
                <a:ext uri="{FF2B5EF4-FFF2-40B4-BE49-F238E27FC236}">
                  <a16:creationId xmlns:a16="http://schemas.microsoft.com/office/drawing/2014/main" id="{8287EC6F-B0CF-ABEB-B90B-19B21F86E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4863" y="2286000"/>
              <a:ext cx="120650" cy="84138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Rectangle 288">
              <a:extLst>
                <a:ext uri="{FF2B5EF4-FFF2-40B4-BE49-F238E27FC236}">
                  <a16:creationId xmlns:a16="http://schemas.microsoft.com/office/drawing/2014/main" id="{7E9227B6-F241-B712-A19D-7A7B8D069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4144963"/>
              <a:ext cx="65088" cy="417512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Rectangle 289">
              <a:extLst>
                <a:ext uri="{FF2B5EF4-FFF2-40B4-BE49-F238E27FC236}">
                  <a16:creationId xmlns:a16="http://schemas.microsoft.com/office/drawing/2014/main" id="{BB828B5B-4026-A512-FCF4-3F31D0283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575" y="4337050"/>
              <a:ext cx="76200" cy="225425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Rectangle 290">
              <a:extLst>
                <a:ext uri="{FF2B5EF4-FFF2-40B4-BE49-F238E27FC236}">
                  <a16:creationId xmlns:a16="http://schemas.microsoft.com/office/drawing/2014/main" id="{6B2D532B-D2BD-5EEE-1839-629224530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075" y="4189413"/>
              <a:ext cx="66675" cy="373062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Rectangle 291">
              <a:extLst>
                <a:ext uri="{FF2B5EF4-FFF2-40B4-BE49-F238E27FC236}">
                  <a16:creationId xmlns:a16="http://schemas.microsoft.com/office/drawing/2014/main" id="{4262B755-DDDE-4211-87AF-483D5FBC0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050" y="4298950"/>
              <a:ext cx="65088" cy="263525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Rectangle 292">
              <a:extLst>
                <a:ext uri="{FF2B5EF4-FFF2-40B4-BE49-F238E27FC236}">
                  <a16:creationId xmlns:a16="http://schemas.microsoft.com/office/drawing/2014/main" id="{ADD14498-681B-8618-C56C-698DCD527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2438" y="4105275"/>
              <a:ext cx="68262" cy="45720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Rectangle 293">
              <a:extLst>
                <a:ext uri="{FF2B5EF4-FFF2-40B4-BE49-F238E27FC236}">
                  <a16:creationId xmlns:a16="http://schemas.microsoft.com/office/drawing/2014/main" id="{70F364A4-F400-E9CF-0373-664C8FFC7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000" y="4387850"/>
              <a:ext cx="66675" cy="174625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2" name="Rectangle 294">
              <a:extLst>
                <a:ext uri="{FF2B5EF4-FFF2-40B4-BE49-F238E27FC236}">
                  <a16:creationId xmlns:a16="http://schemas.microsoft.com/office/drawing/2014/main" id="{42C64914-FB4B-4670-CB47-AB2B9F83F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314700"/>
              <a:ext cx="74612" cy="124777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" name="Rectangle 295">
              <a:extLst>
                <a:ext uri="{FF2B5EF4-FFF2-40B4-BE49-F238E27FC236}">
                  <a16:creationId xmlns:a16="http://schemas.microsoft.com/office/drawing/2014/main" id="{D0DC065C-40F0-648A-A314-0146EEFC9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6775" y="3900488"/>
              <a:ext cx="61913" cy="6619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" name="Rectangle 296">
              <a:extLst>
                <a:ext uri="{FF2B5EF4-FFF2-40B4-BE49-F238E27FC236}">
                  <a16:creationId xmlns:a16="http://schemas.microsoft.com/office/drawing/2014/main" id="{3D722ED3-D963-A2DD-5EF2-103B037EF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0" y="3816350"/>
              <a:ext cx="73025" cy="74612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5" name="Rectangle 297">
              <a:extLst>
                <a:ext uri="{FF2B5EF4-FFF2-40B4-BE49-F238E27FC236}">
                  <a16:creationId xmlns:a16="http://schemas.microsoft.com/office/drawing/2014/main" id="{01F409B9-B325-86ED-637D-15EB40958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138" y="4227513"/>
              <a:ext cx="74612" cy="33496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6" name="Rectangle 298">
              <a:extLst>
                <a:ext uri="{FF2B5EF4-FFF2-40B4-BE49-F238E27FC236}">
                  <a16:creationId xmlns:a16="http://schemas.microsoft.com/office/drawing/2014/main" id="{D9FEF2C1-2C5F-B586-436E-98464C48B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0700" y="3938588"/>
              <a:ext cx="74613" cy="6238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7" name="Rectangle 299">
              <a:extLst>
                <a:ext uri="{FF2B5EF4-FFF2-40B4-BE49-F238E27FC236}">
                  <a16:creationId xmlns:a16="http://schemas.microsoft.com/office/drawing/2014/main" id="{87F30AA5-B408-0B2F-78AB-881AA663C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4144963"/>
              <a:ext cx="73025" cy="4175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8" name="Rectangle 300">
              <a:extLst>
                <a:ext uri="{FF2B5EF4-FFF2-40B4-BE49-F238E27FC236}">
                  <a16:creationId xmlns:a16="http://schemas.microsoft.com/office/drawing/2014/main" id="{61A0358F-7BD4-DD50-BCC4-C29D6BA75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2300" y="4479925"/>
              <a:ext cx="65088" cy="8255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9" name="Rectangle 301">
              <a:extLst>
                <a:ext uri="{FF2B5EF4-FFF2-40B4-BE49-F238E27FC236}">
                  <a16:creationId xmlns:a16="http://schemas.microsoft.com/office/drawing/2014/main" id="{198F1532-4630-1BED-157C-61B3CFD85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688" y="4459288"/>
              <a:ext cx="77787" cy="10318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0" name="Rectangle 302">
              <a:extLst>
                <a:ext uri="{FF2B5EF4-FFF2-40B4-BE49-F238E27FC236}">
                  <a16:creationId xmlns:a16="http://schemas.microsoft.com/office/drawing/2014/main" id="{09A11040-CF29-2826-D0A0-0570D78B4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4498975"/>
              <a:ext cx="65088" cy="635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1" name="Rectangle 303">
              <a:extLst>
                <a:ext uri="{FF2B5EF4-FFF2-40B4-BE49-F238E27FC236}">
                  <a16:creationId xmlns:a16="http://schemas.microsoft.com/office/drawing/2014/main" id="{9FFE70AB-F07C-2959-670D-877BC58BA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4524375"/>
              <a:ext cx="65088" cy="381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2" name="Rectangle 304">
              <a:extLst>
                <a:ext uri="{FF2B5EF4-FFF2-40B4-BE49-F238E27FC236}">
                  <a16:creationId xmlns:a16="http://schemas.microsoft.com/office/drawing/2014/main" id="{3426A7D8-80AF-C02F-8C90-59263CAC2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5313" y="4498975"/>
              <a:ext cx="65087" cy="635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" name="Rectangle 305">
              <a:extLst>
                <a:ext uri="{FF2B5EF4-FFF2-40B4-BE49-F238E27FC236}">
                  <a16:creationId xmlns:a16="http://schemas.microsoft.com/office/drawing/2014/main" id="{8F530686-6458-3176-6D52-76495D505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700" y="4543425"/>
              <a:ext cx="68263" cy="1905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" name="Line 306">
              <a:extLst>
                <a:ext uri="{FF2B5EF4-FFF2-40B4-BE49-F238E27FC236}">
                  <a16:creationId xmlns:a16="http://schemas.microsoft.com/office/drawing/2014/main" id="{0F2C6769-001E-7325-979E-0513F788C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9188" y="4562475"/>
              <a:ext cx="2389187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grpSp>
          <p:nvGrpSpPr>
            <p:cNvPr id="145" name="Group 307">
              <a:extLst>
                <a:ext uri="{FF2B5EF4-FFF2-40B4-BE49-F238E27FC236}">
                  <a16:creationId xmlns:a16="http://schemas.microsoft.com/office/drawing/2014/main" id="{070E8083-1F79-75AD-81A3-8642EF397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39050" y="3105150"/>
              <a:ext cx="569913" cy="1611313"/>
              <a:chOff x="5310" y="1926"/>
              <a:chExt cx="359" cy="1015"/>
            </a:xfrm>
          </p:grpSpPr>
          <p:sp>
            <p:nvSpPr>
              <p:cNvPr id="146" name="Rectangle 308">
                <a:extLst>
                  <a:ext uri="{FF2B5EF4-FFF2-40B4-BE49-F238E27FC236}">
                    <a16:creationId xmlns:a16="http://schemas.microsoft.com/office/drawing/2014/main" id="{156A91AB-1E84-2AFC-7D94-07FC383CA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9" y="2000"/>
                <a:ext cx="12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15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  <p:sp>
            <p:nvSpPr>
              <p:cNvPr id="147" name="Line 309">
                <a:extLst>
                  <a:ext uri="{FF2B5EF4-FFF2-40B4-BE49-F238E27FC236}">
                    <a16:creationId xmlns:a16="http://schemas.microsoft.com/office/drawing/2014/main" id="{28905C57-6EE9-B4E4-96A8-8F9F34458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0" y="2050"/>
                <a:ext cx="0" cy="80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8" name="Rectangle 310">
                <a:extLst>
                  <a:ext uri="{FF2B5EF4-FFF2-40B4-BE49-F238E27FC236}">
                    <a16:creationId xmlns:a16="http://schemas.microsoft.com/office/drawing/2014/main" id="{EEDD1642-A7CB-05F1-F27E-1AB8D194E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9" y="2786"/>
                <a:ext cx="6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0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  <p:sp>
            <p:nvSpPr>
              <p:cNvPr id="149" name="Line 311">
                <a:extLst>
                  <a:ext uri="{FF2B5EF4-FFF2-40B4-BE49-F238E27FC236}">
                    <a16:creationId xmlns:a16="http://schemas.microsoft.com/office/drawing/2014/main" id="{A2B98C72-D4E3-A7DE-5D2F-E228BF6DB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3" y="2049"/>
                <a:ext cx="44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0" name="Rectangle 312">
                <a:extLst>
                  <a:ext uri="{FF2B5EF4-FFF2-40B4-BE49-F238E27FC236}">
                    <a16:creationId xmlns:a16="http://schemas.microsoft.com/office/drawing/2014/main" id="{E611EF85-4B9A-EF08-22AA-669DA59EC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9" y="2529"/>
                <a:ext cx="6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5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  <p:sp>
            <p:nvSpPr>
              <p:cNvPr id="151" name="Rectangle 313">
                <a:extLst>
                  <a:ext uri="{FF2B5EF4-FFF2-40B4-BE49-F238E27FC236}">
                    <a16:creationId xmlns:a16="http://schemas.microsoft.com/office/drawing/2014/main" id="{48E346C0-9A44-71D7-51A4-308A21D38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9" y="2248"/>
                <a:ext cx="12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10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  <p:sp>
            <p:nvSpPr>
              <p:cNvPr id="152" name="Line 314">
                <a:extLst>
                  <a:ext uri="{FF2B5EF4-FFF2-40B4-BE49-F238E27FC236}">
                    <a16:creationId xmlns:a16="http://schemas.microsoft.com/office/drawing/2014/main" id="{E6002266-C0D2-7BCF-9C0F-664E6DC4B4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3" y="2297"/>
                <a:ext cx="44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3" name="Line 315">
                <a:extLst>
                  <a:ext uri="{FF2B5EF4-FFF2-40B4-BE49-F238E27FC236}">
                    <a16:creationId xmlns:a16="http://schemas.microsoft.com/office/drawing/2014/main" id="{732E84D9-16C0-F4BB-5005-626A3D981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3" y="2572"/>
                <a:ext cx="44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4" name="Line 316">
                <a:extLst>
                  <a:ext uri="{FF2B5EF4-FFF2-40B4-BE49-F238E27FC236}">
                    <a16:creationId xmlns:a16="http://schemas.microsoft.com/office/drawing/2014/main" id="{F170183D-E41F-F69B-46D6-BE3219C87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3" y="2849"/>
                <a:ext cx="44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5" name="Rectangle 317">
                <a:extLst>
                  <a:ext uri="{FF2B5EF4-FFF2-40B4-BE49-F238E27FC236}">
                    <a16:creationId xmlns:a16="http://schemas.microsoft.com/office/drawing/2014/main" id="{167739B7-0602-4E2F-7299-D68A00AE0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04" y="2376"/>
                <a:ext cx="101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Copulation Frequency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6" name="Rectangle 318">
              <a:extLst>
                <a:ext uri="{FF2B5EF4-FFF2-40B4-BE49-F238E27FC236}">
                  <a16:creationId xmlns:a16="http://schemas.microsoft.com/office/drawing/2014/main" id="{9DF307AE-CFC7-7AEC-B0A9-4EFD752C4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325" y="5116513"/>
              <a:ext cx="574675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Sample</a:t>
              </a:r>
            </a:p>
            <a:p>
              <a:pPr algn="ctr"/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Number</a:t>
              </a:r>
              <a:endParaRPr lang="en-US" altLang="en-US" sz="2400">
                <a:cs typeface="Arial" panose="020B0604020202020204" pitchFamily="34" charset="0"/>
              </a:endParaRPr>
            </a:p>
          </p:txBody>
        </p:sp>
        <p:grpSp>
          <p:nvGrpSpPr>
            <p:cNvPr id="157" name="Group 319">
              <a:extLst>
                <a:ext uri="{FF2B5EF4-FFF2-40B4-BE49-F238E27FC236}">
                  <a16:creationId xmlns:a16="http://schemas.microsoft.com/office/drawing/2014/main" id="{2B54EBB0-9578-3940-A96E-72A30B4B1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1100" y="5027613"/>
              <a:ext cx="84138" cy="271462"/>
              <a:chOff x="2955" y="3143"/>
              <a:chExt cx="53" cy="171"/>
            </a:xfrm>
          </p:grpSpPr>
          <p:sp>
            <p:nvSpPr>
              <p:cNvPr id="158" name="Line 320">
                <a:extLst>
                  <a:ext uri="{FF2B5EF4-FFF2-40B4-BE49-F238E27FC236}">
                    <a16:creationId xmlns:a16="http://schemas.microsoft.com/office/drawing/2014/main" id="{61AAE730-B762-062F-E5F1-092D30728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3" y="3143"/>
                <a:ext cx="0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9" name="Rectangle 321">
                <a:extLst>
                  <a:ext uri="{FF2B5EF4-FFF2-40B4-BE49-F238E27FC236}">
                    <a16:creationId xmlns:a16="http://schemas.microsoft.com/office/drawing/2014/main" id="{40ED34D5-26D6-6CE1-F3E8-717E6ED5B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1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0" name="Group 322">
              <a:extLst>
                <a:ext uri="{FF2B5EF4-FFF2-40B4-BE49-F238E27FC236}">
                  <a16:creationId xmlns:a16="http://schemas.microsoft.com/office/drawing/2014/main" id="{4FB94D76-B844-02C9-CB56-26135B74FC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3200" y="5027613"/>
              <a:ext cx="84138" cy="271462"/>
              <a:chOff x="3088" y="3143"/>
              <a:chExt cx="53" cy="171"/>
            </a:xfrm>
          </p:grpSpPr>
          <p:sp>
            <p:nvSpPr>
              <p:cNvPr id="161" name="Line 323">
                <a:extLst>
                  <a:ext uri="{FF2B5EF4-FFF2-40B4-BE49-F238E27FC236}">
                    <a16:creationId xmlns:a16="http://schemas.microsoft.com/office/drawing/2014/main" id="{1EC25C63-9AAB-0A62-5CC2-7DDB3C46AE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4" y="3143"/>
                <a:ext cx="0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62" name="Rectangle 324">
                <a:extLst>
                  <a:ext uri="{FF2B5EF4-FFF2-40B4-BE49-F238E27FC236}">
                    <a16:creationId xmlns:a16="http://schemas.microsoft.com/office/drawing/2014/main" id="{5A0E2720-4311-7A51-20AE-FE368EF94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2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" name="Group 325">
              <a:extLst>
                <a:ext uri="{FF2B5EF4-FFF2-40B4-BE49-F238E27FC236}">
                  <a16:creationId xmlns:a16="http://schemas.microsoft.com/office/drawing/2014/main" id="{836AA1E8-7ED0-4516-C299-30CDDDDDB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3400" y="5027613"/>
              <a:ext cx="84138" cy="271462"/>
              <a:chOff x="3218" y="3143"/>
              <a:chExt cx="53" cy="171"/>
            </a:xfrm>
          </p:grpSpPr>
          <p:sp>
            <p:nvSpPr>
              <p:cNvPr id="164" name="Line 326">
                <a:extLst>
                  <a:ext uri="{FF2B5EF4-FFF2-40B4-BE49-F238E27FC236}">
                    <a16:creationId xmlns:a16="http://schemas.microsoft.com/office/drawing/2014/main" id="{18F65533-B418-90E6-3AFC-9C9A704D0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0" y="3143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65" name="Rectangle 327">
                <a:extLst>
                  <a:ext uri="{FF2B5EF4-FFF2-40B4-BE49-F238E27FC236}">
                    <a16:creationId xmlns:a16="http://schemas.microsoft.com/office/drawing/2014/main" id="{3DAFFB7E-7D86-D5D4-C22A-4B35B408B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8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3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6" name="Group 328">
              <a:extLst>
                <a:ext uri="{FF2B5EF4-FFF2-40B4-BE49-F238E27FC236}">
                  <a16:creationId xmlns:a16="http://schemas.microsoft.com/office/drawing/2014/main" id="{FE58848F-B372-80BC-922D-68045267A7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6775" y="5027613"/>
              <a:ext cx="84138" cy="271462"/>
              <a:chOff x="3344" y="3143"/>
              <a:chExt cx="53" cy="171"/>
            </a:xfrm>
          </p:grpSpPr>
          <p:sp>
            <p:nvSpPr>
              <p:cNvPr id="167" name="Line 329">
                <a:extLst>
                  <a:ext uri="{FF2B5EF4-FFF2-40B4-BE49-F238E27FC236}">
                    <a16:creationId xmlns:a16="http://schemas.microsoft.com/office/drawing/2014/main" id="{CC18FC5C-4982-142F-1989-4A03A0022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1" y="3143"/>
                <a:ext cx="0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68" name="Rectangle 330">
                <a:extLst>
                  <a:ext uri="{FF2B5EF4-FFF2-40B4-BE49-F238E27FC236}">
                    <a16:creationId xmlns:a16="http://schemas.microsoft.com/office/drawing/2014/main" id="{B5FA987B-A00A-F449-8536-92DA75B9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4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4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9" name="Group 331">
              <a:extLst>
                <a:ext uri="{FF2B5EF4-FFF2-40B4-BE49-F238E27FC236}">
                  <a16:creationId xmlns:a16="http://schemas.microsoft.com/office/drawing/2014/main" id="{5CF37A4F-EF9C-5F85-FB85-8F794EBF2A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69038" y="5027613"/>
              <a:ext cx="84137" cy="271462"/>
              <a:chOff x="3472" y="3143"/>
              <a:chExt cx="53" cy="171"/>
            </a:xfrm>
          </p:grpSpPr>
          <p:sp>
            <p:nvSpPr>
              <p:cNvPr id="170" name="Line 332">
                <a:extLst>
                  <a:ext uri="{FF2B5EF4-FFF2-40B4-BE49-F238E27FC236}">
                    <a16:creationId xmlns:a16="http://schemas.microsoft.com/office/drawing/2014/main" id="{7FDDAF00-F78F-6EDD-581A-AD7263F61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8" y="3143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71" name="Rectangle 333">
                <a:extLst>
                  <a:ext uri="{FF2B5EF4-FFF2-40B4-BE49-F238E27FC236}">
                    <a16:creationId xmlns:a16="http://schemas.microsoft.com/office/drawing/2014/main" id="{FD5AAE70-156F-2E4B-E4EF-2630ACEDE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5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2" name="Group 334">
              <a:extLst>
                <a:ext uri="{FF2B5EF4-FFF2-40B4-BE49-F238E27FC236}">
                  <a16:creationId xmlns:a16="http://schemas.microsoft.com/office/drawing/2014/main" id="{2719820F-ED8B-7AA4-3461-F4059E904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9550" y="5032375"/>
              <a:ext cx="84138" cy="271463"/>
              <a:chOff x="3607" y="3143"/>
              <a:chExt cx="53" cy="171"/>
            </a:xfrm>
          </p:grpSpPr>
          <p:sp>
            <p:nvSpPr>
              <p:cNvPr id="173" name="Line 335">
                <a:extLst>
                  <a:ext uri="{FF2B5EF4-FFF2-40B4-BE49-F238E27FC236}">
                    <a16:creationId xmlns:a16="http://schemas.microsoft.com/office/drawing/2014/main" id="{92212533-80D0-28B8-923A-C41EEC010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28" y="3143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74" name="Rectangle 336">
                <a:extLst>
                  <a:ext uri="{FF2B5EF4-FFF2-40B4-BE49-F238E27FC236}">
                    <a16:creationId xmlns:a16="http://schemas.microsoft.com/office/drawing/2014/main" id="{E5F5D85F-DA5A-641D-804F-20EFD91AA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6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5" name="Group 337">
              <a:extLst>
                <a:ext uri="{FF2B5EF4-FFF2-40B4-BE49-F238E27FC236}">
                  <a16:creationId xmlns:a16="http://schemas.microsoft.com/office/drawing/2014/main" id="{EC83538C-5161-928E-A5E9-255FEAFE7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1175" y="5027613"/>
              <a:ext cx="84138" cy="271462"/>
              <a:chOff x="3731" y="3143"/>
              <a:chExt cx="53" cy="171"/>
            </a:xfrm>
          </p:grpSpPr>
          <p:sp>
            <p:nvSpPr>
              <p:cNvPr id="176" name="Line 338">
                <a:extLst>
                  <a:ext uri="{FF2B5EF4-FFF2-40B4-BE49-F238E27FC236}">
                    <a16:creationId xmlns:a16="http://schemas.microsoft.com/office/drawing/2014/main" id="{861F398A-34CA-F5E9-7BC5-F5E7970C4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5" y="3143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77" name="Rectangle 339">
                <a:extLst>
                  <a:ext uri="{FF2B5EF4-FFF2-40B4-BE49-F238E27FC236}">
                    <a16:creationId xmlns:a16="http://schemas.microsoft.com/office/drawing/2014/main" id="{8B8DB3BA-C4CC-536C-B847-B146C61D4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1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7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8" name="Group 340">
              <a:extLst>
                <a:ext uri="{FF2B5EF4-FFF2-40B4-BE49-F238E27FC236}">
                  <a16:creationId xmlns:a16="http://schemas.microsoft.com/office/drawing/2014/main" id="{38814C72-6CAB-6214-E50A-865459CB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61213" y="5037138"/>
              <a:ext cx="84137" cy="271462"/>
              <a:chOff x="3857" y="3143"/>
              <a:chExt cx="53" cy="171"/>
            </a:xfrm>
          </p:grpSpPr>
          <p:sp>
            <p:nvSpPr>
              <p:cNvPr id="179" name="Line 341">
                <a:extLst>
                  <a:ext uri="{FF2B5EF4-FFF2-40B4-BE49-F238E27FC236}">
                    <a16:creationId xmlns:a16="http://schemas.microsoft.com/office/drawing/2014/main" id="{D2B76C08-D87C-61EA-6185-D5EB51AA3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3" y="3143"/>
                <a:ext cx="0" cy="24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80" name="Rectangle 342">
                <a:extLst>
                  <a:ext uri="{FF2B5EF4-FFF2-40B4-BE49-F238E27FC236}">
                    <a16:creationId xmlns:a16="http://schemas.microsoft.com/office/drawing/2014/main" id="{6FE89BC2-8C77-D051-B71F-435CD58C6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" y="319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8</a:t>
                </a:r>
                <a:endParaRPr lang="en-US" altLang="en-US" sz="24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1" name="Text Box 343">
              <a:extLst>
                <a:ext uri="{FF2B5EF4-FFF2-40B4-BE49-F238E27FC236}">
                  <a16:creationId xmlns:a16="http://schemas.microsoft.com/office/drawing/2014/main" id="{77D0E217-29F9-FAAA-0859-0CD24CE38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738" y="1225550"/>
              <a:ext cx="89376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800" b="1" dirty="0">
                  <a:cs typeface="Arial" panose="020B0604020202020204" pitchFamily="34" charset="0"/>
                </a:rPr>
                <a:t>SEX</a:t>
              </a:r>
            </a:p>
          </p:txBody>
        </p:sp>
        <p:sp>
          <p:nvSpPr>
            <p:cNvPr id="182" name="Rectangle 344">
              <a:extLst>
                <a:ext uri="{FF2B5EF4-FFF2-40B4-BE49-F238E27FC236}">
                  <a16:creationId xmlns:a16="http://schemas.microsoft.com/office/drawing/2014/main" id="{16A14A35-4CDF-4622-3821-DF55A5C4C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275" y="4738688"/>
              <a:ext cx="96837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solidFill>
                    <a:srgbClr val="FFFFFF"/>
                  </a:solidFill>
                  <a:cs typeface="Arial" panose="020B0604020202020204" pitchFamily="34" charset="0"/>
                </a:rPr>
                <a:t>Female  Present</a:t>
              </a:r>
              <a:endParaRPr lang="en-US" altLang="en-US" sz="1000">
                <a:cs typeface="Arial" panose="020B0604020202020204" pitchFamily="34" charset="0"/>
              </a:endParaRPr>
            </a:p>
          </p:txBody>
        </p:sp>
        <p:sp>
          <p:nvSpPr>
            <p:cNvPr id="183" name="Line 345">
              <a:extLst>
                <a:ext uri="{FF2B5EF4-FFF2-40B4-BE49-F238E27FC236}">
                  <a16:creationId xmlns:a16="http://schemas.microsoft.com/office/drawing/2014/main" id="{F60CF31E-C4F8-6D61-D278-17A5E2E6E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3525" y="4629150"/>
              <a:ext cx="0" cy="1047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4" name="Line 346">
              <a:extLst>
                <a:ext uri="{FF2B5EF4-FFF2-40B4-BE49-F238E27FC236}">
                  <a16:creationId xmlns:a16="http://schemas.microsoft.com/office/drawing/2014/main" id="{56A82006-4FD0-EE7A-3847-275B8DA96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00" y="4629150"/>
              <a:ext cx="0" cy="1047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5" name="Line 347">
              <a:extLst>
                <a:ext uri="{FF2B5EF4-FFF2-40B4-BE49-F238E27FC236}">
                  <a16:creationId xmlns:a16="http://schemas.microsoft.com/office/drawing/2014/main" id="{731EAC28-6C92-EEC6-F526-26D206ADCD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3525" y="4724400"/>
              <a:ext cx="19050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64738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CE79-34A7-4A0D-B7BC-A244961D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3315" y="80168"/>
            <a:ext cx="10515600" cy="1325563"/>
          </a:xfrm>
        </p:spPr>
        <p:txBody>
          <a:bodyPr/>
          <a:lstStyle/>
          <a:p>
            <a:r>
              <a:rPr lang="en-US" dirty="0"/>
              <a:t>Effects of Drugs on Dopamine Release</a:t>
            </a:r>
          </a:p>
        </p:txBody>
      </p:sp>
      <p:grpSp>
        <p:nvGrpSpPr>
          <p:cNvPr id="4" name="Group 552">
            <a:extLst>
              <a:ext uri="{FF2B5EF4-FFF2-40B4-BE49-F238E27FC236}">
                <a16:creationId xmlns:a16="http://schemas.microsoft.com/office/drawing/2014/main" id="{0C9E011C-EB38-6C16-22DC-82C69E0DCC78}"/>
              </a:ext>
            </a:extLst>
          </p:cNvPr>
          <p:cNvGrpSpPr>
            <a:grpSpLocks/>
          </p:cNvGrpSpPr>
          <p:nvPr/>
        </p:nvGrpSpPr>
        <p:grpSpPr bwMode="auto">
          <a:xfrm>
            <a:off x="1793985" y="866775"/>
            <a:ext cx="4140200" cy="2971800"/>
            <a:chOff x="213" y="528"/>
            <a:chExt cx="2608" cy="18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C37144-CF11-9C51-FB13-6EC327750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" y="528"/>
              <a:ext cx="2603" cy="1872"/>
            </a:xfrm>
            <a:prstGeom prst="rect">
              <a:avLst/>
            </a:prstGeom>
            <a:gradFill rotWithShape="1">
              <a:gsLst>
                <a:gs pos="0">
                  <a:srgbClr val="003366"/>
                </a:gs>
                <a:gs pos="50000">
                  <a:srgbClr val="003399"/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6666"/>
                </a:solidFill>
              </a:endParaRP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85FB9548-4EF9-1E41-318D-32794FE6D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" y="718"/>
              <a:ext cx="1" cy="131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909DFE05-F60B-ABE4-3796-A9CE124E9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916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BA7B92F5-EC87-3059-530A-E7F6269B3B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796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87897917-2047-071B-A1E9-D9F12D54E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675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260CB8B5-4CEC-1919-5DE1-061AD3EF63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556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983F743D-AD75-00B9-6074-7030D9208C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436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DFD5E541-5A77-3AA6-A916-72081AD680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319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6134C51C-E339-C392-4F53-A5FF59DAC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198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69327551-F07A-A0C2-D612-6FA743D00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078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86B7925D-9BA8-CBEA-64DF-990C25AD7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958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03C36FC4-E2D6-E9D2-DFE1-977D0633E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838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D1D49EF0-8CAD-D8B9-51CD-EAA34FF059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718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361D1-67E6-DBE7-2D93-C7BC1F41D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" y="199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0C51C4-141C-27A4-3B87-77269973F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87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A76FF9-B2AF-5F21-8DAC-2E55258E5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75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80C91B-77AA-DC9B-375B-BB224FC30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63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300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5FFCDA-FDFB-1D95-6D7C-F9D6AE0F5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51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400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9394E0-F11B-42EA-56B2-874221BEB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39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500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8E5DCA-3B55-A10D-8EAC-BC9A3CCBE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27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600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357068-2078-FCDF-C5D3-82E742D1E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15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700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8BCA03C-65A1-A190-3598-116BDE482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03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800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05FEB65-A2FE-143A-F220-CE52C0D8E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91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900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4681CEE-21EB-ACDF-DF1A-7F074956F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799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1000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B3BDB9F-03BB-2D6C-21CF-A3B4AAFC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679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1100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2DC50F4C-468D-051C-EC5B-356980726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2036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5E8285-2D49-BD98-729F-07E314FA4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" y="1983"/>
              <a:ext cx="1815" cy="228"/>
              <a:chOff x="2351" y="3293"/>
              <a:chExt cx="2002" cy="388"/>
            </a:xfrm>
          </p:grpSpPr>
          <p:sp>
            <p:nvSpPr>
              <p:cNvPr id="137" name="Line 31">
                <a:extLst>
                  <a:ext uri="{FF2B5EF4-FFF2-40B4-BE49-F238E27FC236}">
                    <a16:creationId xmlns:a16="http://schemas.microsoft.com/office/drawing/2014/main" id="{EDD3D18E-3954-935F-7C1C-9C5738211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3383"/>
                <a:ext cx="188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38" name="Line 32">
                <a:extLst>
                  <a:ext uri="{FF2B5EF4-FFF2-40B4-BE49-F238E27FC236}">
                    <a16:creationId xmlns:a16="http://schemas.microsoft.com/office/drawing/2014/main" id="{4C5A9C6D-C96E-5CB5-C023-209917486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1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39" name="Line 33">
                <a:extLst>
                  <a:ext uri="{FF2B5EF4-FFF2-40B4-BE49-F238E27FC236}">
                    <a16:creationId xmlns:a16="http://schemas.microsoft.com/office/drawing/2014/main" id="{B926060A-DE4D-A2F7-1A57-FE0DF5BA7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7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0" name="Line 34">
                <a:extLst>
                  <a:ext uri="{FF2B5EF4-FFF2-40B4-BE49-F238E27FC236}">
                    <a16:creationId xmlns:a16="http://schemas.microsoft.com/office/drawing/2014/main" id="{DC867A29-3C49-9323-0A53-E9E650CB2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2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1" name="Line 35">
                <a:extLst>
                  <a:ext uri="{FF2B5EF4-FFF2-40B4-BE49-F238E27FC236}">
                    <a16:creationId xmlns:a16="http://schemas.microsoft.com/office/drawing/2014/main" id="{919D8644-34D4-47E2-19D7-EA115EF81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8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2" name="Line 36">
                <a:extLst>
                  <a:ext uri="{FF2B5EF4-FFF2-40B4-BE49-F238E27FC236}">
                    <a16:creationId xmlns:a16="http://schemas.microsoft.com/office/drawing/2014/main" id="{DFC90358-095E-2885-64AE-A7C1C4287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4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3" name="Line 37">
                <a:extLst>
                  <a:ext uri="{FF2B5EF4-FFF2-40B4-BE49-F238E27FC236}">
                    <a16:creationId xmlns:a16="http://schemas.microsoft.com/office/drawing/2014/main" id="{4E2C4886-2BC1-09F1-7C41-7D2BE8450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0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4" name="Line 38">
                <a:extLst>
                  <a:ext uri="{FF2B5EF4-FFF2-40B4-BE49-F238E27FC236}">
                    <a16:creationId xmlns:a16="http://schemas.microsoft.com/office/drawing/2014/main" id="{796C48D4-89E5-2A98-D5DA-8DD8FF988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6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5" name="Line 39">
                <a:extLst>
                  <a:ext uri="{FF2B5EF4-FFF2-40B4-BE49-F238E27FC236}">
                    <a16:creationId xmlns:a16="http://schemas.microsoft.com/office/drawing/2014/main" id="{2A2DE16E-5C47-5BD7-D748-0F60FBC52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1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6" name="Line 40">
                <a:extLst>
                  <a:ext uri="{FF2B5EF4-FFF2-40B4-BE49-F238E27FC236}">
                    <a16:creationId xmlns:a16="http://schemas.microsoft.com/office/drawing/2014/main" id="{DE52FCC4-756D-A6D8-145D-667AC1497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87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7" name="Line 41">
                <a:extLst>
                  <a:ext uri="{FF2B5EF4-FFF2-40B4-BE49-F238E27FC236}">
                    <a16:creationId xmlns:a16="http://schemas.microsoft.com/office/drawing/2014/main" id="{B0E5D723-8513-BAA4-9DF1-EE4E93A0E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3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8" name="Line 42">
                <a:extLst>
                  <a:ext uri="{FF2B5EF4-FFF2-40B4-BE49-F238E27FC236}">
                    <a16:creationId xmlns:a16="http://schemas.microsoft.com/office/drawing/2014/main" id="{82B9589B-BDDF-CF19-C94D-95F06F8AD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9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9" name="Line 43">
                <a:extLst>
                  <a:ext uri="{FF2B5EF4-FFF2-40B4-BE49-F238E27FC236}">
                    <a16:creationId xmlns:a16="http://schemas.microsoft.com/office/drawing/2014/main" id="{85D5714F-AE06-96E7-C426-438924237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4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0" name="Line 44">
                <a:extLst>
                  <a:ext uri="{FF2B5EF4-FFF2-40B4-BE49-F238E27FC236}">
                    <a16:creationId xmlns:a16="http://schemas.microsoft.com/office/drawing/2014/main" id="{375BD6FE-5A68-D3C9-CDB0-EECFAAC35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90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1" name="Line 45">
                <a:extLst>
                  <a:ext uri="{FF2B5EF4-FFF2-40B4-BE49-F238E27FC236}">
                    <a16:creationId xmlns:a16="http://schemas.microsoft.com/office/drawing/2014/main" id="{585F0C8B-AE60-35BC-A882-E308F1F88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6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2" name="Line 46">
                <a:extLst>
                  <a:ext uri="{FF2B5EF4-FFF2-40B4-BE49-F238E27FC236}">
                    <a16:creationId xmlns:a16="http://schemas.microsoft.com/office/drawing/2014/main" id="{DEE22067-2C8C-9422-75E0-6DA7D1E7D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2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3" name="Line 47">
                <a:extLst>
                  <a:ext uri="{FF2B5EF4-FFF2-40B4-BE49-F238E27FC236}">
                    <a16:creationId xmlns:a16="http://schemas.microsoft.com/office/drawing/2014/main" id="{22B399E9-FAAB-1720-5B3D-5096B541D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68" y="3383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4" name="Line 48">
                <a:extLst>
                  <a:ext uri="{FF2B5EF4-FFF2-40B4-BE49-F238E27FC236}">
                    <a16:creationId xmlns:a16="http://schemas.microsoft.com/office/drawing/2014/main" id="{374ADCE5-330C-5230-D972-CD96382DA2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2" y="3293"/>
                <a:ext cx="126" cy="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5" name="Rectangle 49">
                <a:extLst>
                  <a:ext uri="{FF2B5EF4-FFF2-40B4-BE49-F238E27FC236}">
                    <a16:creationId xmlns:a16="http://schemas.microsoft.com/office/drawing/2014/main" id="{16F7EBBE-E3FD-1FD8-DE90-16787349A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1" y="3485"/>
                <a:ext cx="58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0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156" name="Rectangle 50">
                <a:extLst>
                  <a:ext uri="{FF2B5EF4-FFF2-40B4-BE49-F238E27FC236}">
                    <a16:creationId xmlns:a16="http://schemas.microsoft.com/office/drawing/2014/main" id="{AC624C7F-635F-8932-F97B-425BF1BE2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2" y="3485"/>
                <a:ext cx="59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1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157" name="Rectangle 51">
                <a:extLst>
                  <a:ext uri="{FF2B5EF4-FFF2-40B4-BE49-F238E27FC236}">
                    <a16:creationId xmlns:a16="http://schemas.microsoft.com/office/drawing/2014/main" id="{153A00D7-08D5-86E8-9070-FF00143A6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3485"/>
                <a:ext cx="59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2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158" name="Rectangle 52">
                <a:extLst>
                  <a:ext uri="{FF2B5EF4-FFF2-40B4-BE49-F238E27FC236}">
                    <a16:creationId xmlns:a16="http://schemas.microsoft.com/office/drawing/2014/main" id="{1367F553-B4AC-DC25-1F7A-9C8A6630E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3485"/>
                <a:ext cx="59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3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159" name="Rectangle 53">
                <a:extLst>
                  <a:ext uri="{FF2B5EF4-FFF2-40B4-BE49-F238E27FC236}">
                    <a16:creationId xmlns:a16="http://schemas.microsoft.com/office/drawing/2014/main" id="{EA625EFC-34CA-668F-D0CA-75542B069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3485"/>
                <a:ext cx="59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4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160" name="Rectangle 54">
                <a:extLst>
                  <a:ext uri="{FF2B5EF4-FFF2-40B4-BE49-F238E27FC236}">
                    <a16:creationId xmlns:a16="http://schemas.microsoft.com/office/drawing/2014/main" id="{3D7D9C11-A68B-7B5A-C464-B609DFFBA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9" y="3485"/>
                <a:ext cx="194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5 hr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Rectangle 55">
              <a:extLst>
                <a:ext uri="{FF2B5EF4-FFF2-40B4-BE49-F238E27FC236}">
                  <a16:creationId xmlns:a16="http://schemas.microsoft.com/office/drawing/2014/main" id="{236F4F42-651F-03A9-CFA0-CCEEFF2DF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2237"/>
              <a:ext cx="113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Time After Amphetamine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3" name="Rectangle 56">
              <a:extLst>
                <a:ext uri="{FF2B5EF4-FFF2-40B4-BE49-F238E27FC236}">
                  <a16:creationId xmlns:a16="http://schemas.microsoft.com/office/drawing/2014/main" id="{44A89D1E-2868-0E2A-7352-B5BB073D68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123" y="1208"/>
              <a:ext cx="87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% of Basal Release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4" name="Line 57">
              <a:extLst>
                <a:ext uri="{FF2B5EF4-FFF2-40B4-BE49-F238E27FC236}">
                  <a16:creationId xmlns:a16="http://schemas.microsoft.com/office/drawing/2014/main" id="{1D0F31D6-9D44-B74B-758C-15C05278A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3" y="1415"/>
              <a:ext cx="113" cy="50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Line 58">
              <a:extLst>
                <a:ext uri="{FF2B5EF4-FFF2-40B4-BE49-F238E27FC236}">
                  <a16:creationId xmlns:a16="http://schemas.microsoft.com/office/drawing/2014/main" id="{79CB8980-78E0-F58D-40C8-5A6D958085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1" y="1908"/>
              <a:ext cx="114" cy="8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Line 59">
              <a:extLst>
                <a:ext uri="{FF2B5EF4-FFF2-40B4-BE49-F238E27FC236}">
                  <a16:creationId xmlns:a16="http://schemas.microsoft.com/office/drawing/2014/main" id="{15E86ED4-96AC-78E8-97D0-FD7DE1522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1" y="1916"/>
              <a:ext cx="114" cy="1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Oval 60">
              <a:extLst>
                <a:ext uri="{FF2B5EF4-FFF2-40B4-BE49-F238E27FC236}">
                  <a16:creationId xmlns:a16="http://schemas.microsoft.com/office/drawing/2014/main" id="{3CF9E8CC-18EA-C9A9-F58D-8C47580EF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" y="1891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" name="Rectangle 61">
              <a:extLst>
                <a:ext uri="{FF2B5EF4-FFF2-40B4-BE49-F238E27FC236}">
                  <a16:creationId xmlns:a16="http://schemas.microsoft.com/office/drawing/2014/main" id="{67A93F81-BB96-EB7B-E8C1-FD9336E0E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" y="1891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" name="Freeform 62">
              <a:extLst>
                <a:ext uri="{FF2B5EF4-FFF2-40B4-BE49-F238E27FC236}">
                  <a16:creationId xmlns:a16="http://schemas.microsoft.com/office/drawing/2014/main" id="{72B03BDD-DC6E-3E14-C41D-83545C4A4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891"/>
              <a:ext cx="77" cy="50"/>
            </a:xfrm>
            <a:custGeom>
              <a:avLst/>
              <a:gdLst>
                <a:gd name="T0" fmla="*/ 39 w 84"/>
                <a:gd name="T1" fmla="*/ 0 h 84"/>
                <a:gd name="T2" fmla="*/ 77 w 84"/>
                <a:gd name="T3" fmla="*/ 50 h 84"/>
                <a:gd name="T4" fmla="*/ 0 w 84"/>
                <a:gd name="T5" fmla="*/ 50 h 84"/>
                <a:gd name="T6" fmla="*/ 39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Line 63">
              <a:extLst>
                <a:ext uri="{FF2B5EF4-FFF2-40B4-BE49-F238E27FC236}">
                  <a16:creationId xmlns:a16="http://schemas.microsoft.com/office/drawing/2014/main" id="{9BC17201-26D4-12FE-8015-2399390DA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6" y="838"/>
              <a:ext cx="114" cy="57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Line 64">
              <a:extLst>
                <a:ext uri="{FF2B5EF4-FFF2-40B4-BE49-F238E27FC236}">
                  <a16:creationId xmlns:a16="http://schemas.microsoft.com/office/drawing/2014/main" id="{C5EAEB68-B1A6-57AB-56CC-3B779559B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838"/>
              <a:ext cx="115" cy="40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2" name="Line 65">
              <a:extLst>
                <a:ext uri="{FF2B5EF4-FFF2-40B4-BE49-F238E27FC236}">
                  <a16:creationId xmlns:a16="http://schemas.microsoft.com/office/drawing/2014/main" id="{BFFE7F1C-C134-3144-9BC2-56B7B1670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5" y="1244"/>
              <a:ext cx="114" cy="25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Line 66">
              <a:extLst>
                <a:ext uri="{FF2B5EF4-FFF2-40B4-BE49-F238E27FC236}">
                  <a16:creationId xmlns:a16="http://schemas.microsoft.com/office/drawing/2014/main" id="{2259A74B-97A6-F915-2471-3B10AF5AA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" y="1496"/>
              <a:ext cx="114" cy="6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" name="Line 67">
              <a:extLst>
                <a:ext uri="{FF2B5EF4-FFF2-40B4-BE49-F238E27FC236}">
                  <a16:creationId xmlns:a16="http://schemas.microsoft.com/office/drawing/2014/main" id="{E26003EB-FD15-4916-28D3-0B854953A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3" y="1556"/>
              <a:ext cx="114" cy="3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" name="Line 68">
              <a:extLst>
                <a:ext uri="{FF2B5EF4-FFF2-40B4-BE49-F238E27FC236}">
                  <a16:creationId xmlns:a16="http://schemas.microsoft.com/office/drawing/2014/main" id="{6BA5A0C5-9FDE-719D-E0A7-5114F4F1B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7" y="1594"/>
              <a:ext cx="114" cy="3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Line 69">
              <a:extLst>
                <a:ext uri="{FF2B5EF4-FFF2-40B4-BE49-F238E27FC236}">
                  <a16:creationId xmlns:a16="http://schemas.microsoft.com/office/drawing/2014/main" id="{6F5623A9-F517-28F9-5910-C80EA0696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1" y="1629"/>
              <a:ext cx="114" cy="3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" name="Line 70">
              <a:extLst>
                <a:ext uri="{FF2B5EF4-FFF2-40B4-BE49-F238E27FC236}">
                  <a16:creationId xmlns:a16="http://schemas.microsoft.com/office/drawing/2014/main" id="{384D39B4-A01B-F4FB-2B46-E5F72B7013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5" y="1665"/>
              <a:ext cx="114" cy="3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" name="Line 71">
              <a:extLst>
                <a:ext uri="{FF2B5EF4-FFF2-40B4-BE49-F238E27FC236}">
                  <a16:creationId xmlns:a16="http://schemas.microsoft.com/office/drawing/2014/main" id="{DE07081F-1CC9-B359-5E09-DD5D1FCB8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9" y="1700"/>
              <a:ext cx="114" cy="54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" name="Line 72">
              <a:extLst>
                <a:ext uri="{FF2B5EF4-FFF2-40B4-BE49-F238E27FC236}">
                  <a16:creationId xmlns:a16="http://schemas.microsoft.com/office/drawing/2014/main" id="{9B517C4F-3477-2D81-9CD5-C1F3FAB90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3" y="1754"/>
              <a:ext cx="114" cy="1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" name="Line 73">
              <a:extLst>
                <a:ext uri="{FF2B5EF4-FFF2-40B4-BE49-F238E27FC236}">
                  <a16:creationId xmlns:a16="http://schemas.microsoft.com/office/drawing/2014/main" id="{7994EADF-C740-A018-4AE0-5082180AE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7" y="1771"/>
              <a:ext cx="114" cy="14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Line 74">
              <a:extLst>
                <a:ext uri="{FF2B5EF4-FFF2-40B4-BE49-F238E27FC236}">
                  <a16:creationId xmlns:a16="http://schemas.microsoft.com/office/drawing/2014/main" id="{0730F018-E6A8-D262-1E2B-E2922063B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1" y="1785"/>
              <a:ext cx="115" cy="2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" name="Line 75">
              <a:extLst>
                <a:ext uri="{FF2B5EF4-FFF2-40B4-BE49-F238E27FC236}">
                  <a16:creationId xmlns:a16="http://schemas.microsoft.com/office/drawing/2014/main" id="{80C6B3A6-0FCC-28D3-93D4-F95438C81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810"/>
              <a:ext cx="113" cy="1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" name="Line 76">
              <a:extLst>
                <a:ext uri="{FF2B5EF4-FFF2-40B4-BE49-F238E27FC236}">
                  <a16:creationId xmlns:a16="http://schemas.microsoft.com/office/drawing/2014/main" id="{36D5DCE6-D58A-731F-F7BC-22E18FCB1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" y="1828"/>
              <a:ext cx="116" cy="2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" name="Line 77">
              <a:extLst>
                <a:ext uri="{FF2B5EF4-FFF2-40B4-BE49-F238E27FC236}">
                  <a16:creationId xmlns:a16="http://schemas.microsoft.com/office/drawing/2014/main" id="{72600188-A99B-2976-7D0B-6379A8902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908"/>
              <a:ext cx="114" cy="8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5" name="Line 78">
              <a:extLst>
                <a:ext uri="{FF2B5EF4-FFF2-40B4-BE49-F238E27FC236}">
                  <a16:creationId xmlns:a16="http://schemas.microsoft.com/office/drawing/2014/main" id="{3BE24509-F9CD-C911-F008-AE784191F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6"/>
              <a:ext cx="115" cy="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6" name="Line 79">
              <a:extLst>
                <a:ext uri="{FF2B5EF4-FFF2-40B4-BE49-F238E27FC236}">
                  <a16:creationId xmlns:a16="http://schemas.microsoft.com/office/drawing/2014/main" id="{97B83A86-A06B-427D-A451-9DA51072A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5" y="1920"/>
              <a:ext cx="114" cy="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7" name="Line 80">
              <a:extLst>
                <a:ext uri="{FF2B5EF4-FFF2-40B4-BE49-F238E27FC236}">
                  <a16:creationId xmlns:a16="http://schemas.microsoft.com/office/drawing/2014/main" id="{BE69BE4B-5721-7F31-FE7E-2D5905E18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" y="1926"/>
              <a:ext cx="114" cy="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8" name="Line 81">
              <a:extLst>
                <a:ext uri="{FF2B5EF4-FFF2-40B4-BE49-F238E27FC236}">
                  <a16:creationId xmlns:a16="http://schemas.microsoft.com/office/drawing/2014/main" id="{3D13A5E9-D61B-7CF9-5565-F3613FA0D2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3" y="1916"/>
              <a:ext cx="114" cy="1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9" name="Line 82">
              <a:extLst>
                <a:ext uri="{FF2B5EF4-FFF2-40B4-BE49-F238E27FC236}">
                  <a16:creationId xmlns:a16="http://schemas.microsoft.com/office/drawing/2014/main" id="{AA46DD90-B0C2-6CF2-0D3A-8284549AB5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7" y="1905"/>
              <a:ext cx="114" cy="1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0" name="Line 83">
              <a:extLst>
                <a:ext uri="{FF2B5EF4-FFF2-40B4-BE49-F238E27FC236}">
                  <a16:creationId xmlns:a16="http://schemas.microsoft.com/office/drawing/2014/main" id="{DB7F9EF5-0BCD-03A6-F522-E3C80957E8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1" y="1895"/>
              <a:ext cx="114" cy="1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" name="Line 84">
              <a:extLst>
                <a:ext uri="{FF2B5EF4-FFF2-40B4-BE49-F238E27FC236}">
                  <a16:creationId xmlns:a16="http://schemas.microsoft.com/office/drawing/2014/main" id="{54E96103-F0FB-4DDA-B4B6-EAB0AF236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5" y="1887"/>
              <a:ext cx="114" cy="8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2" name="Line 85">
              <a:extLst>
                <a:ext uri="{FF2B5EF4-FFF2-40B4-BE49-F238E27FC236}">
                  <a16:creationId xmlns:a16="http://schemas.microsoft.com/office/drawing/2014/main" id="{25AAB6D2-C4DE-28B0-C585-D358B5BE0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9" y="1887"/>
              <a:ext cx="114" cy="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3" name="Line 86">
              <a:extLst>
                <a:ext uri="{FF2B5EF4-FFF2-40B4-BE49-F238E27FC236}">
                  <a16:creationId xmlns:a16="http://schemas.microsoft.com/office/drawing/2014/main" id="{95F5E016-1DFA-A621-4C25-2EEB8CEBA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3" y="1891"/>
              <a:ext cx="114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4" name="Line 87">
              <a:extLst>
                <a:ext uri="{FF2B5EF4-FFF2-40B4-BE49-F238E27FC236}">
                  <a16:creationId xmlns:a16="http://schemas.microsoft.com/office/drawing/2014/main" id="{3756E83C-E824-7D27-76CD-CAB3EBEC7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7" y="1891"/>
              <a:ext cx="114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5" name="Line 88">
              <a:extLst>
                <a:ext uri="{FF2B5EF4-FFF2-40B4-BE49-F238E27FC236}">
                  <a16:creationId xmlns:a16="http://schemas.microsoft.com/office/drawing/2014/main" id="{7A8C8E53-ADE1-AFE1-24BA-0513A12BFD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1" y="1891"/>
              <a:ext cx="115" cy="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6" name="Line 89">
              <a:extLst>
                <a:ext uri="{FF2B5EF4-FFF2-40B4-BE49-F238E27FC236}">
                  <a16:creationId xmlns:a16="http://schemas.microsoft.com/office/drawing/2014/main" id="{5193C8E3-FBF9-042D-B5CE-0DFD17818C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895"/>
              <a:ext cx="113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7" name="Line 90">
              <a:extLst>
                <a:ext uri="{FF2B5EF4-FFF2-40B4-BE49-F238E27FC236}">
                  <a16:creationId xmlns:a16="http://schemas.microsoft.com/office/drawing/2014/main" id="{E06F055F-3F00-8D9B-26EA-B6EDDD7FD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" y="1895"/>
              <a:ext cx="116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8" name="Line 91">
              <a:extLst>
                <a:ext uri="{FF2B5EF4-FFF2-40B4-BE49-F238E27FC236}">
                  <a16:creationId xmlns:a16="http://schemas.microsoft.com/office/drawing/2014/main" id="{2CDB9213-CD52-0E03-24E8-BD29180E0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926"/>
              <a:ext cx="114" cy="5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9" name="Line 92">
              <a:extLst>
                <a:ext uri="{FF2B5EF4-FFF2-40B4-BE49-F238E27FC236}">
                  <a16:creationId xmlns:a16="http://schemas.microsoft.com/office/drawing/2014/main" id="{3896FD29-FA92-B139-A57B-F82EE5A447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5" y="1976"/>
              <a:ext cx="114" cy="1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0" name="Line 93">
              <a:extLst>
                <a:ext uri="{FF2B5EF4-FFF2-40B4-BE49-F238E27FC236}">
                  <a16:creationId xmlns:a16="http://schemas.microsoft.com/office/drawing/2014/main" id="{8CE23011-96BE-DEEF-51C9-FA3C3A261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" y="1976"/>
              <a:ext cx="11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1" name="Line 94">
              <a:extLst>
                <a:ext uri="{FF2B5EF4-FFF2-40B4-BE49-F238E27FC236}">
                  <a16:creationId xmlns:a16="http://schemas.microsoft.com/office/drawing/2014/main" id="{129079A8-1B21-FB4F-5C70-40880382CF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3" y="1966"/>
              <a:ext cx="114" cy="1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" name="Line 95">
              <a:extLst>
                <a:ext uri="{FF2B5EF4-FFF2-40B4-BE49-F238E27FC236}">
                  <a16:creationId xmlns:a16="http://schemas.microsoft.com/office/drawing/2014/main" id="{33B1CA0E-A048-7E46-763D-1D6435AB1A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7" y="1947"/>
              <a:ext cx="114" cy="1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3" name="Line 96">
              <a:extLst>
                <a:ext uri="{FF2B5EF4-FFF2-40B4-BE49-F238E27FC236}">
                  <a16:creationId xmlns:a16="http://schemas.microsoft.com/office/drawing/2014/main" id="{0D68F015-1A99-FB82-B79F-ADA914D4A0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1" y="1941"/>
              <a:ext cx="114" cy="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4" name="Line 97">
              <a:extLst>
                <a:ext uri="{FF2B5EF4-FFF2-40B4-BE49-F238E27FC236}">
                  <a16:creationId xmlns:a16="http://schemas.microsoft.com/office/drawing/2014/main" id="{AB783562-F5BB-5F2E-7D85-D3FEBBBBC0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5" y="1923"/>
              <a:ext cx="114" cy="1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" name="Line 98">
              <a:extLst>
                <a:ext uri="{FF2B5EF4-FFF2-40B4-BE49-F238E27FC236}">
                  <a16:creationId xmlns:a16="http://schemas.microsoft.com/office/drawing/2014/main" id="{DB8C97B4-EBEA-16F6-6520-AC54096BE6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9" y="1920"/>
              <a:ext cx="114" cy="3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6" name="Line 99">
              <a:extLst>
                <a:ext uri="{FF2B5EF4-FFF2-40B4-BE49-F238E27FC236}">
                  <a16:creationId xmlns:a16="http://schemas.microsoft.com/office/drawing/2014/main" id="{8F4514C2-6923-589E-E718-5BD71352B4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3" y="1920"/>
              <a:ext cx="11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7" name="Line 100">
              <a:extLst>
                <a:ext uri="{FF2B5EF4-FFF2-40B4-BE49-F238E27FC236}">
                  <a16:creationId xmlns:a16="http://schemas.microsoft.com/office/drawing/2014/main" id="{7B771C85-DADC-8BB2-AF9A-447DD3A86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7" y="1920"/>
              <a:ext cx="11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8" name="Line 101">
              <a:extLst>
                <a:ext uri="{FF2B5EF4-FFF2-40B4-BE49-F238E27FC236}">
                  <a16:creationId xmlns:a16="http://schemas.microsoft.com/office/drawing/2014/main" id="{2C6E5D21-AF75-BFC1-0761-869473914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1" y="1920"/>
              <a:ext cx="115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" name="Line 102">
              <a:extLst>
                <a:ext uri="{FF2B5EF4-FFF2-40B4-BE49-F238E27FC236}">
                  <a16:creationId xmlns:a16="http://schemas.microsoft.com/office/drawing/2014/main" id="{3A1FC84E-6931-8F43-409E-0CE3903B3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920"/>
              <a:ext cx="113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0" name="Line 103">
              <a:extLst>
                <a:ext uri="{FF2B5EF4-FFF2-40B4-BE49-F238E27FC236}">
                  <a16:creationId xmlns:a16="http://schemas.microsoft.com/office/drawing/2014/main" id="{F93736AC-157F-BA1F-B7FC-A07E1F12D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" y="1920"/>
              <a:ext cx="116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1" name="Oval 104">
              <a:extLst>
                <a:ext uri="{FF2B5EF4-FFF2-40B4-BE49-F238E27FC236}">
                  <a16:creationId xmlns:a16="http://schemas.microsoft.com/office/drawing/2014/main" id="{57E08CED-6170-454F-9DAB-D7A5FD200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" y="1390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Oval 105">
              <a:extLst>
                <a:ext uri="{FF2B5EF4-FFF2-40B4-BE49-F238E27FC236}">
                  <a16:creationId xmlns:a16="http://schemas.microsoft.com/office/drawing/2014/main" id="{5BFEA97D-7DEC-BBA3-18F1-78E79E3D8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" y="813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Oval 106">
              <a:extLst>
                <a:ext uri="{FF2B5EF4-FFF2-40B4-BE49-F238E27FC236}">
                  <a16:creationId xmlns:a16="http://schemas.microsoft.com/office/drawing/2014/main" id="{EBF3A16B-6BE1-1D5D-2561-510DE9A10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" y="1219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Oval 107">
              <a:extLst>
                <a:ext uri="{FF2B5EF4-FFF2-40B4-BE49-F238E27FC236}">
                  <a16:creationId xmlns:a16="http://schemas.microsoft.com/office/drawing/2014/main" id="{10F33BC4-A2B3-D014-FDC0-7220CDFDA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" y="1471"/>
              <a:ext cx="72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Oval 108">
              <a:extLst>
                <a:ext uri="{FF2B5EF4-FFF2-40B4-BE49-F238E27FC236}">
                  <a16:creationId xmlns:a16="http://schemas.microsoft.com/office/drawing/2014/main" id="{E56675CA-65B2-CCC6-40FC-A0A75DEAE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" y="1531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" name="Oval 109">
              <a:extLst>
                <a:ext uri="{FF2B5EF4-FFF2-40B4-BE49-F238E27FC236}">
                  <a16:creationId xmlns:a16="http://schemas.microsoft.com/office/drawing/2014/main" id="{EA75C162-1C3D-D1E0-D5AB-C3C6F8E97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9" y="1569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" name="Oval 110">
              <a:extLst>
                <a:ext uri="{FF2B5EF4-FFF2-40B4-BE49-F238E27FC236}">
                  <a16:creationId xmlns:a16="http://schemas.microsoft.com/office/drawing/2014/main" id="{515C25DB-2AF3-CE1C-85E9-B788B6371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1605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Oval 111">
              <a:extLst>
                <a:ext uri="{FF2B5EF4-FFF2-40B4-BE49-F238E27FC236}">
                  <a16:creationId xmlns:a16="http://schemas.microsoft.com/office/drawing/2014/main" id="{9C048629-D778-EC87-6BF7-7C6A6292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1640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Oval 112">
              <a:extLst>
                <a:ext uri="{FF2B5EF4-FFF2-40B4-BE49-F238E27FC236}">
                  <a16:creationId xmlns:a16="http://schemas.microsoft.com/office/drawing/2014/main" id="{8454C337-E5B7-2EAB-8027-65823AF0B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" y="1675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Oval 113">
              <a:extLst>
                <a:ext uri="{FF2B5EF4-FFF2-40B4-BE49-F238E27FC236}">
                  <a16:creationId xmlns:a16="http://schemas.microsoft.com/office/drawing/2014/main" id="{D60810CC-3905-CD21-F0EC-CDF5DD103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" y="1729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Oval 114">
              <a:extLst>
                <a:ext uri="{FF2B5EF4-FFF2-40B4-BE49-F238E27FC236}">
                  <a16:creationId xmlns:a16="http://schemas.microsoft.com/office/drawing/2014/main" id="{529024EC-6837-3E76-09BD-6C935B20C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1746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Oval 115">
              <a:extLst>
                <a:ext uri="{FF2B5EF4-FFF2-40B4-BE49-F238E27FC236}">
                  <a16:creationId xmlns:a16="http://schemas.microsoft.com/office/drawing/2014/main" id="{115CE561-AF3A-0921-064F-882FA17FA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" y="1761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Oval 116">
              <a:extLst>
                <a:ext uri="{FF2B5EF4-FFF2-40B4-BE49-F238E27FC236}">
                  <a16:creationId xmlns:a16="http://schemas.microsoft.com/office/drawing/2014/main" id="{2CA3FE09-AE94-4598-584C-2C9263840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" y="1785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Oval 117">
              <a:extLst>
                <a:ext uri="{FF2B5EF4-FFF2-40B4-BE49-F238E27FC236}">
                  <a16:creationId xmlns:a16="http://schemas.microsoft.com/office/drawing/2014/main" id="{1778EEE9-9E08-F1C5-A0EA-DD19834B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3" y="1803"/>
              <a:ext cx="69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" name="Oval 118">
              <a:extLst>
                <a:ext uri="{FF2B5EF4-FFF2-40B4-BE49-F238E27FC236}">
                  <a16:creationId xmlns:a16="http://schemas.microsoft.com/office/drawing/2014/main" id="{6F4CE461-D74A-1FB3-B172-620CF949A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1831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" name="Rectangle 119">
              <a:extLst>
                <a:ext uri="{FF2B5EF4-FFF2-40B4-BE49-F238E27FC236}">
                  <a16:creationId xmlns:a16="http://schemas.microsoft.com/office/drawing/2014/main" id="{38D929CE-B286-70AB-4AC7-42FAE585C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" y="1884"/>
              <a:ext cx="70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Rectangle 120">
              <a:extLst>
                <a:ext uri="{FF2B5EF4-FFF2-40B4-BE49-F238E27FC236}">
                  <a16:creationId xmlns:a16="http://schemas.microsoft.com/office/drawing/2014/main" id="{F800ED17-D6D4-9898-B037-F1EA5629E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" y="1891"/>
              <a:ext cx="70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Rectangle 121">
              <a:extLst>
                <a:ext uri="{FF2B5EF4-FFF2-40B4-BE49-F238E27FC236}">
                  <a16:creationId xmlns:a16="http://schemas.microsoft.com/office/drawing/2014/main" id="{AAB9C003-8DDD-3F14-A8E4-565070BE7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" y="1895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Rectangle 122">
              <a:extLst>
                <a:ext uri="{FF2B5EF4-FFF2-40B4-BE49-F238E27FC236}">
                  <a16:creationId xmlns:a16="http://schemas.microsoft.com/office/drawing/2014/main" id="{315CF55C-15AE-DB69-D823-B201756C4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" y="1902"/>
              <a:ext cx="72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Rectangle 123">
              <a:extLst>
                <a:ext uri="{FF2B5EF4-FFF2-40B4-BE49-F238E27FC236}">
                  <a16:creationId xmlns:a16="http://schemas.microsoft.com/office/drawing/2014/main" id="{DF9DB665-CA03-0434-E678-B72A9668E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" y="1905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Rectangle 124">
              <a:extLst>
                <a:ext uri="{FF2B5EF4-FFF2-40B4-BE49-F238E27FC236}">
                  <a16:creationId xmlns:a16="http://schemas.microsoft.com/office/drawing/2014/main" id="{029FB717-949B-E8BF-8988-65EF93FED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9" y="1891"/>
              <a:ext cx="70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Rectangle 125">
              <a:extLst>
                <a:ext uri="{FF2B5EF4-FFF2-40B4-BE49-F238E27FC236}">
                  <a16:creationId xmlns:a16="http://schemas.microsoft.com/office/drawing/2014/main" id="{6B7DE387-1BCC-8191-EA2A-15DA2DAC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1880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Rectangle 126">
              <a:extLst>
                <a:ext uri="{FF2B5EF4-FFF2-40B4-BE49-F238E27FC236}">
                  <a16:creationId xmlns:a16="http://schemas.microsoft.com/office/drawing/2014/main" id="{DAF2DF99-EE30-F25B-09C4-1CE3AF4CC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1870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" name="Rectangle 127">
              <a:extLst>
                <a:ext uri="{FF2B5EF4-FFF2-40B4-BE49-F238E27FC236}">
                  <a16:creationId xmlns:a16="http://schemas.microsoft.com/office/drawing/2014/main" id="{E3EFC44D-88F3-6DFE-A1A6-5DAAE95F5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" y="1862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" name="Rectangle 128">
              <a:extLst>
                <a:ext uri="{FF2B5EF4-FFF2-40B4-BE49-F238E27FC236}">
                  <a16:creationId xmlns:a16="http://schemas.microsoft.com/office/drawing/2014/main" id="{41C8CBD8-792C-EB88-9AD9-9D5646B9D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" y="1866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Rectangle 129">
              <a:extLst>
                <a:ext uri="{FF2B5EF4-FFF2-40B4-BE49-F238E27FC236}">
                  <a16:creationId xmlns:a16="http://schemas.microsoft.com/office/drawing/2014/main" id="{D21BB673-AE97-C95F-E3CF-069ED6A92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1866"/>
              <a:ext cx="70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Rectangle 130">
              <a:extLst>
                <a:ext uri="{FF2B5EF4-FFF2-40B4-BE49-F238E27FC236}">
                  <a16:creationId xmlns:a16="http://schemas.microsoft.com/office/drawing/2014/main" id="{FFB44B10-99B0-7416-FDB5-56458494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" y="1866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Rectangle 131">
              <a:extLst>
                <a:ext uri="{FF2B5EF4-FFF2-40B4-BE49-F238E27FC236}">
                  <a16:creationId xmlns:a16="http://schemas.microsoft.com/office/drawing/2014/main" id="{E7759868-023F-18B2-5F13-B06155338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" y="1870"/>
              <a:ext cx="71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Rectangle 132">
              <a:extLst>
                <a:ext uri="{FF2B5EF4-FFF2-40B4-BE49-F238E27FC236}">
                  <a16:creationId xmlns:a16="http://schemas.microsoft.com/office/drawing/2014/main" id="{FB9AC67D-38C0-F3DF-B369-5512B3F8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3" y="1870"/>
              <a:ext cx="69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Rectangle 133">
              <a:extLst>
                <a:ext uri="{FF2B5EF4-FFF2-40B4-BE49-F238E27FC236}">
                  <a16:creationId xmlns:a16="http://schemas.microsoft.com/office/drawing/2014/main" id="{F3FD53B5-BB17-9C9A-7296-657A10586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1870"/>
              <a:ext cx="70" cy="4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Freeform 134">
              <a:extLst>
                <a:ext uri="{FF2B5EF4-FFF2-40B4-BE49-F238E27FC236}">
                  <a16:creationId xmlns:a16="http://schemas.microsoft.com/office/drawing/2014/main" id="{601809F1-C3D8-3FAC-ADCE-2170A9E1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1902"/>
              <a:ext cx="77" cy="49"/>
            </a:xfrm>
            <a:custGeom>
              <a:avLst/>
              <a:gdLst>
                <a:gd name="T0" fmla="*/ 39 w 84"/>
                <a:gd name="T1" fmla="*/ 0 h 84"/>
                <a:gd name="T2" fmla="*/ 77 w 84"/>
                <a:gd name="T3" fmla="*/ 49 h 84"/>
                <a:gd name="T4" fmla="*/ 0 w 84"/>
                <a:gd name="T5" fmla="*/ 49 h 84"/>
                <a:gd name="T6" fmla="*/ 39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2" name="Freeform 135">
              <a:extLst>
                <a:ext uri="{FF2B5EF4-FFF2-40B4-BE49-F238E27FC236}">
                  <a16:creationId xmlns:a16="http://schemas.microsoft.com/office/drawing/2014/main" id="{17DDA700-E42B-5648-44BA-9801462DC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1958"/>
              <a:ext cx="76" cy="50"/>
            </a:xfrm>
            <a:custGeom>
              <a:avLst/>
              <a:gdLst>
                <a:gd name="T0" fmla="*/ 38 w 84"/>
                <a:gd name="T1" fmla="*/ 0 h 84"/>
                <a:gd name="T2" fmla="*/ 76 w 84"/>
                <a:gd name="T3" fmla="*/ 50 h 84"/>
                <a:gd name="T4" fmla="*/ 0 w 84"/>
                <a:gd name="T5" fmla="*/ 50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3" name="Freeform 136">
              <a:extLst>
                <a:ext uri="{FF2B5EF4-FFF2-40B4-BE49-F238E27FC236}">
                  <a16:creationId xmlns:a16="http://schemas.microsoft.com/office/drawing/2014/main" id="{88877327-CFC1-DD2F-90EB-0264CA84A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" y="1962"/>
              <a:ext cx="75" cy="50"/>
            </a:xfrm>
            <a:custGeom>
              <a:avLst/>
              <a:gdLst>
                <a:gd name="T0" fmla="*/ 38 w 84"/>
                <a:gd name="T1" fmla="*/ 0 h 84"/>
                <a:gd name="T2" fmla="*/ 75 w 84"/>
                <a:gd name="T3" fmla="*/ 50 h 84"/>
                <a:gd name="T4" fmla="*/ 0 w 84"/>
                <a:gd name="T5" fmla="*/ 50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4" name="Freeform 137">
              <a:extLst>
                <a:ext uri="{FF2B5EF4-FFF2-40B4-BE49-F238E27FC236}">
                  <a16:creationId xmlns:a16="http://schemas.microsoft.com/office/drawing/2014/main" id="{F5CC3683-83AE-76EF-156E-D79A62315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" y="1951"/>
              <a:ext cx="77" cy="50"/>
            </a:xfrm>
            <a:custGeom>
              <a:avLst/>
              <a:gdLst>
                <a:gd name="T0" fmla="*/ 39 w 84"/>
                <a:gd name="T1" fmla="*/ 0 h 84"/>
                <a:gd name="T2" fmla="*/ 77 w 84"/>
                <a:gd name="T3" fmla="*/ 50 h 84"/>
                <a:gd name="T4" fmla="*/ 0 w 84"/>
                <a:gd name="T5" fmla="*/ 50 h 84"/>
                <a:gd name="T6" fmla="*/ 39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5" name="Freeform 138">
              <a:extLst>
                <a:ext uri="{FF2B5EF4-FFF2-40B4-BE49-F238E27FC236}">
                  <a16:creationId xmlns:a16="http://schemas.microsoft.com/office/drawing/2014/main" id="{819BE35E-FC03-0E22-F14D-CCE82E482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1951"/>
              <a:ext cx="76" cy="50"/>
            </a:xfrm>
            <a:custGeom>
              <a:avLst/>
              <a:gdLst>
                <a:gd name="T0" fmla="*/ 38 w 84"/>
                <a:gd name="T1" fmla="*/ 0 h 84"/>
                <a:gd name="T2" fmla="*/ 76 w 84"/>
                <a:gd name="T3" fmla="*/ 50 h 84"/>
                <a:gd name="T4" fmla="*/ 0 w 84"/>
                <a:gd name="T5" fmla="*/ 50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6" name="Freeform 139">
              <a:extLst>
                <a:ext uri="{FF2B5EF4-FFF2-40B4-BE49-F238E27FC236}">
                  <a16:creationId xmlns:a16="http://schemas.microsoft.com/office/drawing/2014/main" id="{18CE512E-8E27-E026-3872-F724D2756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" y="1941"/>
              <a:ext cx="76" cy="49"/>
            </a:xfrm>
            <a:custGeom>
              <a:avLst/>
              <a:gdLst>
                <a:gd name="T0" fmla="*/ 38 w 83"/>
                <a:gd name="T1" fmla="*/ 0 h 84"/>
                <a:gd name="T2" fmla="*/ 76 w 83"/>
                <a:gd name="T3" fmla="*/ 49 h 84"/>
                <a:gd name="T4" fmla="*/ 0 w 83"/>
                <a:gd name="T5" fmla="*/ 49 h 84"/>
                <a:gd name="T6" fmla="*/ 38 w 83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84"/>
                <a:gd name="T14" fmla="*/ 83 w 83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84">
                  <a:moveTo>
                    <a:pt x="42" y="0"/>
                  </a:moveTo>
                  <a:lnTo>
                    <a:pt x="83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7" name="Freeform 140">
              <a:extLst>
                <a:ext uri="{FF2B5EF4-FFF2-40B4-BE49-F238E27FC236}">
                  <a16:creationId xmlns:a16="http://schemas.microsoft.com/office/drawing/2014/main" id="{1A2F3109-E261-FA55-9A70-AF3A3CBCE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" y="1923"/>
              <a:ext cx="76" cy="49"/>
            </a:xfrm>
            <a:custGeom>
              <a:avLst/>
              <a:gdLst>
                <a:gd name="T0" fmla="*/ 38 w 84"/>
                <a:gd name="T1" fmla="*/ 0 h 84"/>
                <a:gd name="T2" fmla="*/ 76 w 84"/>
                <a:gd name="T3" fmla="*/ 49 h 84"/>
                <a:gd name="T4" fmla="*/ 0 w 84"/>
                <a:gd name="T5" fmla="*/ 49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8" name="Freeform 141">
              <a:extLst>
                <a:ext uri="{FF2B5EF4-FFF2-40B4-BE49-F238E27FC236}">
                  <a16:creationId xmlns:a16="http://schemas.microsoft.com/office/drawing/2014/main" id="{6145EFA8-5142-B9CD-DDAB-402BADCB4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" y="1916"/>
              <a:ext cx="76" cy="50"/>
            </a:xfrm>
            <a:custGeom>
              <a:avLst/>
              <a:gdLst>
                <a:gd name="T0" fmla="*/ 38 w 84"/>
                <a:gd name="T1" fmla="*/ 0 h 84"/>
                <a:gd name="T2" fmla="*/ 76 w 84"/>
                <a:gd name="T3" fmla="*/ 50 h 84"/>
                <a:gd name="T4" fmla="*/ 0 w 84"/>
                <a:gd name="T5" fmla="*/ 50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9" name="Freeform 142">
              <a:extLst>
                <a:ext uri="{FF2B5EF4-FFF2-40B4-BE49-F238E27FC236}">
                  <a16:creationId xmlns:a16="http://schemas.microsoft.com/office/drawing/2014/main" id="{DAC7BEEB-4E47-B613-DBA4-904F91A43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1898"/>
              <a:ext cx="77" cy="49"/>
            </a:xfrm>
            <a:custGeom>
              <a:avLst/>
              <a:gdLst>
                <a:gd name="T0" fmla="*/ 39 w 84"/>
                <a:gd name="T1" fmla="*/ 0 h 84"/>
                <a:gd name="T2" fmla="*/ 77 w 84"/>
                <a:gd name="T3" fmla="*/ 49 h 84"/>
                <a:gd name="T4" fmla="*/ 0 w 84"/>
                <a:gd name="T5" fmla="*/ 49 h 84"/>
                <a:gd name="T6" fmla="*/ 39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0" name="Freeform 143">
              <a:extLst>
                <a:ext uri="{FF2B5EF4-FFF2-40B4-BE49-F238E27FC236}">
                  <a16:creationId xmlns:a16="http://schemas.microsoft.com/office/drawing/2014/main" id="{B363C117-8480-EDE2-DBF0-2F36F8B0F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" y="1895"/>
              <a:ext cx="76" cy="49"/>
            </a:xfrm>
            <a:custGeom>
              <a:avLst/>
              <a:gdLst>
                <a:gd name="T0" fmla="*/ 38 w 84"/>
                <a:gd name="T1" fmla="*/ 0 h 84"/>
                <a:gd name="T2" fmla="*/ 76 w 84"/>
                <a:gd name="T3" fmla="*/ 49 h 84"/>
                <a:gd name="T4" fmla="*/ 0 w 84"/>
                <a:gd name="T5" fmla="*/ 49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1" name="Freeform 144">
              <a:extLst>
                <a:ext uri="{FF2B5EF4-FFF2-40B4-BE49-F238E27FC236}">
                  <a16:creationId xmlns:a16="http://schemas.microsoft.com/office/drawing/2014/main" id="{7E7B14DA-CD82-A8F2-E4AB-E99A0345C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1895"/>
              <a:ext cx="75" cy="49"/>
            </a:xfrm>
            <a:custGeom>
              <a:avLst/>
              <a:gdLst>
                <a:gd name="T0" fmla="*/ 37 w 83"/>
                <a:gd name="T1" fmla="*/ 0 h 84"/>
                <a:gd name="T2" fmla="*/ 75 w 83"/>
                <a:gd name="T3" fmla="*/ 49 h 84"/>
                <a:gd name="T4" fmla="*/ 0 w 83"/>
                <a:gd name="T5" fmla="*/ 49 h 84"/>
                <a:gd name="T6" fmla="*/ 37 w 83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84"/>
                <a:gd name="T14" fmla="*/ 83 w 83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84">
                  <a:moveTo>
                    <a:pt x="41" y="0"/>
                  </a:moveTo>
                  <a:lnTo>
                    <a:pt x="83" y="84"/>
                  </a:lnTo>
                  <a:lnTo>
                    <a:pt x="0" y="8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2" name="Freeform 145">
              <a:extLst>
                <a:ext uri="{FF2B5EF4-FFF2-40B4-BE49-F238E27FC236}">
                  <a16:creationId xmlns:a16="http://schemas.microsoft.com/office/drawing/2014/main" id="{940980F4-EE13-3E01-8801-65A372C0E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" y="1895"/>
              <a:ext cx="76" cy="49"/>
            </a:xfrm>
            <a:custGeom>
              <a:avLst/>
              <a:gdLst>
                <a:gd name="T0" fmla="*/ 38 w 84"/>
                <a:gd name="T1" fmla="*/ 0 h 84"/>
                <a:gd name="T2" fmla="*/ 76 w 84"/>
                <a:gd name="T3" fmla="*/ 49 h 84"/>
                <a:gd name="T4" fmla="*/ 0 w 84"/>
                <a:gd name="T5" fmla="*/ 49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3" name="Freeform 146">
              <a:extLst>
                <a:ext uri="{FF2B5EF4-FFF2-40B4-BE49-F238E27FC236}">
                  <a16:creationId xmlns:a16="http://schemas.microsoft.com/office/drawing/2014/main" id="{C7ED1B03-CB61-74B4-50FB-94F856612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895"/>
              <a:ext cx="78" cy="49"/>
            </a:xfrm>
            <a:custGeom>
              <a:avLst/>
              <a:gdLst>
                <a:gd name="T0" fmla="*/ 39 w 84"/>
                <a:gd name="T1" fmla="*/ 0 h 84"/>
                <a:gd name="T2" fmla="*/ 78 w 84"/>
                <a:gd name="T3" fmla="*/ 49 h 84"/>
                <a:gd name="T4" fmla="*/ 0 w 84"/>
                <a:gd name="T5" fmla="*/ 49 h 84"/>
                <a:gd name="T6" fmla="*/ 39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4" name="Freeform 147">
              <a:extLst>
                <a:ext uri="{FF2B5EF4-FFF2-40B4-BE49-F238E27FC236}">
                  <a16:creationId xmlns:a16="http://schemas.microsoft.com/office/drawing/2014/main" id="{04DC678D-0976-75BD-24DA-EC9E43CE2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895"/>
              <a:ext cx="75" cy="49"/>
            </a:xfrm>
            <a:custGeom>
              <a:avLst/>
              <a:gdLst>
                <a:gd name="T0" fmla="*/ 38 w 84"/>
                <a:gd name="T1" fmla="*/ 0 h 84"/>
                <a:gd name="T2" fmla="*/ 75 w 84"/>
                <a:gd name="T3" fmla="*/ 49 h 84"/>
                <a:gd name="T4" fmla="*/ 0 w 84"/>
                <a:gd name="T5" fmla="*/ 49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5" name="Freeform 148">
              <a:extLst>
                <a:ext uri="{FF2B5EF4-FFF2-40B4-BE49-F238E27FC236}">
                  <a16:creationId xmlns:a16="http://schemas.microsoft.com/office/drawing/2014/main" id="{A1C28596-2D22-8A3C-A36E-A5C136431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1895"/>
              <a:ext cx="76" cy="49"/>
            </a:xfrm>
            <a:custGeom>
              <a:avLst/>
              <a:gdLst>
                <a:gd name="T0" fmla="*/ 38 w 84"/>
                <a:gd name="T1" fmla="*/ 0 h 84"/>
                <a:gd name="T2" fmla="*/ 76 w 84"/>
                <a:gd name="T3" fmla="*/ 49 h 84"/>
                <a:gd name="T4" fmla="*/ 0 w 84"/>
                <a:gd name="T5" fmla="*/ 49 h 84"/>
                <a:gd name="T6" fmla="*/ 3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6" name="Line 149">
              <a:extLst>
                <a:ext uri="{FF2B5EF4-FFF2-40B4-BE49-F238E27FC236}">
                  <a16:creationId xmlns:a16="http://schemas.microsoft.com/office/drawing/2014/main" id="{6ED13F8D-2B55-2EB9-9BDF-E3D125D28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126"/>
              <a:ext cx="174" cy="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7" name="Oval 150">
              <a:extLst>
                <a:ext uri="{FF2B5EF4-FFF2-40B4-BE49-F238E27FC236}">
                  <a16:creationId xmlns:a16="http://schemas.microsoft.com/office/drawing/2014/main" id="{46812F26-3001-FF5D-5046-1D3B5785E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9" y="1104"/>
              <a:ext cx="60" cy="39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Rectangle 151">
              <a:extLst>
                <a:ext uri="{FF2B5EF4-FFF2-40B4-BE49-F238E27FC236}">
                  <a16:creationId xmlns:a16="http://schemas.microsoft.com/office/drawing/2014/main" id="{EB7A50E1-4C37-85FD-98A4-874EF79EE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087"/>
              <a:ext cx="13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DA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29" name="Line 152">
              <a:extLst>
                <a:ext uri="{FF2B5EF4-FFF2-40B4-BE49-F238E27FC236}">
                  <a16:creationId xmlns:a16="http://schemas.microsoft.com/office/drawing/2014/main" id="{9739FB91-8AC2-566C-65CA-B723C993F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221"/>
              <a:ext cx="174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0" name="Rectangle 153">
              <a:extLst>
                <a:ext uri="{FF2B5EF4-FFF2-40B4-BE49-F238E27FC236}">
                  <a16:creationId xmlns:a16="http://schemas.microsoft.com/office/drawing/2014/main" id="{28A5C865-5E2A-4C2C-71B5-991AB5315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9" y="1200"/>
              <a:ext cx="60" cy="3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Rectangle 154">
              <a:extLst>
                <a:ext uri="{FF2B5EF4-FFF2-40B4-BE49-F238E27FC236}">
                  <a16:creationId xmlns:a16="http://schemas.microsoft.com/office/drawing/2014/main" id="{439ADC1E-9D65-BD97-45E1-4E286C8C4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182"/>
              <a:ext cx="34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DOPAC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32" name="Line 155">
              <a:extLst>
                <a:ext uri="{FF2B5EF4-FFF2-40B4-BE49-F238E27FC236}">
                  <a16:creationId xmlns:a16="http://schemas.microsoft.com/office/drawing/2014/main" id="{F87709C4-8502-1CBE-F240-E6131B32F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316"/>
              <a:ext cx="174" cy="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3" name="Freeform 156">
              <a:extLst>
                <a:ext uri="{FF2B5EF4-FFF2-40B4-BE49-F238E27FC236}">
                  <a16:creationId xmlns:a16="http://schemas.microsoft.com/office/drawing/2014/main" id="{EC7F55E9-BDF3-920F-99F9-BC00A3AD2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5"/>
              <a:ext cx="65" cy="43"/>
            </a:xfrm>
            <a:custGeom>
              <a:avLst/>
              <a:gdLst>
                <a:gd name="T0" fmla="*/ 33 w 72"/>
                <a:gd name="T1" fmla="*/ 0 h 72"/>
                <a:gd name="T2" fmla="*/ 65 w 72"/>
                <a:gd name="T3" fmla="*/ 43 h 72"/>
                <a:gd name="T4" fmla="*/ 0 w 72"/>
                <a:gd name="T5" fmla="*/ 43 h 72"/>
                <a:gd name="T6" fmla="*/ 33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72"/>
                <a:gd name="T14" fmla="*/ 72 w 72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72">
                  <a:moveTo>
                    <a:pt x="36" y="0"/>
                  </a:moveTo>
                  <a:lnTo>
                    <a:pt x="72" y="72"/>
                  </a:lnTo>
                  <a:lnTo>
                    <a:pt x="0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34" name="Rectangle 157">
              <a:extLst>
                <a:ext uri="{FF2B5EF4-FFF2-40B4-BE49-F238E27FC236}">
                  <a16:creationId xmlns:a16="http://schemas.microsoft.com/office/drawing/2014/main" id="{09810E29-7A18-9516-26E9-02E7B09DC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277"/>
              <a:ext cx="2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HVA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35" name="Rectangle 158">
              <a:extLst>
                <a:ext uri="{FF2B5EF4-FFF2-40B4-BE49-F238E27FC236}">
                  <a16:creationId xmlns:a16="http://schemas.microsoft.com/office/drawing/2014/main" id="{B465F55A-67B3-FDCA-80B5-FAB55FBEF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" y="653"/>
              <a:ext cx="54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Accumbens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36" name="Text Box 159">
              <a:extLst>
                <a:ext uri="{FF2B5EF4-FFF2-40B4-BE49-F238E27FC236}">
                  <a16:creationId xmlns:a16="http://schemas.microsoft.com/office/drawing/2014/main" id="{71C6C7D0-7C89-046C-175A-9B8A8163B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2" y="564"/>
              <a:ext cx="13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FFFF00"/>
                  </a:solidFill>
                  <a:cs typeface="Arial" panose="020B0604020202020204" pitchFamily="34" charset="0"/>
                </a:rPr>
                <a:t>AMPHETAMINE</a:t>
              </a:r>
            </a:p>
          </p:txBody>
        </p:sp>
      </p:grpSp>
      <p:grpSp>
        <p:nvGrpSpPr>
          <p:cNvPr id="161" name="Group 549">
            <a:extLst>
              <a:ext uri="{FF2B5EF4-FFF2-40B4-BE49-F238E27FC236}">
                <a16:creationId xmlns:a16="http://schemas.microsoft.com/office/drawing/2014/main" id="{50E4E0C2-1CCB-0005-CBE4-E1F51E47C2AF}"/>
              </a:ext>
            </a:extLst>
          </p:cNvPr>
          <p:cNvGrpSpPr>
            <a:grpSpLocks/>
          </p:cNvGrpSpPr>
          <p:nvPr/>
        </p:nvGrpSpPr>
        <p:grpSpPr bwMode="auto">
          <a:xfrm>
            <a:off x="6004035" y="866775"/>
            <a:ext cx="4132263" cy="2971800"/>
            <a:chOff x="2901" y="528"/>
            <a:chExt cx="2603" cy="1872"/>
          </a:xfrm>
        </p:grpSpPr>
        <p:sp>
          <p:nvSpPr>
            <p:cNvPr id="162" name="Rectangle 162">
              <a:extLst>
                <a:ext uri="{FF2B5EF4-FFF2-40B4-BE49-F238E27FC236}">
                  <a16:creationId xmlns:a16="http://schemas.microsoft.com/office/drawing/2014/main" id="{9D956808-99E8-7568-4658-24F0CEA62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1" y="528"/>
              <a:ext cx="2603" cy="1872"/>
            </a:xfrm>
            <a:prstGeom prst="rect">
              <a:avLst/>
            </a:prstGeom>
            <a:gradFill rotWithShape="1">
              <a:gsLst>
                <a:gs pos="0">
                  <a:srgbClr val="003366"/>
                </a:gs>
                <a:gs pos="50000">
                  <a:srgbClr val="003399"/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Line 163">
              <a:extLst>
                <a:ext uri="{FF2B5EF4-FFF2-40B4-BE49-F238E27FC236}">
                  <a16:creationId xmlns:a16="http://schemas.microsoft.com/office/drawing/2014/main" id="{DDBB3C21-93B6-FDBB-A720-B15E1D304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2" y="808"/>
              <a:ext cx="1" cy="130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" name="Line 164">
              <a:extLst>
                <a:ext uri="{FF2B5EF4-FFF2-40B4-BE49-F238E27FC236}">
                  <a16:creationId xmlns:a16="http://schemas.microsoft.com/office/drawing/2014/main" id="{822E2DDE-C8EF-EE03-98B2-40FD75308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8" y="1459"/>
              <a:ext cx="2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" name="Line 165">
              <a:extLst>
                <a:ext uri="{FF2B5EF4-FFF2-40B4-BE49-F238E27FC236}">
                  <a16:creationId xmlns:a16="http://schemas.microsoft.com/office/drawing/2014/main" id="{8B416BFA-AA2F-EDC4-14B8-B9EBE5C52E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8" y="1135"/>
              <a:ext cx="2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6" name="Line 166">
              <a:extLst>
                <a:ext uri="{FF2B5EF4-FFF2-40B4-BE49-F238E27FC236}">
                  <a16:creationId xmlns:a16="http://schemas.microsoft.com/office/drawing/2014/main" id="{0CD9D0FB-246E-8B05-6886-DDBA415881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8" y="808"/>
              <a:ext cx="2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7" name="Rectangle 167">
              <a:extLst>
                <a:ext uri="{FF2B5EF4-FFF2-40B4-BE49-F238E27FC236}">
                  <a16:creationId xmlns:a16="http://schemas.microsoft.com/office/drawing/2014/main" id="{9F7CE243-801F-5D17-AD7D-8686E1884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" y="2070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68" name="Rectangle 168">
              <a:extLst>
                <a:ext uri="{FF2B5EF4-FFF2-40B4-BE49-F238E27FC236}">
                  <a16:creationId xmlns:a16="http://schemas.microsoft.com/office/drawing/2014/main" id="{10DB39EF-30F7-DC85-A007-C617D5FA6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" y="174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69" name="Rectangle 169">
              <a:extLst>
                <a:ext uri="{FF2B5EF4-FFF2-40B4-BE49-F238E27FC236}">
                  <a16:creationId xmlns:a16="http://schemas.microsoft.com/office/drawing/2014/main" id="{5069D3BF-6EE6-0A55-76DF-EFE2E0ABD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" y="1420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70" name="Rectangle 170">
              <a:extLst>
                <a:ext uri="{FF2B5EF4-FFF2-40B4-BE49-F238E27FC236}">
                  <a16:creationId xmlns:a16="http://schemas.microsoft.com/office/drawing/2014/main" id="{06FCE0C8-60A0-B432-F932-19948AA93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" y="1096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300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71" name="Rectangle 171">
              <a:extLst>
                <a:ext uri="{FF2B5EF4-FFF2-40B4-BE49-F238E27FC236}">
                  <a16:creationId xmlns:a16="http://schemas.microsoft.com/office/drawing/2014/main" id="{BFB6AC17-1ED2-022A-D8C2-6682527BB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" y="770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400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72" name="Line 172">
              <a:extLst>
                <a:ext uri="{FF2B5EF4-FFF2-40B4-BE49-F238E27FC236}">
                  <a16:creationId xmlns:a16="http://schemas.microsoft.com/office/drawing/2014/main" id="{F30C183A-58D3-FE02-6601-9CD61E13E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3" y="2110"/>
              <a:ext cx="25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3" name="Line 173">
              <a:extLst>
                <a:ext uri="{FF2B5EF4-FFF2-40B4-BE49-F238E27FC236}">
                  <a16:creationId xmlns:a16="http://schemas.microsoft.com/office/drawing/2014/main" id="{AB83E81F-7462-511F-B020-5344F0A39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" y="2110"/>
              <a:ext cx="171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" name="Line 174">
              <a:extLst>
                <a:ext uri="{FF2B5EF4-FFF2-40B4-BE49-F238E27FC236}">
                  <a16:creationId xmlns:a16="http://schemas.microsoft.com/office/drawing/2014/main" id="{62456C09-039F-6307-2FFC-E2EEF861F6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" y="2110"/>
              <a:ext cx="0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5" name="Line 175">
              <a:extLst>
                <a:ext uri="{FF2B5EF4-FFF2-40B4-BE49-F238E27FC236}">
                  <a16:creationId xmlns:a16="http://schemas.microsoft.com/office/drawing/2014/main" id="{56FB28C6-C43E-B4D3-4FD0-7252E48B3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1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6" name="Line 176">
              <a:extLst>
                <a:ext uri="{FF2B5EF4-FFF2-40B4-BE49-F238E27FC236}">
                  <a16:creationId xmlns:a16="http://schemas.microsoft.com/office/drawing/2014/main" id="{154FB304-3A5E-81DA-A7E7-103A6C9EB4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4" y="2110"/>
              <a:ext cx="0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7" name="Line 177">
              <a:extLst>
                <a:ext uri="{FF2B5EF4-FFF2-40B4-BE49-F238E27FC236}">
                  <a16:creationId xmlns:a16="http://schemas.microsoft.com/office/drawing/2014/main" id="{8A76398C-55D1-4C2F-91E4-40967D32DB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8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8" name="Line 178">
              <a:extLst>
                <a:ext uri="{FF2B5EF4-FFF2-40B4-BE49-F238E27FC236}">
                  <a16:creationId xmlns:a16="http://schemas.microsoft.com/office/drawing/2014/main" id="{6E8CA7EA-E92F-345B-AF5C-7D64C44017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4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9" name="Line 179">
              <a:extLst>
                <a:ext uri="{FF2B5EF4-FFF2-40B4-BE49-F238E27FC236}">
                  <a16:creationId xmlns:a16="http://schemas.microsoft.com/office/drawing/2014/main" id="{25063D01-6723-05A8-201F-A863C3A93F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5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0" name="Line 180">
              <a:extLst>
                <a:ext uri="{FF2B5EF4-FFF2-40B4-BE49-F238E27FC236}">
                  <a16:creationId xmlns:a16="http://schemas.microsoft.com/office/drawing/2014/main" id="{ADA55750-0C7F-3606-66E5-93C212727E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1" y="2110"/>
              <a:ext cx="0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1" name="Line 181">
              <a:extLst>
                <a:ext uri="{FF2B5EF4-FFF2-40B4-BE49-F238E27FC236}">
                  <a16:creationId xmlns:a16="http://schemas.microsoft.com/office/drawing/2014/main" id="{F2FDDBE5-96DD-3E79-646A-ABC1B30D2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7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2" name="Line 182">
              <a:extLst>
                <a:ext uri="{FF2B5EF4-FFF2-40B4-BE49-F238E27FC236}">
                  <a16:creationId xmlns:a16="http://schemas.microsoft.com/office/drawing/2014/main" id="{E5FAAB10-55F7-7D40-379F-6417DB0DB9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8" y="2110"/>
              <a:ext cx="0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3" name="Line 183">
              <a:extLst>
                <a:ext uri="{FF2B5EF4-FFF2-40B4-BE49-F238E27FC236}">
                  <a16:creationId xmlns:a16="http://schemas.microsoft.com/office/drawing/2014/main" id="{230ED34C-1B19-8344-DBF2-4998B7C5EB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4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4" name="Line 184">
              <a:extLst>
                <a:ext uri="{FF2B5EF4-FFF2-40B4-BE49-F238E27FC236}">
                  <a16:creationId xmlns:a16="http://schemas.microsoft.com/office/drawing/2014/main" id="{1889E4E7-03CD-016C-DE1D-6519635FC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9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5" name="Line 185">
              <a:extLst>
                <a:ext uri="{FF2B5EF4-FFF2-40B4-BE49-F238E27FC236}">
                  <a16:creationId xmlns:a16="http://schemas.microsoft.com/office/drawing/2014/main" id="{738007AD-7391-3081-508C-E52BF58BDD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1" y="2110"/>
              <a:ext cx="0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6" name="Line 186">
              <a:extLst>
                <a:ext uri="{FF2B5EF4-FFF2-40B4-BE49-F238E27FC236}">
                  <a16:creationId xmlns:a16="http://schemas.microsoft.com/office/drawing/2014/main" id="{FBF95319-A9C7-A49C-5131-4E37C93D98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7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7" name="Line 187">
              <a:extLst>
                <a:ext uri="{FF2B5EF4-FFF2-40B4-BE49-F238E27FC236}">
                  <a16:creationId xmlns:a16="http://schemas.microsoft.com/office/drawing/2014/main" id="{9C949533-1AB4-2EA1-EF03-8FAC2287E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2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8" name="Line 188">
              <a:extLst>
                <a:ext uri="{FF2B5EF4-FFF2-40B4-BE49-F238E27FC236}">
                  <a16:creationId xmlns:a16="http://schemas.microsoft.com/office/drawing/2014/main" id="{119219CE-AA67-70D6-A8B0-C256DF1DAB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3" y="2110"/>
              <a:ext cx="1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9" name="Line 189">
              <a:extLst>
                <a:ext uri="{FF2B5EF4-FFF2-40B4-BE49-F238E27FC236}">
                  <a16:creationId xmlns:a16="http://schemas.microsoft.com/office/drawing/2014/main" id="{DC421073-301E-8DA6-EC8A-E25490222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0" y="2110"/>
              <a:ext cx="0" cy="2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0" name="Rectangle 190">
              <a:extLst>
                <a:ext uri="{FF2B5EF4-FFF2-40B4-BE49-F238E27FC236}">
                  <a16:creationId xmlns:a16="http://schemas.microsoft.com/office/drawing/2014/main" id="{042D86FE-4FFA-156B-FD43-2211A6101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6" y="215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1" name="Rectangle 191">
              <a:extLst>
                <a:ext uri="{FF2B5EF4-FFF2-40B4-BE49-F238E27FC236}">
                  <a16:creationId xmlns:a16="http://schemas.microsoft.com/office/drawing/2014/main" id="{6FD6F002-F99F-52C5-09D8-B3F1A2EAD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" y="215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2" name="Rectangle 192">
              <a:extLst>
                <a:ext uri="{FF2B5EF4-FFF2-40B4-BE49-F238E27FC236}">
                  <a16:creationId xmlns:a16="http://schemas.microsoft.com/office/drawing/2014/main" id="{C8DBE246-F6C4-0B5E-3D99-B74B07377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2" y="215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3" name="Rectangle 193">
              <a:extLst>
                <a:ext uri="{FF2B5EF4-FFF2-40B4-BE49-F238E27FC236}">
                  <a16:creationId xmlns:a16="http://schemas.microsoft.com/office/drawing/2014/main" id="{29371DC3-F92E-AD75-46B4-43F859293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" y="215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3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4" name="Rectangle 194">
              <a:extLst>
                <a:ext uri="{FF2B5EF4-FFF2-40B4-BE49-F238E27FC236}">
                  <a16:creationId xmlns:a16="http://schemas.microsoft.com/office/drawing/2014/main" id="{462AAF14-7A54-C537-EADF-FA75AAE1B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" y="215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4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5" name="Rectangle 195">
              <a:extLst>
                <a:ext uri="{FF2B5EF4-FFF2-40B4-BE49-F238E27FC236}">
                  <a16:creationId xmlns:a16="http://schemas.microsoft.com/office/drawing/2014/main" id="{03531D46-61BA-DC3A-B934-67C7527C0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2157"/>
              <a:ext cx="17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5 hr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6" name="Rectangle 196">
              <a:extLst>
                <a:ext uri="{FF2B5EF4-FFF2-40B4-BE49-F238E27FC236}">
                  <a16:creationId xmlns:a16="http://schemas.microsoft.com/office/drawing/2014/main" id="{8CDC5AF7-290A-2E69-5628-C6EA44F52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9" y="2251"/>
              <a:ext cx="87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Time After Cocaine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7" name="Rectangle 197">
              <a:extLst>
                <a:ext uri="{FF2B5EF4-FFF2-40B4-BE49-F238E27FC236}">
                  <a16:creationId xmlns:a16="http://schemas.microsoft.com/office/drawing/2014/main" id="{5A78E7D2-89D5-9183-967A-F12E346506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628" y="1298"/>
              <a:ext cx="87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% of Basal Release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198" name="Line 198">
              <a:extLst>
                <a:ext uri="{FF2B5EF4-FFF2-40B4-BE49-F238E27FC236}">
                  <a16:creationId xmlns:a16="http://schemas.microsoft.com/office/drawing/2014/main" id="{04185C90-8ABD-7102-BEF1-46CEEE6F4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1" y="1785"/>
              <a:ext cx="2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9" name="Line 199">
              <a:extLst>
                <a:ext uri="{FF2B5EF4-FFF2-40B4-BE49-F238E27FC236}">
                  <a16:creationId xmlns:a16="http://schemas.microsoft.com/office/drawing/2014/main" id="{3FB1F32D-51E9-08BB-DDBD-BC3A641121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5" y="1402"/>
              <a:ext cx="116" cy="38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0" name="Line 200">
              <a:extLst>
                <a:ext uri="{FF2B5EF4-FFF2-40B4-BE49-F238E27FC236}">
                  <a16:creationId xmlns:a16="http://schemas.microsoft.com/office/drawing/2014/main" id="{C0DC08D0-7558-0701-A51F-DB48FDB35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5" y="1785"/>
              <a:ext cx="116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1" name="Line 201">
              <a:extLst>
                <a:ext uri="{FF2B5EF4-FFF2-40B4-BE49-F238E27FC236}">
                  <a16:creationId xmlns:a16="http://schemas.microsoft.com/office/drawing/2014/main" id="{996AA19A-4391-CE2B-836A-1837E0471C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5" y="1720"/>
              <a:ext cx="116" cy="6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2" name="Oval 202">
              <a:extLst>
                <a:ext uri="{FF2B5EF4-FFF2-40B4-BE49-F238E27FC236}">
                  <a16:creationId xmlns:a16="http://schemas.microsoft.com/office/drawing/2014/main" id="{008C2A89-7CAB-A811-1991-6E29CC103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" y="1760"/>
              <a:ext cx="51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3" name="Rectangle 203">
              <a:extLst>
                <a:ext uri="{FF2B5EF4-FFF2-40B4-BE49-F238E27FC236}">
                  <a16:creationId xmlns:a16="http://schemas.microsoft.com/office/drawing/2014/main" id="{2A4E0693-14C2-C200-884C-433731755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" y="1760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4" name="Freeform 204">
              <a:extLst>
                <a:ext uri="{FF2B5EF4-FFF2-40B4-BE49-F238E27FC236}">
                  <a16:creationId xmlns:a16="http://schemas.microsoft.com/office/drawing/2014/main" id="{06FD3A7D-96CB-5A07-60D1-A5B29B34F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760"/>
              <a:ext cx="55" cy="50"/>
            </a:xfrm>
            <a:custGeom>
              <a:avLst/>
              <a:gdLst>
                <a:gd name="T0" fmla="*/ 28 w 83"/>
                <a:gd name="T1" fmla="*/ 0 h 84"/>
                <a:gd name="T2" fmla="*/ 55 w 83"/>
                <a:gd name="T3" fmla="*/ 50 h 84"/>
                <a:gd name="T4" fmla="*/ 0 w 83"/>
                <a:gd name="T5" fmla="*/ 50 h 84"/>
                <a:gd name="T6" fmla="*/ 28 w 83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84"/>
                <a:gd name="T14" fmla="*/ 83 w 83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84">
                  <a:moveTo>
                    <a:pt x="42" y="0"/>
                  </a:moveTo>
                  <a:lnTo>
                    <a:pt x="83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05" name="Line 205">
              <a:extLst>
                <a:ext uri="{FF2B5EF4-FFF2-40B4-BE49-F238E27FC236}">
                  <a16:creationId xmlns:a16="http://schemas.microsoft.com/office/drawing/2014/main" id="{341026CE-24D5-609F-83C4-4BABD126A5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1" y="1282"/>
              <a:ext cx="111" cy="12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6" name="Line 206">
              <a:extLst>
                <a:ext uri="{FF2B5EF4-FFF2-40B4-BE49-F238E27FC236}">
                  <a16:creationId xmlns:a16="http://schemas.microsoft.com/office/drawing/2014/main" id="{1138DC0E-B1D8-67BE-A58E-4EF9EDD423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2" y="1184"/>
              <a:ext cx="116" cy="9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7" name="Line 207">
              <a:extLst>
                <a:ext uri="{FF2B5EF4-FFF2-40B4-BE49-F238E27FC236}">
                  <a16:creationId xmlns:a16="http://schemas.microsoft.com/office/drawing/2014/main" id="{F6699E48-BB20-8BD3-EAAE-066DED4CED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8" y="1037"/>
              <a:ext cx="116" cy="14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8" name="Line 208">
              <a:extLst>
                <a:ext uri="{FF2B5EF4-FFF2-40B4-BE49-F238E27FC236}">
                  <a16:creationId xmlns:a16="http://schemas.microsoft.com/office/drawing/2014/main" id="{F836E785-5DDF-33F5-2123-AE82A77A2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037"/>
              <a:ext cx="111" cy="3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9" name="Line 209">
              <a:extLst>
                <a:ext uri="{FF2B5EF4-FFF2-40B4-BE49-F238E27FC236}">
                  <a16:creationId xmlns:a16="http://schemas.microsoft.com/office/drawing/2014/main" id="{3C1F152D-AFBB-F9CE-6AA6-4C450A096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5" y="1069"/>
              <a:ext cx="115" cy="5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0" name="Line 210">
              <a:extLst>
                <a:ext uri="{FF2B5EF4-FFF2-40B4-BE49-F238E27FC236}">
                  <a16:creationId xmlns:a16="http://schemas.microsoft.com/office/drawing/2014/main" id="{9DD1983D-92CB-DABC-2427-94A71EC6E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1120"/>
              <a:ext cx="116" cy="79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1" name="Line 211">
              <a:extLst>
                <a:ext uri="{FF2B5EF4-FFF2-40B4-BE49-F238E27FC236}">
                  <a16:creationId xmlns:a16="http://schemas.microsoft.com/office/drawing/2014/main" id="{C1A892D3-1373-0038-8CFC-406BB0D7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6" y="1199"/>
              <a:ext cx="111" cy="6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2" name="Line 212">
              <a:extLst>
                <a:ext uri="{FF2B5EF4-FFF2-40B4-BE49-F238E27FC236}">
                  <a16:creationId xmlns:a16="http://schemas.microsoft.com/office/drawing/2014/main" id="{02D1F5C6-56A5-BC30-7C5B-360F62430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" y="1264"/>
              <a:ext cx="116" cy="24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3" name="Line 213">
              <a:extLst>
                <a:ext uri="{FF2B5EF4-FFF2-40B4-BE49-F238E27FC236}">
                  <a16:creationId xmlns:a16="http://schemas.microsoft.com/office/drawing/2014/main" id="{7B6F4579-519F-0343-823F-974F3F668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510"/>
              <a:ext cx="116" cy="2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4" name="Line 214">
              <a:extLst>
                <a:ext uri="{FF2B5EF4-FFF2-40B4-BE49-F238E27FC236}">
                  <a16:creationId xmlns:a16="http://schemas.microsoft.com/office/drawing/2014/main" id="{528A9EB5-56FF-0AD1-1AF0-547ADBF08B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9" y="1532"/>
              <a:ext cx="111" cy="4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5" name="Line 215">
              <a:extLst>
                <a:ext uri="{FF2B5EF4-FFF2-40B4-BE49-F238E27FC236}">
                  <a16:creationId xmlns:a16="http://schemas.microsoft.com/office/drawing/2014/main" id="{F616CF19-2BB1-9BA9-5684-98728EDAD6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0" y="1575"/>
              <a:ext cx="116" cy="3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6" name="Line 216">
              <a:extLst>
                <a:ext uri="{FF2B5EF4-FFF2-40B4-BE49-F238E27FC236}">
                  <a16:creationId xmlns:a16="http://schemas.microsoft.com/office/drawing/2014/main" id="{E5CCA6D4-D5EB-CBA4-B1C4-6DE3B64C4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1608"/>
              <a:ext cx="115" cy="4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7" name="Line 217">
              <a:extLst>
                <a:ext uri="{FF2B5EF4-FFF2-40B4-BE49-F238E27FC236}">
                  <a16:creationId xmlns:a16="http://schemas.microsoft.com/office/drawing/2014/main" id="{C9D698D4-DC7E-3A7E-5273-D13802039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1" y="1655"/>
              <a:ext cx="112" cy="3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8" name="Line 218">
              <a:extLst>
                <a:ext uri="{FF2B5EF4-FFF2-40B4-BE49-F238E27FC236}">
                  <a16:creationId xmlns:a16="http://schemas.microsoft.com/office/drawing/2014/main" id="{9DE6C3B1-2DE7-DB1D-EF9F-30D70A718E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1687"/>
              <a:ext cx="116" cy="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9" name="Line 219">
              <a:extLst>
                <a:ext uri="{FF2B5EF4-FFF2-40B4-BE49-F238E27FC236}">
                  <a16:creationId xmlns:a16="http://schemas.microsoft.com/office/drawing/2014/main" id="{D378B611-AD1E-C70E-1FC6-C56857A5E1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1" y="1792"/>
              <a:ext cx="111" cy="4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0" name="Line 220">
              <a:extLst>
                <a:ext uri="{FF2B5EF4-FFF2-40B4-BE49-F238E27FC236}">
                  <a16:creationId xmlns:a16="http://schemas.microsoft.com/office/drawing/2014/main" id="{0AD961EE-A4A8-C945-CBB9-F5790073E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" y="1836"/>
              <a:ext cx="116" cy="1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1" name="Line 221">
              <a:extLst>
                <a:ext uri="{FF2B5EF4-FFF2-40B4-BE49-F238E27FC236}">
                  <a16:creationId xmlns:a16="http://schemas.microsoft.com/office/drawing/2014/main" id="{B0F4359B-DA47-3E6E-6CD7-BB011862BE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8" y="1818"/>
              <a:ext cx="116" cy="32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2" name="Line 222">
              <a:extLst>
                <a:ext uri="{FF2B5EF4-FFF2-40B4-BE49-F238E27FC236}">
                  <a16:creationId xmlns:a16="http://schemas.microsoft.com/office/drawing/2014/main" id="{BEB73D8B-EE0B-A39C-1FEC-A376F0B0F2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818"/>
              <a:ext cx="111" cy="39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3" name="Line 223">
              <a:extLst>
                <a:ext uri="{FF2B5EF4-FFF2-40B4-BE49-F238E27FC236}">
                  <a16:creationId xmlns:a16="http://schemas.microsoft.com/office/drawing/2014/main" id="{1A009F92-AEE6-8E12-231F-E8A77AFC2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5" y="1857"/>
              <a:ext cx="115" cy="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4" name="Line 224">
              <a:extLst>
                <a:ext uri="{FF2B5EF4-FFF2-40B4-BE49-F238E27FC236}">
                  <a16:creationId xmlns:a16="http://schemas.microsoft.com/office/drawing/2014/main" id="{434D5CF7-5B9C-11EA-388D-D4A19DAAB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1861"/>
              <a:ext cx="116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5" name="Line 225">
              <a:extLst>
                <a:ext uri="{FF2B5EF4-FFF2-40B4-BE49-F238E27FC236}">
                  <a16:creationId xmlns:a16="http://schemas.microsoft.com/office/drawing/2014/main" id="{0BF8A5D1-571D-9FAE-D6BE-433F48750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6" y="1868"/>
              <a:ext cx="111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6" name="Line 226">
              <a:extLst>
                <a:ext uri="{FF2B5EF4-FFF2-40B4-BE49-F238E27FC236}">
                  <a16:creationId xmlns:a16="http://schemas.microsoft.com/office/drawing/2014/main" id="{E602EC4F-8FC2-537D-3C81-EA1B6AE776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7" y="1850"/>
              <a:ext cx="116" cy="18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7" name="Line 227">
              <a:extLst>
                <a:ext uri="{FF2B5EF4-FFF2-40B4-BE49-F238E27FC236}">
                  <a16:creationId xmlns:a16="http://schemas.microsoft.com/office/drawing/2014/main" id="{8611DA56-DEA9-45E7-A803-DFBF7897B6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3" y="1843"/>
              <a:ext cx="116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8" name="Line 228">
              <a:extLst>
                <a:ext uri="{FF2B5EF4-FFF2-40B4-BE49-F238E27FC236}">
                  <a16:creationId xmlns:a16="http://schemas.microsoft.com/office/drawing/2014/main" id="{38E07B44-6345-9818-808F-E92128A745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9" y="1836"/>
              <a:ext cx="111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9" name="Line 229">
              <a:extLst>
                <a:ext uri="{FF2B5EF4-FFF2-40B4-BE49-F238E27FC236}">
                  <a16:creationId xmlns:a16="http://schemas.microsoft.com/office/drawing/2014/main" id="{CF116EA9-5291-50C3-0693-BA8135ADAF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0" y="1832"/>
              <a:ext cx="116" cy="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0" name="Line 230">
              <a:extLst>
                <a:ext uri="{FF2B5EF4-FFF2-40B4-BE49-F238E27FC236}">
                  <a16:creationId xmlns:a16="http://schemas.microsoft.com/office/drawing/2014/main" id="{57D45E1B-B86D-505B-26E0-AE1C8036D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6" y="1825"/>
              <a:ext cx="115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1" name="Line 231">
              <a:extLst>
                <a:ext uri="{FF2B5EF4-FFF2-40B4-BE49-F238E27FC236}">
                  <a16:creationId xmlns:a16="http://schemas.microsoft.com/office/drawing/2014/main" id="{C690F4C8-D94C-3D9D-E9BF-7E5CC4BD6E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1" y="1810"/>
              <a:ext cx="112" cy="15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2" name="Line 232">
              <a:extLst>
                <a:ext uri="{FF2B5EF4-FFF2-40B4-BE49-F238E27FC236}">
                  <a16:creationId xmlns:a16="http://schemas.microsoft.com/office/drawing/2014/main" id="{C38622D8-1023-26B6-16AB-A10B8933A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3" y="1803"/>
              <a:ext cx="116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3" name="Line 233">
              <a:extLst>
                <a:ext uri="{FF2B5EF4-FFF2-40B4-BE49-F238E27FC236}">
                  <a16:creationId xmlns:a16="http://schemas.microsoft.com/office/drawing/2014/main" id="{0A7A84EE-3AE2-B656-3899-A5D0D87036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1" y="1720"/>
              <a:ext cx="111" cy="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4" name="Line 234">
              <a:extLst>
                <a:ext uri="{FF2B5EF4-FFF2-40B4-BE49-F238E27FC236}">
                  <a16:creationId xmlns:a16="http://schemas.microsoft.com/office/drawing/2014/main" id="{6FACBF16-1B83-548E-6711-3D879683D2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2" y="1705"/>
              <a:ext cx="116" cy="2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" name="Line 235">
              <a:extLst>
                <a:ext uri="{FF2B5EF4-FFF2-40B4-BE49-F238E27FC236}">
                  <a16:creationId xmlns:a16="http://schemas.microsoft.com/office/drawing/2014/main" id="{482BB574-6D5A-27C8-B129-5B6F1550A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8" y="1669"/>
              <a:ext cx="116" cy="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" name="Line 236">
              <a:extLst>
                <a:ext uri="{FF2B5EF4-FFF2-40B4-BE49-F238E27FC236}">
                  <a16:creationId xmlns:a16="http://schemas.microsoft.com/office/drawing/2014/main" id="{67324AFE-C4E1-2B01-44A5-D4EFFB1805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4" y="1644"/>
              <a:ext cx="111" cy="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7" name="Line 237">
              <a:extLst>
                <a:ext uri="{FF2B5EF4-FFF2-40B4-BE49-F238E27FC236}">
                  <a16:creationId xmlns:a16="http://schemas.microsoft.com/office/drawing/2014/main" id="{154E3D0F-011D-3504-FC4B-009A91BFB0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5" y="1608"/>
              <a:ext cx="115" cy="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8" name="Line 238">
              <a:extLst>
                <a:ext uri="{FF2B5EF4-FFF2-40B4-BE49-F238E27FC236}">
                  <a16:creationId xmlns:a16="http://schemas.microsoft.com/office/drawing/2014/main" id="{0A40C9F9-36F7-F1CE-E975-64D60BA8A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0" y="1557"/>
              <a:ext cx="116" cy="5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9" name="Line 239">
              <a:extLst>
                <a:ext uri="{FF2B5EF4-FFF2-40B4-BE49-F238E27FC236}">
                  <a16:creationId xmlns:a16="http://schemas.microsoft.com/office/drawing/2014/main" id="{BBC52F89-0B41-83E1-7438-774F58948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6" y="1557"/>
              <a:ext cx="111" cy="33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0" name="Line 240">
              <a:extLst>
                <a:ext uri="{FF2B5EF4-FFF2-40B4-BE49-F238E27FC236}">
                  <a16:creationId xmlns:a16="http://schemas.microsoft.com/office/drawing/2014/main" id="{B8AFB182-3177-DE0B-321A-E76E47497D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" y="1590"/>
              <a:ext cx="116" cy="5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1" name="Line 241">
              <a:extLst>
                <a:ext uri="{FF2B5EF4-FFF2-40B4-BE49-F238E27FC236}">
                  <a16:creationId xmlns:a16="http://schemas.microsoft.com/office/drawing/2014/main" id="{608DE62B-AE2C-02A2-4887-0BE2CA95A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648"/>
              <a:ext cx="116" cy="2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2" name="Line 242">
              <a:extLst>
                <a:ext uri="{FF2B5EF4-FFF2-40B4-BE49-F238E27FC236}">
                  <a16:creationId xmlns:a16="http://schemas.microsoft.com/office/drawing/2014/main" id="{406ADE6C-BD06-B3A2-9DDB-843D250FD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9" y="1669"/>
              <a:ext cx="111" cy="44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3" name="Line 243">
              <a:extLst>
                <a:ext uri="{FF2B5EF4-FFF2-40B4-BE49-F238E27FC236}">
                  <a16:creationId xmlns:a16="http://schemas.microsoft.com/office/drawing/2014/main" id="{252419BB-F545-A086-CCC2-1E3C3D195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0" y="1713"/>
              <a:ext cx="116" cy="54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4" name="Line 244">
              <a:extLst>
                <a:ext uri="{FF2B5EF4-FFF2-40B4-BE49-F238E27FC236}">
                  <a16:creationId xmlns:a16="http://schemas.microsoft.com/office/drawing/2014/main" id="{28600DA9-05FF-4F06-6659-D2C058102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6" y="1760"/>
              <a:ext cx="115" cy="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5" name="Line 245">
              <a:extLst>
                <a:ext uri="{FF2B5EF4-FFF2-40B4-BE49-F238E27FC236}">
                  <a16:creationId xmlns:a16="http://schemas.microsoft.com/office/drawing/2014/main" id="{D3BD4B6B-5020-7B43-2B90-BF877A86B6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1" y="1753"/>
              <a:ext cx="112" cy="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6" name="Line 246">
              <a:extLst>
                <a:ext uri="{FF2B5EF4-FFF2-40B4-BE49-F238E27FC236}">
                  <a16:creationId xmlns:a16="http://schemas.microsoft.com/office/drawing/2014/main" id="{83000F82-B3AA-6C1A-2EEE-D57F8BCB2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1753"/>
              <a:ext cx="116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7" name="Oval 247">
              <a:extLst>
                <a:ext uri="{FF2B5EF4-FFF2-40B4-BE49-F238E27FC236}">
                  <a16:creationId xmlns:a16="http://schemas.microsoft.com/office/drawing/2014/main" id="{12ABB16E-BF13-F9D9-3E00-F2EA5491D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1376"/>
              <a:ext cx="53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8" name="Oval 248">
              <a:extLst>
                <a:ext uri="{FF2B5EF4-FFF2-40B4-BE49-F238E27FC236}">
                  <a16:creationId xmlns:a16="http://schemas.microsoft.com/office/drawing/2014/main" id="{538877EE-E06A-1E42-ACC9-CB27B411A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4" y="1257"/>
              <a:ext cx="52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9" name="Oval 249">
              <a:extLst>
                <a:ext uri="{FF2B5EF4-FFF2-40B4-BE49-F238E27FC236}">
                  <a16:creationId xmlns:a16="http://schemas.microsoft.com/office/drawing/2014/main" id="{77A93D02-78CD-623A-AA95-3CA9866D8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" y="1159"/>
              <a:ext cx="51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0" name="Oval 250">
              <a:extLst>
                <a:ext uri="{FF2B5EF4-FFF2-40B4-BE49-F238E27FC236}">
                  <a16:creationId xmlns:a16="http://schemas.microsoft.com/office/drawing/2014/main" id="{DEF8A41E-4F54-B91B-09B0-350E78D2B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" y="1011"/>
              <a:ext cx="53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1" name="Oval 251">
              <a:extLst>
                <a:ext uri="{FF2B5EF4-FFF2-40B4-BE49-F238E27FC236}">
                  <a16:creationId xmlns:a16="http://schemas.microsoft.com/office/drawing/2014/main" id="{0FD3BBEC-304A-E06F-90B3-EAA0F3B5E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7" y="1044"/>
              <a:ext cx="52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2" name="Oval 252">
              <a:extLst>
                <a:ext uri="{FF2B5EF4-FFF2-40B4-BE49-F238E27FC236}">
                  <a16:creationId xmlns:a16="http://schemas.microsoft.com/office/drawing/2014/main" id="{39401921-2E6D-B26C-6DCF-DDF0714B0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" y="1095"/>
              <a:ext cx="51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3" name="Oval 253">
              <a:extLst>
                <a:ext uri="{FF2B5EF4-FFF2-40B4-BE49-F238E27FC236}">
                  <a16:creationId xmlns:a16="http://schemas.microsoft.com/office/drawing/2014/main" id="{8DAA7E81-8438-3975-B6F7-1C011AF38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174"/>
              <a:ext cx="51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4" name="Oval 254">
              <a:extLst>
                <a:ext uri="{FF2B5EF4-FFF2-40B4-BE49-F238E27FC236}">
                  <a16:creationId xmlns:a16="http://schemas.microsoft.com/office/drawing/2014/main" id="{52ED93D0-13A4-5378-2995-DF5E524E7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1239"/>
              <a:ext cx="51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5" name="Oval 255">
              <a:extLst>
                <a:ext uri="{FF2B5EF4-FFF2-40B4-BE49-F238E27FC236}">
                  <a16:creationId xmlns:a16="http://schemas.microsoft.com/office/drawing/2014/main" id="{84A9894D-69EC-2B82-6DF8-FA5D11A00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" y="1485"/>
              <a:ext cx="52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" name="Oval 256">
              <a:extLst>
                <a:ext uri="{FF2B5EF4-FFF2-40B4-BE49-F238E27FC236}">
                  <a16:creationId xmlns:a16="http://schemas.microsoft.com/office/drawing/2014/main" id="{1F340A5C-C254-6EC2-7A79-CD83FE806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506"/>
              <a:ext cx="52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" name="Oval 257">
              <a:extLst>
                <a:ext uri="{FF2B5EF4-FFF2-40B4-BE49-F238E27FC236}">
                  <a16:creationId xmlns:a16="http://schemas.microsoft.com/office/drawing/2014/main" id="{893AF311-C7D5-2C79-796A-B5192B71E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3" y="1550"/>
              <a:ext cx="51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8" name="Oval 258">
              <a:extLst>
                <a:ext uri="{FF2B5EF4-FFF2-40B4-BE49-F238E27FC236}">
                  <a16:creationId xmlns:a16="http://schemas.microsoft.com/office/drawing/2014/main" id="{8B895811-BAA0-6E80-466C-53A6E103B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" y="1582"/>
              <a:ext cx="52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9" name="Oval 259">
              <a:extLst>
                <a:ext uri="{FF2B5EF4-FFF2-40B4-BE49-F238E27FC236}">
                  <a16:creationId xmlns:a16="http://schemas.microsoft.com/office/drawing/2014/main" id="{912F70C7-4765-8414-E2E7-8E808F37F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4" y="1629"/>
              <a:ext cx="51" cy="4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0" name="Oval 260">
              <a:extLst>
                <a:ext uri="{FF2B5EF4-FFF2-40B4-BE49-F238E27FC236}">
                  <a16:creationId xmlns:a16="http://schemas.microsoft.com/office/drawing/2014/main" id="{179626FD-BD00-42AD-C99F-48BBD4342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" y="1662"/>
              <a:ext cx="51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1" name="Oval 261">
              <a:extLst>
                <a:ext uri="{FF2B5EF4-FFF2-40B4-BE49-F238E27FC236}">
                  <a16:creationId xmlns:a16="http://schemas.microsoft.com/office/drawing/2014/main" id="{741B83BD-CC45-15CD-FEB8-91A251378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2" y="1669"/>
              <a:ext cx="50" cy="4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2" name="Rectangle 262">
              <a:extLst>
                <a:ext uri="{FF2B5EF4-FFF2-40B4-BE49-F238E27FC236}">
                  <a16:creationId xmlns:a16="http://schemas.microsoft.com/office/drawing/2014/main" id="{443C7E6B-D499-8386-A422-7A4624D75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1767"/>
              <a:ext cx="53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3" name="Rectangle 263">
              <a:extLst>
                <a:ext uri="{FF2B5EF4-FFF2-40B4-BE49-F238E27FC236}">
                  <a16:creationId xmlns:a16="http://schemas.microsoft.com/office/drawing/2014/main" id="{39E24742-25FD-3A98-248E-BAA38C55F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4" y="1810"/>
              <a:ext cx="52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4" name="Rectangle 264">
              <a:extLst>
                <a:ext uri="{FF2B5EF4-FFF2-40B4-BE49-F238E27FC236}">
                  <a16:creationId xmlns:a16="http://schemas.microsoft.com/office/drawing/2014/main" id="{5CC2D0DE-3354-E224-F2CC-21E364BA8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" y="1825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5" name="Rectangle 265">
              <a:extLst>
                <a:ext uri="{FF2B5EF4-FFF2-40B4-BE49-F238E27FC236}">
                  <a16:creationId xmlns:a16="http://schemas.microsoft.com/office/drawing/2014/main" id="{F119BBEE-CCF4-B556-200D-3051CB9DD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" y="1792"/>
              <a:ext cx="53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" name="Rectangle 266">
              <a:extLst>
                <a:ext uri="{FF2B5EF4-FFF2-40B4-BE49-F238E27FC236}">
                  <a16:creationId xmlns:a16="http://schemas.microsoft.com/office/drawing/2014/main" id="{BB99A3F3-A076-1084-922F-F0A37AE67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7" y="1832"/>
              <a:ext cx="52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" name="Rectangle 267">
              <a:extLst>
                <a:ext uri="{FF2B5EF4-FFF2-40B4-BE49-F238E27FC236}">
                  <a16:creationId xmlns:a16="http://schemas.microsoft.com/office/drawing/2014/main" id="{7A8A9F4A-089F-49D6-5BE8-F11F0774E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" y="1836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8" name="Rectangle 268">
              <a:extLst>
                <a:ext uri="{FF2B5EF4-FFF2-40B4-BE49-F238E27FC236}">
                  <a16:creationId xmlns:a16="http://schemas.microsoft.com/office/drawing/2014/main" id="{FA2A4C84-2A1D-404C-896D-17B6BC00A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843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9" name="Rectangle 269">
              <a:extLst>
                <a:ext uri="{FF2B5EF4-FFF2-40B4-BE49-F238E27FC236}">
                  <a16:creationId xmlns:a16="http://schemas.microsoft.com/office/drawing/2014/main" id="{92D1A53E-7BD8-56AF-CC81-86925C21A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1843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0" name="Rectangle 270">
              <a:extLst>
                <a:ext uri="{FF2B5EF4-FFF2-40B4-BE49-F238E27FC236}">
                  <a16:creationId xmlns:a16="http://schemas.microsoft.com/office/drawing/2014/main" id="{A6E49714-9EAB-1760-49E0-C4A280020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" y="1825"/>
              <a:ext cx="52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1" name="Rectangle 271">
              <a:extLst>
                <a:ext uri="{FF2B5EF4-FFF2-40B4-BE49-F238E27FC236}">
                  <a16:creationId xmlns:a16="http://schemas.microsoft.com/office/drawing/2014/main" id="{A8E03875-7751-7D0E-AEDF-E6B59E2B2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18"/>
              <a:ext cx="52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2" name="Rectangle 272">
              <a:extLst>
                <a:ext uri="{FF2B5EF4-FFF2-40B4-BE49-F238E27FC236}">
                  <a16:creationId xmlns:a16="http://schemas.microsoft.com/office/drawing/2014/main" id="{5C8FEEEB-F8E4-F930-A911-A7C6B9BF9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3" y="1810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3" name="Rectangle 273">
              <a:extLst>
                <a:ext uri="{FF2B5EF4-FFF2-40B4-BE49-F238E27FC236}">
                  <a16:creationId xmlns:a16="http://schemas.microsoft.com/office/drawing/2014/main" id="{0AEEF901-B4C9-D367-30D7-F368CCDFE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" y="1807"/>
              <a:ext cx="52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4" name="Rectangle 274">
              <a:extLst>
                <a:ext uri="{FF2B5EF4-FFF2-40B4-BE49-F238E27FC236}">
                  <a16:creationId xmlns:a16="http://schemas.microsoft.com/office/drawing/2014/main" id="{E9C3A69D-710F-0446-1298-B625EF61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4" y="1800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5" name="Rectangle 275">
              <a:extLst>
                <a:ext uri="{FF2B5EF4-FFF2-40B4-BE49-F238E27FC236}">
                  <a16:creationId xmlns:a16="http://schemas.microsoft.com/office/drawing/2014/main" id="{FFE1BB98-AC01-44E2-E8B9-5BD1EBDB4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" y="1785"/>
              <a:ext cx="51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" name="Rectangle 276">
              <a:extLst>
                <a:ext uri="{FF2B5EF4-FFF2-40B4-BE49-F238E27FC236}">
                  <a16:creationId xmlns:a16="http://schemas.microsoft.com/office/drawing/2014/main" id="{EA321610-C6F1-A79F-7F08-865CEA6F6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2" y="1778"/>
              <a:ext cx="50" cy="4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" name="Freeform 277">
              <a:extLst>
                <a:ext uri="{FF2B5EF4-FFF2-40B4-BE49-F238E27FC236}">
                  <a16:creationId xmlns:a16="http://schemas.microsoft.com/office/drawing/2014/main" id="{FC7E55DA-1AE7-B823-0A88-BB29D5137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1695"/>
              <a:ext cx="56" cy="50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0 h 84"/>
                <a:gd name="T4" fmla="*/ 0 w 84"/>
                <a:gd name="T5" fmla="*/ 50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78" name="Freeform 278">
              <a:extLst>
                <a:ext uri="{FF2B5EF4-FFF2-40B4-BE49-F238E27FC236}">
                  <a16:creationId xmlns:a16="http://schemas.microsoft.com/office/drawing/2014/main" id="{9A7D5BAF-4C98-6DA0-FD48-343E9CE94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" y="1702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79" name="Freeform 279">
              <a:extLst>
                <a:ext uri="{FF2B5EF4-FFF2-40B4-BE49-F238E27FC236}">
                  <a16:creationId xmlns:a16="http://schemas.microsoft.com/office/drawing/2014/main" id="{D7068B4F-3DEE-3C6F-A1E4-9C100A64B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680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0" name="Freeform 280">
              <a:extLst>
                <a:ext uri="{FF2B5EF4-FFF2-40B4-BE49-F238E27FC236}">
                  <a16:creationId xmlns:a16="http://schemas.microsoft.com/office/drawing/2014/main" id="{71AE35A7-D7B9-C7A4-76DF-4E8C38112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1644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1" name="Freeform 281">
              <a:extLst>
                <a:ext uri="{FF2B5EF4-FFF2-40B4-BE49-F238E27FC236}">
                  <a16:creationId xmlns:a16="http://schemas.microsoft.com/office/drawing/2014/main" id="{8DFDAC10-E9C4-CA2D-4887-2B94E410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1619"/>
              <a:ext cx="56" cy="50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0 h 84"/>
                <a:gd name="T4" fmla="*/ 0 w 84"/>
                <a:gd name="T5" fmla="*/ 50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2" name="Freeform 282">
              <a:extLst>
                <a:ext uri="{FF2B5EF4-FFF2-40B4-BE49-F238E27FC236}">
                  <a16:creationId xmlns:a16="http://schemas.microsoft.com/office/drawing/2014/main" id="{FB5975A8-7EA3-4EC5-845C-02C46B4D8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582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3" name="Freeform 283">
              <a:extLst>
                <a:ext uri="{FF2B5EF4-FFF2-40B4-BE49-F238E27FC236}">
                  <a16:creationId xmlns:a16="http://schemas.microsoft.com/office/drawing/2014/main" id="{6BF4AA31-C010-1850-464B-208F70B0D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9" y="1532"/>
              <a:ext cx="56" cy="50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0 h 84"/>
                <a:gd name="T4" fmla="*/ 0 w 84"/>
                <a:gd name="T5" fmla="*/ 50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4" name="Freeform 284">
              <a:extLst>
                <a:ext uri="{FF2B5EF4-FFF2-40B4-BE49-F238E27FC236}">
                  <a16:creationId xmlns:a16="http://schemas.microsoft.com/office/drawing/2014/main" id="{559712E1-C9E1-E722-7FE8-8636E3583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" y="1564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5" name="Freeform 285">
              <a:extLst>
                <a:ext uri="{FF2B5EF4-FFF2-40B4-BE49-F238E27FC236}">
                  <a16:creationId xmlns:a16="http://schemas.microsoft.com/office/drawing/2014/main" id="{65500F25-2F40-8F15-BD16-5CF51FD44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" y="1622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6" name="Freeform 286">
              <a:extLst>
                <a:ext uri="{FF2B5EF4-FFF2-40B4-BE49-F238E27FC236}">
                  <a16:creationId xmlns:a16="http://schemas.microsoft.com/office/drawing/2014/main" id="{C0150348-2C3E-F76F-62CD-C57102F22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" y="1644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7" name="Freeform 287">
              <a:extLst>
                <a:ext uri="{FF2B5EF4-FFF2-40B4-BE49-F238E27FC236}">
                  <a16:creationId xmlns:a16="http://schemas.microsoft.com/office/drawing/2014/main" id="{6AEF114C-FD68-0942-06BA-13C52E3B1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" y="1687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8" name="Freeform 288">
              <a:extLst>
                <a:ext uri="{FF2B5EF4-FFF2-40B4-BE49-F238E27FC236}">
                  <a16:creationId xmlns:a16="http://schemas.microsoft.com/office/drawing/2014/main" id="{079E7874-18A3-64CD-11A2-9DF8BB4BA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" y="1742"/>
              <a:ext cx="56" cy="50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0 h 84"/>
                <a:gd name="T4" fmla="*/ 0 w 84"/>
                <a:gd name="T5" fmla="*/ 50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89" name="Freeform 289">
              <a:extLst>
                <a:ext uri="{FF2B5EF4-FFF2-40B4-BE49-F238E27FC236}">
                  <a16:creationId xmlns:a16="http://schemas.microsoft.com/office/drawing/2014/main" id="{27FC56D5-4CB5-BC06-F50D-29BCA9319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" y="1734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90" name="Freeform 290">
              <a:extLst>
                <a:ext uri="{FF2B5EF4-FFF2-40B4-BE49-F238E27FC236}">
                  <a16:creationId xmlns:a16="http://schemas.microsoft.com/office/drawing/2014/main" id="{2EFD435D-BC75-257E-AABF-FD08FB334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1727"/>
              <a:ext cx="56" cy="51"/>
            </a:xfrm>
            <a:custGeom>
              <a:avLst/>
              <a:gdLst>
                <a:gd name="T0" fmla="*/ 28 w 84"/>
                <a:gd name="T1" fmla="*/ 0 h 84"/>
                <a:gd name="T2" fmla="*/ 56 w 84"/>
                <a:gd name="T3" fmla="*/ 51 h 84"/>
                <a:gd name="T4" fmla="*/ 0 w 84"/>
                <a:gd name="T5" fmla="*/ 51 h 84"/>
                <a:gd name="T6" fmla="*/ 28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91" name="Freeform 291">
              <a:extLst>
                <a:ext uri="{FF2B5EF4-FFF2-40B4-BE49-F238E27FC236}">
                  <a16:creationId xmlns:a16="http://schemas.microsoft.com/office/drawing/2014/main" id="{A8DD7B02-D3C8-4D72-0325-B0086F3C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" y="1727"/>
              <a:ext cx="55" cy="51"/>
            </a:xfrm>
            <a:custGeom>
              <a:avLst/>
              <a:gdLst>
                <a:gd name="T0" fmla="*/ 28 w 83"/>
                <a:gd name="T1" fmla="*/ 0 h 84"/>
                <a:gd name="T2" fmla="*/ 55 w 83"/>
                <a:gd name="T3" fmla="*/ 51 h 84"/>
                <a:gd name="T4" fmla="*/ 0 w 83"/>
                <a:gd name="T5" fmla="*/ 51 h 84"/>
                <a:gd name="T6" fmla="*/ 28 w 83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84"/>
                <a:gd name="T14" fmla="*/ 83 w 83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84">
                  <a:moveTo>
                    <a:pt x="42" y="0"/>
                  </a:moveTo>
                  <a:lnTo>
                    <a:pt x="83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92" name="Line 292">
              <a:extLst>
                <a:ext uri="{FF2B5EF4-FFF2-40B4-BE49-F238E27FC236}">
                  <a16:creationId xmlns:a16="http://schemas.microsoft.com/office/drawing/2014/main" id="{E1CDA5AE-60DB-9550-A58C-2EDAE9990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1074"/>
              <a:ext cx="127" cy="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3" name="Oval 293">
              <a:extLst>
                <a:ext uri="{FF2B5EF4-FFF2-40B4-BE49-F238E27FC236}">
                  <a16:creationId xmlns:a16="http://schemas.microsoft.com/office/drawing/2014/main" id="{2E034863-4974-AF0F-4074-7DE45EFD3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052"/>
              <a:ext cx="44" cy="40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4" name="Rectangle 294">
              <a:extLst>
                <a:ext uri="{FF2B5EF4-FFF2-40B4-BE49-F238E27FC236}">
                  <a16:creationId xmlns:a16="http://schemas.microsoft.com/office/drawing/2014/main" id="{F1E89D22-75D0-7C77-1F3E-FB901F18C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" y="1034"/>
              <a:ext cx="13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DA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95" name="Line 295">
              <a:extLst>
                <a:ext uri="{FF2B5EF4-FFF2-40B4-BE49-F238E27FC236}">
                  <a16:creationId xmlns:a16="http://schemas.microsoft.com/office/drawing/2014/main" id="{AFB4BEDF-5E96-693D-2140-32DF9C4DC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1171"/>
              <a:ext cx="127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6" name="Rectangle 296">
              <a:extLst>
                <a:ext uri="{FF2B5EF4-FFF2-40B4-BE49-F238E27FC236}">
                  <a16:creationId xmlns:a16="http://schemas.microsoft.com/office/drawing/2014/main" id="{392709A4-2C34-674D-8A4C-6C9431863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150"/>
              <a:ext cx="44" cy="40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" name="Rectangle 297">
              <a:extLst>
                <a:ext uri="{FF2B5EF4-FFF2-40B4-BE49-F238E27FC236}">
                  <a16:creationId xmlns:a16="http://schemas.microsoft.com/office/drawing/2014/main" id="{61D8E131-DE43-74C5-736D-1D2EBB0FF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" y="1130"/>
              <a:ext cx="34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DOPAC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298" name="Line 298">
              <a:extLst>
                <a:ext uri="{FF2B5EF4-FFF2-40B4-BE49-F238E27FC236}">
                  <a16:creationId xmlns:a16="http://schemas.microsoft.com/office/drawing/2014/main" id="{24039DF9-9BBF-A072-B687-8857DB690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1269"/>
              <a:ext cx="127" cy="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9" name="Freeform 299">
              <a:extLst>
                <a:ext uri="{FF2B5EF4-FFF2-40B4-BE49-F238E27FC236}">
                  <a16:creationId xmlns:a16="http://schemas.microsoft.com/office/drawing/2014/main" id="{F361D1E4-6549-0450-34D3-807D30BB6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0" y="1247"/>
              <a:ext cx="48" cy="44"/>
            </a:xfrm>
            <a:custGeom>
              <a:avLst/>
              <a:gdLst>
                <a:gd name="T0" fmla="*/ 24 w 72"/>
                <a:gd name="T1" fmla="*/ 0 h 72"/>
                <a:gd name="T2" fmla="*/ 48 w 72"/>
                <a:gd name="T3" fmla="*/ 44 h 72"/>
                <a:gd name="T4" fmla="*/ 0 w 72"/>
                <a:gd name="T5" fmla="*/ 44 h 72"/>
                <a:gd name="T6" fmla="*/ 24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72"/>
                <a:gd name="T14" fmla="*/ 72 w 72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72">
                  <a:moveTo>
                    <a:pt x="36" y="0"/>
                  </a:moveTo>
                  <a:lnTo>
                    <a:pt x="72" y="72"/>
                  </a:lnTo>
                  <a:lnTo>
                    <a:pt x="0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00" name="Rectangle 300">
              <a:extLst>
                <a:ext uri="{FF2B5EF4-FFF2-40B4-BE49-F238E27FC236}">
                  <a16:creationId xmlns:a16="http://schemas.microsoft.com/office/drawing/2014/main" id="{39A331AB-A344-CC74-33E8-91B5CACF9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" y="1229"/>
              <a:ext cx="2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HVA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01" name="Rectangle 301">
              <a:extLst>
                <a:ext uri="{FF2B5EF4-FFF2-40B4-BE49-F238E27FC236}">
                  <a16:creationId xmlns:a16="http://schemas.microsoft.com/office/drawing/2014/main" id="{50D97650-2B69-9E50-71FC-BE2390ABA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8" y="714"/>
              <a:ext cx="54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Accumbens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02" name="Line 302">
              <a:extLst>
                <a:ext uri="{FF2B5EF4-FFF2-40B4-BE49-F238E27FC236}">
                  <a16:creationId xmlns:a16="http://schemas.microsoft.com/office/drawing/2014/main" id="{FDD46C2C-02F1-C9AD-D3D6-EB6E9437C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3" y="1777"/>
              <a:ext cx="2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3" name="Text Box 303">
              <a:extLst>
                <a:ext uri="{FF2B5EF4-FFF2-40B4-BE49-F238E27FC236}">
                  <a16:creationId xmlns:a16="http://schemas.microsoft.com/office/drawing/2014/main" id="{D8B97035-5B22-7B41-B937-E63EED190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" y="550"/>
              <a:ext cx="85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FFFF00"/>
                  </a:solidFill>
                  <a:cs typeface="Arial" panose="020B0604020202020204" pitchFamily="34" charset="0"/>
                </a:rPr>
                <a:t>COCAINE</a:t>
              </a:r>
            </a:p>
          </p:txBody>
        </p:sp>
      </p:grpSp>
      <p:grpSp>
        <p:nvGrpSpPr>
          <p:cNvPr id="304" name="Group 550">
            <a:extLst>
              <a:ext uri="{FF2B5EF4-FFF2-40B4-BE49-F238E27FC236}">
                <a16:creationId xmlns:a16="http://schemas.microsoft.com/office/drawing/2014/main" id="{08778A2D-73EC-6A76-F104-A0CC3A51609A}"/>
              </a:ext>
            </a:extLst>
          </p:cNvPr>
          <p:cNvGrpSpPr>
            <a:grpSpLocks/>
          </p:cNvGrpSpPr>
          <p:nvPr/>
        </p:nvGrpSpPr>
        <p:grpSpPr bwMode="auto">
          <a:xfrm>
            <a:off x="6004035" y="3905250"/>
            <a:ext cx="4132263" cy="2590800"/>
            <a:chOff x="2901" y="2460"/>
            <a:chExt cx="2603" cy="1632"/>
          </a:xfrm>
        </p:grpSpPr>
        <p:sp>
          <p:nvSpPr>
            <p:cNvPr id="305" name="Rectangle 306">
              <a:extLst>
                <a:ext uri="{FF2B5EF4-FFF2-40B4-BE49-F238E27FC236}">
                  <a16:creationId xmlns:a16="http://schemas.microsoft.com/office/drawing/2014/main" id="{323CEBC8-C988-E46B-97CA-8386500ED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1" y="2460"/>
              <a:ext cx="2603" cy="1632"/>
            </a:xfrm>
            <a:prstGeom prst="rect">
              <a:avLst/>
            </a:prstGeom>
            <a:gradFill rotWithShape="1">
              <a:gsLst>
                <a:gs pos="0">
                  <a:srgbClr val="003366"/>
                </a:gs>
                <a:gs pos="50000">
                  <a:srgbClr val="003399"/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6" name="Line 307">
              <a:extLst>
                <a:ext uri="{FF2B5EF4-FFF2-40B4-BE49-F238E27FC236}">
                  <a16:creationId xmlns:a16="http://schemas.microsoft.com/office/drawing/2014/main" id="{167D4514-E10E-EB68-21CE-33391D183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" y="2646"/>
              <a:ext cx="1" cy="91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" name="Line 308">
              <a:extLst>
                <a:ext uri="{FF2B5EF4-FFF2-40B4-BE49-F238E27FC236}">
                  <a16:creationId xmlns:a16="http://schemas.microsoft.com/office/drawing/2014/main" id="{691D05E3-D5BE-F513-7F49-7065DE38D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" y="3814"/>
              <a:ext cx="2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8" name="Line 309">
              <a:extLst>
                <a:ext uri="{FF2B5EF4-FFF2-40B4-BE49-F238E27FC236}">
                  <a16:creationId xmlns:a16="http://schemas.microsoft.com/office/drawing/2014/main" id="{78A7586D-2D94-85EC-8095-738250E88D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677329" flipH="1" flipV="1">
              <a:off x="3306" y="3570"/>
              <a:ext cx="73" cy="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9" name="Line 310">
              <a:extLst>
                <a:ext uri="{FF2B5EF4-FFF2-40B4-BE49-F238E27FC236}">
                  <a16:creationId xmlns:a16="http://schemas.microsoft.com/office/drawing/2014/main" id="{7DE48694-88E1-A777-01EB-5B724FE02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" y="3401"/>
              <a:ext cx="2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0" name="Line 311">
              <a:extLst>
                <a:ext uri="{FF2B5EF4-FFF2-40B4-BE49-F238E27FC236}">
                  <a16:creationId xmlns:a16="http://schemas.microsoft.com/office/drawing/2014/main" id="{DAA3CDC9-3BFF-0388-883C-ACC8AABE4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" y="3149"/>
              <a:ext cx="2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1" name="Line 312">
              <a:extLst>
                <a:ext uri="{FF2B5EF4-FFF2-40B4-BE49-F238E27FC236}">
                  <a16:creationId xmlns:a16="http://schemas.microsoft.com/office/drawing/2014/main" id="{A045694A-E172-E254-5618-36E3DD600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" y="2898"/>
              <a:ext cx="2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2" name="Line 313">
              <a:extLst>
                <a:ext uri="{FF2B5EF4-FFF2-40B4-BE49-F238E27FC236}">
                  <a16:creationId xmlns:a16="http://schemas.microsoft.com/office/drawing/2014/main" id="{99B45ADC-9F5E-351D-1C28-46426E823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" y="2646"/>
              <a:ext cx="2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3" name="Rectangle 314">
              <a:extLst>
                <a:ext uri="{FF2B5EF4-FFF2-40B4-BE49-F238E27FC236}">
                  <a16:creationId xmlns:a16="http://schemas.microsoft.com/office/drawing/2014/main" id="{14C3B77B-F259-87C5-CD05-46AFC0EA6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778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14" name="Rectangle 315">
              <a:extLst>
                <a:ext uri="{FF2B5EF4-FFF2-40B4-BE49-F238E27FC236}">
                  <a16:creationId xmlns:a16="http://schemas.microsoft.com/office/drawing/2014/main" id="{998CF4B1-775A-6FC7-FBDD-E53F4A055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3364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15" name="Rectangle 316">
              <a:extLst>
                <a:ext uri="{FF2B5EF4-FFF2-40B4-BE49-F238E27FC236}">
                  <a16:creationId xmlns:a16="http://schemas.microsoft.com/office/drawing/2014/main" id="{6DC7E41F-6786-9154-C6B6-B2CDAEBE2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311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150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16" name="Rectangle 317">
              <a:extLst>
                <a:ext uri="{FF2B5EF4-FFF2-40B4-BE49-F238E27FC236}">
                  <a16:creationId xmlns:a16="http://schemas.microsoft.com/office/drawing/2014/main" id="{682C5F10-64BC-BE02-6738-161D1DE0A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2862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17" name="Rectangle 318">
              <a:extLst>
                <a:ext uri="{FF2B5EF4-FFF2-40B4-BE49-F238E27FC236}">
                  <a16:creationId xmlns:a16="http://schemas.microsoft.com/office/drawing/2014/main" id="{F7F3D602-4735-A7B5-F652-E4FE6EB94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2612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250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18" name="Line 319">
              <a:extLst>
                <a:ext uri="{FF2B5EF4-FFF2-40B4-BE49-F238E27FC236}">
                  <a16:creationId xmlns:a16="http://schemas.microsoft.com/office/drawing/2014/main" id="{7C529C78-303F-EC75-49FA-8084485A4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1" y="3792"/>
              <a:ext cx="178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9" name="Line 320">
              <a:extLst>
                <a:ext uri="{FF2B5EF4-FFF2-40B4-BE49-F238E27FC236}">
                  <a16:creationId xmlns:a16="http://schemas.microsoft.com/office/drawing/2014/main" id="{CEF0D72D-9BB6-3E97-4FED-4C048F52A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1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0" name="Line 321">
              <a:extLst>
                <a:ext uri="{FF2B5EF4-FFF2-40B4-BE49-F238E27FC236}">
                  <a16:creationId xmlns:a16="http://schemas.microsoft.com/office/drawing/2014/main" id="{CCCCA5CD-9653-9B9E-9FC6-DFE43EE95E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1" name="Line 322">
              <a:extLst>
                <a:ext uri="{FF2B5EF4-FFF2-40B4-BE49-F238E27FC236}">
                  <a16:creationId xmlns:a16="http://schemas.microsoft.com/office/drawing/2014/main" id="{C81DC93B-ED11-FBA0-A5C1-6346655E6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9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2" name="Line 323">
              <a:extLst>
                <a:ext uri="{FF2B5EF4-FFF2-40B4-BE49-F238E27FC236}">
                  <a16:creationId xmlns:a16="http://schemas.microsoft.com/office/drawing/2014/main" id="{083F82D4-2640-EACA-7A98-96AA5B81D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8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3" name="Line 324">
              <a:extLst>
                <a:ext uri="{FF2B5EF4-FFF2-40B4-BE49-F238E27FC236}">
                  <a16:creationId xmlns:a16="http://schemas.microsoft.com/office/drawing/2014/main" id="{4C092CA0-2648-5810-1A13-B7E9FCE92D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17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4" name="Line 325">
              <a:extLst>
                <a:ext uri="{FF2B5EF4-FFF2-40B4-BE49-F238E27FC236}">
                  <a16:creationId xmlns:a16="http://schemas.microsoft.com/office/drawing/2014/main" id="{C210FBDE-BC57-A3CD-29D7-E58D551EC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6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5" name="Line 326">
              <a:extLst>
                <a:ext uri="{FF2B5EF4-FFF2-40B4-BE49-F238E27FC236}">
                  <a16:creationId xmlns:a16="http://schemas.microsoft.com/office/drawing/2014/main" id="{EAA015A6-832F-A532-563B-A13148312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6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6" name="Line 327">
              <a:extLst>
                <a:ext uri="{FF2B5EF4-FFF2-40B4-BE49-F238E27FC236}">
                  <a16:creationId xmlns:a16="http://schemas.microsoft.com/office/drawing/2014/main" id="{A722960A-621E-71B1-6E19-D243F67A36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5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7" name="Line 328">
              <a:extLst>
                <a:ext uri="{FF2B5EF4-FFF2-40B4-BE49-F238E27FC236}">
                  <a16:creationId xmlns:a16="http://schemas.microsoft.com/office/drawing/2014/main" id="{3B3A7185-1843-82D1-2BD2-57D0D7CBDE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2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8" name="Line 329">
              <a:extLst>
                <a:ext uri="{FF2B5EF4-FFF2-40B4-BE49-F238E27FC236}">
                  <a16:creationId xmlns:a16="http://schemas.microsoft.com/office/drawing/2014/main" id="{9F98C598-0540-589D-4F3A-7EAB517138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1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9" name="Line 330">
              <a:extLst>
                <a:ext uri="{FF2B5EF4-FFF2-40B4-BE49-F238E27FC236}">
                  <a16:creationId xmlns:a16="http://schemas.microsoft.com/office/drawing/2014/main" id="{78D69893-038E-FD77-3384-35744FE92D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0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0" name="Line 331">
              <a:extLst>
                <a:ext uri="{FF2B5EF4-FFF2-40B4-BE49-F238E27FC236}">
                  <a16:creationId xmlns:a16="http://schemas.microsoft.com/office/drawing/2014/main" id="{06070D83-CCF1-3674-04B0-11191AC2F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1" name="Line 332">
              <a:extLst>
                <a:ext uri="{FF2B5EF4-FFF2-40B4-BE49-F238E27FC236}">
                  <a16:creationId xmlns:a16="http://schemas.microsoft.com/office/drawing/2014/main" id="{F1551A5F-E438-E6BC-F041-FDAC29C40A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8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2" name="Line 333">
              <a:extLst>
                <a:ext uri="{FF2B5EF4-FFF2-40B4-BE49-F238E27FC236}">
                  <a16:creationId xmlns:a16="http://schemas.microsoft.com/office/drawing/2014/main" id="{B4306C6A-CD44-0DE4-300C-A9B5975665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" y="3792"/>
              <a:ext cx="1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3" name="Line 334">
              <a:extLst>
                <a:ext uri="{FF2B5EF4-FFF2-40B4-BE49-F238E27FC236}">
                  <a16:creationId xmlns:a16="http://schemas.microsoft.com/office/drawing/2014/main" id="{30DBD559-7EA1-B8FE-A4BD-A3A469A34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8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4" name="Line 335">
              <a:extLst>
                <a:ext uri="{FF2B5EF4-FFF2-40B4-BE49-F238E27FC236}">
                  <a16:creationId xmlns:a16="http://schemas.microsoft.com/office/drawing/2014/main" id="{2DEFF3C7-B128-731E-EE07-9308179F0B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7" y="3792"/>
              <a:ext cx="0" cy="2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5" name="Rectangle 336">
              <a:extLst>
                <a:ext uri="{FF2B5EF4-FFF2-40B4-BE49-F238E27FC236}">
                  <a16:creationId xmlns:a16="http://schemas.microsoft.com/office/drawing/2014/main" id="{452C2721-5E23-28D9-6183-997294C98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848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36" name="Rectangle 337">
              <a:extLst>
                <a:ext uri="{FF2B5EF4-FFF2-40B4-BE49-F238E27FC236}">
                  <a16:creationId xmlns:a16="http://schemas.microsoft.com/office/drawing/2014/main" id="{ACB90CCB-00B7-621C-E12B-4B704DA33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0" y="3848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37" name="Rectangle 338">
              <a:extLst>
                <a:ext uri="{FF2B5EF4-FFF2-40B4-BE49-F238E27FC236}">
                  <a16:creationId xmlns:a16="http://schemas.microsoft.com/office/drawing/2014/main" id="{F1CEE1CA-6866-0747-E958-E90C2F294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3848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38" name="Rectangle 339">
              <a:extLst>
                <a:ext uri="{FF2B5EF4-FFF2-40B4-BE49-F238E27FC236}">
                  <a16:creationId xmlns:a16="http://schemas.microsoft.com/office/drawing/2014/main" id="{2DE92BEB-D755-D7A0-0D1A-DCF9FC9A5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3848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3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39" name="Rectangle 340">
              <a:extLst>
                <a:ext uri="{FF2B5EF4-FFF2-40B4-BE49-F238E27FC236}">
                  <a16:creationId xmlns:a16="http://schemas.microsoft.com/office/drawing/2014/main" id="{840C7B78-F076-DF56-A5A8-0659D3E23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3848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4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40" name="Rectangle 341">
              <a:extLst>
                <a:ext uri="{FF2B5EF4-FFF2-40B4-BE49-F238E27FC236}">
                  <a16:creationId xmlns:a16="http://schemas.microsoft.com/office/drawing/2014/main" id="{043F3B51-610E-00AE-A62C-A8F81A888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3848"/>
              <a:ext cx="1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5hr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41" name="Rectangle 342">
              <a:extLst>
                <a:ext uri="{FF2B5EF4-FFF2-40B4-BE49-F238E27FC236}">
                  <a16:creationId xmlns:a16="http://schemas.microsoft.com/office/drawing/2014/main" id="{4F8559BE-A179-187F-0B17-53274CEDF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" y="3936"/>
              <a:ext cx="93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Time After Morphine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42" name="Rectangle 343">
              <a:extLst>
                <a:ext uri="{FF2B5EF4-FFF2-40B4-BE49-F238E27FC236}">
                  <a16:creationId xmlns:a16="http://schemas.microsoft.com/office/drawing/2014/main" id="{82C1FB6A-CAD1-E606-41BA-7C8101BC74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687" y="3090"/>
              <a:ext cx="87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% of Basal Release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343" name="Line 344">
              <a:extLst>
                <a:ext uri="{FF2B5EF4-FFF2-40B4-BE49-F238E27FC236}">
                  <a16:creationId xmlns:a16="http://schemas.microsoft.com/office/drawing/2014/main" id="{0D83DAAF-3B40-7774-3D5F-B034DFDFEC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677329" flipH="1" flipV="1">
              <a:off x="3318" y="3605"/>
              <a:ext cx="72" cy="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4" name="Line 345">
              <a:extLst>
                <a:ext uri="{FF2B5EF4-FFF2-40B4-BE49-F238E27FC236}">
                  <a16:creationId xmlns:a16="http://schemas.microsoft.com/office/drawing/2014/main" id="{5D39BA9E-43BD-C018-33B1-407EA1CD48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1" y="3614"/>
              <a:ext cx="0" cy="20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5" name="Line 346">
              <a:extLst>
                <a:ext uri="{FF2B5EF4-FFF2-40B4-BE49-F238E27FC236}">
                  <a16:creationId xmlns:a16="http://schemas.microsoft.com/office/drawing/2014/main" id="{AC02EC1A-9F9F-3772-F2EA-199483A92A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1" y="3275"/>
              <a:ext cx="119" cy="12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6" name="Line 347">
              <a:extLst>
                <a:ext uri="{FF2B5EF4-FFF2-40B4-BE49-F238E27FC236}">
                  <a16:creationId xmlns:a16="http://schemas.microsoft.com/office/drawing/2014/main" id="{990E686C-9017-B475-8276-7B4B2CDD22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1" y="3225"/>
              <a:ext cx="119" cy="17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7" name="Line 348">
              <a:extLst>
                <a:ext uri="{FF2B5EF4-FFF2-40B4-BE49-F238E27FC236}">
                  <a16:creationId xmlns:a16="http://schemas.microsoft.com/office/drawing/2014/main" id="{C672EF8B-760E-4830-2B25-941A343C3E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1" y="3169"/>
              <a:ext cx="119" cy="23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" name="Line 349">
              <a:extLst>
                <a:ext uri="{FF2B5EF4-FFF2-40B4-BE49-F238E27FC236}">
                  <a16:creationId xmlns:a16="http://schemas.microsoft.com/office/drawing/2014/main" id="{4AB2D9E4-26B6-1C5F-8D72-544C73FF9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1" y="3169"/>
              <a:ext cx="119" cy="23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9" name="Oval 350">
              <a:extLst>
                <a:ext uri="{FF2B5EF4-FFF2-40B4-BE49-F238E27FC236}">
                  <a16:creationId xmlns:a16="http://schemas.microsoft.com/office/drawing/2014/main" id="{D85536EC-5474-97D4-9F86-2EC211042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" y="3378"/>
              <a:ext cx="44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0" name="Rectangle 351">
              <a:extLst>
                <a:ext uri="{FF2B5EF4-FFF2-40B4-BE49-F238E27FC236}">
                  <a16:creationId xmlns:a16="http://schemas.microsoft.com/office/drawing/2014/main" id="{2BC4FE51-F15B-3D21-B1EA-7BAF53774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" y="3378"/>
              <a:ext cx="44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1" name="Freeform 352">
              <a:extLst>
                <a:ext uri="{FF2B5EF4-FFF2-40B4-BE49-F238E27FC236}">
                  <a16:creationId xmlns:a16="http://schemas.microsoft.com/office/drawing/2014/main" id="{04DAA2CE-3A2D-4BF7-F1C2-F02B7EF30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" y="3378"/>
              <a:ext cx="47" cy="47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47 h 84"/>
                <a:gd name="T4" fmla="*/ 0 w 84"/>
                <a:gd name="T5" fmla="*/ 47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52" name="Freeform 353">
              <a:extLst>
                <a:ext uri="{FF2B5EF4-FFF2-40B4-BE49-F238E27FC236}">
                  <a16:creationId xmlns:a16="http://schemas.microsoft.com/office/drawing/2014/main" id="{E49AFDE4-2C50-D14B-0A45-2F422589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" y="3378"/>
              <a:ext cx="47" cy="47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24 h 84"/>
                <a:gd name="T4" fmla="*/ 24 w 84"/>
                <a:gd name="T5" fmla="*/ 47 h 84"/>
                <a:gd name="T6" fmla="*/ 0 w 84"/>
                <a:gd name="T7" fmla="*/ 24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53" name="Line 354">
              <a:extLst>
                <a:ext uri="{FF2B5EF4-FFF2-40B4-BE49-F238E27FC236}">
                  <a16:creationId xmlns:a16="http://schemas.microsoft.com/office/drawing/2014/main" id="{CE0599B0-551E-C240-1F55-6075C183E0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3199"/>
              <a:ext cx="119" cy="7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4" name="Line 355">
              <a:extLst>
                <a:ext uri="{FF2B5EF4-FFF2-40B4-BE49-F238E27FC236}">
                  <a16:creationId xmlns:a16="http://schemas.microsoft.com/office/drawing/2014/main" id="{BDE17A32-4558-CB87-76AD-7B7230A74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199"/>
              <a:ext cx="119" cy="3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5" name="Line 356">
              <a:extLst>
                <a:ext uri="{FF2B5EF4-FFF2-40B4-BE49-F238E27FC236}">
                  <a16:creationId xmlns:a16="http://schemas.microsoft.com/office/drawing/2014/main" id="{0119CA2F-6910-7C58-7F5E-409DDF88C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8" y="3235"/>
              <a:ext cx="119" cy="3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6" name="Line 357">
              <a:extLst>
                <a:ext uri="{FF2B5EF4-FFF2-40B4-BE49-F238E27FC236}">
                  <a16:creationId xmlns:a16="http://schemas.microsoft.com/office/drawing/2014/main" id="{7101A159-FE3D-8A07-1B9B-2C018E66B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" y="3268"/>
              <a:ext cx="119" cy="4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7" name="Line 358">
              <a:extLst>
                <a:ext uri="{FF2B5EF4-FFF2-40B4-BE49-F238E27FC236}">
                  <a16:creationId xmlns:a16="http://schemas.microsoft.com/office/drawing/2014/main" id="{A3AA7EEA-9FC7-C532-B82E-60CB2CE857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3311"/>
              <a:ext cx="120" cy="4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8" name="Line 359">
              <a:extLst>
                <a:ext uri="{FF2B5EF4-FFF2-40B4-BE49-F238E27FC236}">
                  <a16:creationId xmlns:a16="http://schemas.microsoft.com/office/drawing/2014/main" id="{35981D3A-0591-3FBD-A313-BBFC74DCC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" y="3351"/>
              <a:ext cx="119" cy="34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9" name="Line 360">
              <a:extLst>
                <a:ext uri="{FF2B5EF4-FFF2-40B4-BE49-F238E27FC236}">
                  <a16:creationId xmlns:a16="http://schemas.microsoft.com/office/drawing/2014/main" id="{3740B712-7AE0-8951-1617-A70D9938A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5" y="3385"/>
              <a:ext cx="117" cy="1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0" name="Line 361">
              <a:extLst>
                <a:ext uri="{FF2B5EF4-FFF2-40B4-BE49-F238E27FC236}">
                  <a16:creationId xmlns:a16="http://schemas.microsoft.com/office/drawing/2014/main" id="{55E45C60-D63B-6195-D306-40DA38AC5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2" y="3401"/>
              <a:ext cx="119" cy="1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1" name="Line 362">
              <a:extLst>
                <a:ext uri="{FF2B5EF4-FFF2-40B4-BE49-F238E27FC236}">
                  <a16:creationId xmlns:a16="http://schemas.microsoft.com/office/drawing/2014/main" id="{D679BCC6-54EA-F92D-E66B-A6E2F6818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3119"/>
              <a:ext cx="119" cy="10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2" name="Line 363">
              <a:extLst>
                <a:ext uri="{FF2B5EF4-FFF2-40B4-BE49-F238E27FC236}">
                  <a16:creationId xmlns:a16="http://schemas.microsoft.com/office/drawing/2014/main" id="{160BCF87-A945-FB77-1C18-4169C94009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9" y="3073"/>
              <a:ext cx="119" cy="4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3" name="Line 364">
              <a:extLst>
                <a:ext uri="{FF2B5EF4-FFF2-40B4-BE49-F238E27FC236}">
                  <a16:creationId xmlns:a16="http://schemas.microsoft.com/office/drawing/2014/main" id="{02F0ECAF-D3D0-602C-1A6F-D3324D5B7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8" y="3073"/>
              <a:ext cx="119" cy="7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4" name="Line 365">
              <a:extLst>
                <a:ext uri="{FF2B5EF4-FFF2-40B4-BE49-F238E27FC236}">
                  <a16:creationId xmlns:a16="http://schemas.microsoft.com/office/drawing/2014/main" id="{7CE61B38-8CEE-FEDA-012F-B8C171325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" y="3149"/>
              <a:ext cx="119" cy="5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5" name="Line 366">
              <a:extLst>
                <a:ext uri="{FF2B5EF4-FFF2-40B4-BE49-F238E27FC236}">
                  <a16:creationId xmlns:a16="http://schemas.microsoft.com/office/drawing/2014/main" id="{294D856E-7A9C-DE47-889F-AB1055377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3199"/>
              <a:ext cx="120" cy="5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6" name="Line 367">
              <a:extLst>
                <a:ext uri="{FF2B5EF4-FFF2-40B4-BE49-F238E27FC236}">
                  <a16:creationId xmlns:a16="http://schemas.microsoft.com/office/drawing/2014/main" id="{E4A21466-E70F-B284-510B-950511B36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" y="3249"/>
              <a:ext cx="119" cy="92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7" name="Line 368">
              <a:extLst>
                <a:ext uri="{FF2B5EF4-FFF2-40B4-BE49-F238E27FC236}">
                  <a16:creationId xmlns:a16="http://schemas.microsoft.com/office/drawing/2014/main" id="{4E5D6458-864E-D8E9-67C9-9A43631E7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5" y="3341"/>
              <a:ext cx="117" cy="1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8" name="Line 369">
              <a:extLst>
                <a:ext uri="{FF2B5EF4-FFF2-40B4-BE49-F238E27FC236}">
                  <a16:creationId xmlns:a16="http://schemas.microsoft.com/office/drawing/2014/main" id="{C2AE4405-8682-6F5C-2C52-444ECBED8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2" y="3351"/>
              <a:ext cx="119" cy="13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9" name="Line 370">
              <a:extLst>
                <a:ext uri="{FF2B5EF4-FFF2-40B4-BE49-F238E27FC236}">
                  <a16:creationId xmlns:a16="http://schemas.microsoft.com/office/drawing/2014/main" id="{5E2575FE-766C-C2E5-AC96-F576F7F77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1" y="3364"/>
              <a:ext cx="119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0" name="Line 371">
              <a:extLst>
                <a:ext uri="{FF2B5EF4-FFF2-40B4-BE49-F238E27FC236}">
                  <a16:creationId xmlns:a16="http://schemas.microsoft.com/office/drawing/2014/main" id="{28E7FAEB-5572-9A23-8F40-34E028E85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" y="3371"/>
              <a:ext cx="119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1" name="Line 372">
              <a:extLst>
                <a:ext uri="{FF2B5EF4-FFF2-40B4-BE49-F238E27FC236}">
                  <a16:creationId xmlns:a16="http://schemas.microsoft.com/office/drawing/2014/main" id="{B90418D8-CFDA-6AFD-3159-BB038A51A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" y="3371"/>
              <a:ext cx="119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2" name="Line 373">
              <a:extLst>
                <a:ext uri="{FF2B5EF4-FFF2-40B4-BE49-F238E27FC236}">
                  <a16:creationId xmlns:a16="http://schemas.microsoft.com/office/drawing/2014/main" id="{4633C0E5-3ECD-1043-15A1-8572A51AC2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3100"/>
              <a:ext cx="119" cy="6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3" name="Line 374">
              <a:extLst>
                <a:ext uri="{FF2B5EF4-FFF2-40B4-BE49-F238E27FC236}">
                  <a16:creationId xmlns:a16="http://schemas.microsoft.com/office/drawing/2014/main" id="{60B2ABBA-BEDB-79F3-9836-9CB32DDCD3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9" y="3007"/>
              <a:ext cx="119" cy="93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4" name="Line 375">
              <a:extLst>
                <a:ext uri="{FF2B5EF4-FFF2-40B4-BE49-F238E27FC236}">
                  <a16:creationId xmlns:a16="http://schemas.microsoft.com/office/drawing/2014/main" id="{FCA679E0-D062-4D5F-58E2-7BF17D3E61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8" y="2987"/>
              <a:ext cx="119" cy="2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5" name="Line 376">
              <a:extLst>
                <a:ext uri="{FF2B5EF4-FFF2-40B4-BE49-F238E27FC236}">
                  <a16:creationId xmlns:a16="http://schemas.microsoft.com/office/drawing/2014/main" id="{AE9F6AED-7484-4A67-217A-CF7616453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" y="2987"/>
              <a:ext cx="119" cy="73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6" name="Line 377">
              <a:extLst>
                <a:ext uri="{FF2B5EF4-FFF2-40B4-BE49-F238E27FC236}">
                  <a16:creationId xmlns:a16="http://schemas.microsoft.com/office/drawing/2014/main" id="{0E864D96-CB9D-2CEF-C972-BF08A71EF3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3060"/>
              <a:ext cx="120" cy="8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7" name="Line 378">
              <a:extLst>
                <a:ext uri="{FF2B5EF4-FFF2-40B4-BE49-F238E27FC236}">
                  <a16:creationId xmlns:a16="http://schemas.microsoft.com/office/drawing/2014/main" id="{8CCE6605-AF1B-572C-E15F-68D7E5D38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" y="3149"/>
              <a:ext cx="1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8" name="Line 379">
              <a:extLst>
                <a:ext uri="{FF2B5EF4-FFF2-40B4-BE49-F238E27FC236}">
                  <a16:creationId xmlns:a16="http://schemas.microsoft.com/office/drawing/2014/main" id="{9B8B3B5E-B151-3164-61E0-B4E6A7612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5" y="3199"/>
              <a:ext cx="117" cy="5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9" name="Line 380">
              <a:extLst>
                <a:ext uri="{FF2B5EF4-FFF2-40B4-BE49-F238E27FC236}">
                  <a16:creationId xmlns:a16="http://schemas.microsoft.com/office/drawing/2014/main" id="{F47656C4-1A9C-4794-F919-B12401124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2" y="3258"/>
              <a:ext cx="119" cy="1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0" name="Line 381">
              <a:extLst>
                <a:ext uri="{FF2B5EF4-FFF2-40B4-BE49-F238E27FC236}">
                  <a16:creationId xmlns:a16="http://schemas.microsoft.com/office/drawing/2014/main" id="{17132AC6-FBA2-EF83-249F-37EDCAF07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1" y="3275"/>
              <a:ext cx="119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1" name="Line 382">
              <a:extLst>
                <a:ext uri="{FF2B5EF4-FFF2-40B4-BE49-F238E27FC236}">
                  <a16:creationId xmlns:a16="http://schemas.microsoft.com/office/drawing/2014/main" id="{762BF0CB-CDEB-2D5D-0E0F-42023441F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" y="3301"/>
              <a:ext cx="1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2" name="Line 383">
              <a:extLst>
                <a:ext uri="{FF2B5EF4-FFF2-40B4-BE49-F238E27FC236}">
                  <a16:creationId xmlns:a16="http://schemas.microsoft.com/office/drawing/2014/main" id="{411AF187-E2C3-FD52-CD31-246E7A2A4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" y="3351"/>
              <a:ext cx="119" cy="2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3" name="Line 384">
              <a:extLst>
                <a:ext uri="{FF2B5EF4-FFF2-40B4-BE49-F238E27FC236}">
                  <a16:creationId xmlns:a16="http://schemas.microsoft.com/office/drawing/2014/main" id="{25C1F221-9816-BBC8-28C4-B3CDCCAE9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8" y="3371"/>
              <a:ext cx="119" cy="3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4" name="Line 385">
              <a:extLst>
                <a:ext uri="{FF2B5EF4-FFF2-40B4-BE49-F238E27FC236}">
                  <a16:creationId xmlns:a16="http://schemas.microsoft.com/office/drawing/2014/main" id="{7C14DDD2-C8DE-58D1-8962-724CDD0D6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" y="3374"/>
              <a:ext cx="121" cy="1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5" name="Line 386">
              <a:extLst>
                <a:ext uri="{FF2B5EF4-FFF2-40B4-BE49-F238E27FC236}">
                  <a16:creationId xmlns:a16="http://schemas.microsoft.com/office/drawing/2014/main" id="{BA8ECEBC-CF3E-3C88-814A-2334A2615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8" y="3391"/>
              <a:ext cx="119" cy="1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6" name="Line 387">
              <a:extLst>
                <a:ext uri="{FF2B5EF4-FFF2-40B4-BE49-F238E27FC236}">
                  <a16:creationId xmlns:a16="http://schemas.microsoft.com/office/drawing/2014/main" id="{89BC503B-5325-E912-60AE-D80EEBEFB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3123"/>
              <a:ext cx="119" cy="4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7" name="Line 388">
              <a:extLst>
                <a:ext uri="{FF2B5EF4-FFF2-40B4-BE49-F238E27FC236}">
                  <a16:creationId xmlns:a16="http://schemas.microsoft.com/office/drawing/2014/main" id="{8F77D75C-BD3C-B244-04AA-5A24D43E59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9" y="3017"/>
              <a:ext cx="119" cy="10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8" name="Line 389">
              <a:extLst>
                <a:ext uri="{FF2B5EF4-FFF2-40B4-BE49-F238E27FC236}">
                  <a16:creationId xmlns:a16="http://schemas.microsoft.com/office/drawing/2014/main" id="{97290092-6E99-9E28-AF3F-E7A685CFB8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8" y="2944"/>
              <a:ext cx="119" cy="7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9" name="Line 390">
              <a:extLst>
                <a:ext uri="{FF2B5EF4-FFF2-40B4-BE49-F238E27FC236}">
                  <a16:creationId xmlns:a16="http://schemas.microsoft.com/office/drawing/2014/main" id="{6CF7008A-67B2-E0E2-2CAC-46A6C36D1D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17" y="2924"/>
              <a:ext cx="119" cy="2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0" name="Line 391">
              <a:extLst>
                <a:ext uri="{FF2B5EF4-FFF2-40B4-BE49-F238E27FC236}">
                  <a16:creationId xmlns:a16="http://schemas.microsoft.com/office/drawing/2014/main" id="{38ED76A1-E995-88A6-203E-E9BE581E7F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924"/>
              <a:ext cx="120" cy="1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1" name="Line 392">
              <a:extLst>
                <a:ext uri="{FF2B5EF4-FFF2-40B4-BE49-F238E27FC236}">
                  <a16:creationId xmlns:a16="http://schemas.microsoft.com/office/drawing/2014/main" id="{E6EDA354-04FC-6493-137B-163D09FD6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" y="2934"/>
              <a:ext cx="119" cy="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2" name="Line 393">
              <a:extLst>
                <a:ext uri="{FF2B5EF4-FFF2-40B4-BE49-F238E27FC236}">
                  <a16:creationId xmlns:a16="http://schemas.microsoft.com/office/drawing/2014/main" id="{FD3A4B5F-33D0-946C-DD14-ABD0B837D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5" y="2937"/>
              <a:ext cx="117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3" name="Line 394">
              <a:extLst>
                <a:ext uri="{FF2B5EF4-FFF2-40B4-BE49-F238E27FC236}">
                  <a16:creationId xmlns:a16="http://schemas.microsoft.com/office/drawing/2014/main" id="{B871A4C4-F0EF-A7D3-258B-5BB68D612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2" y="2944"/>
              <a:ext cx="119" cy="4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4" name="Line 395">
              <a:extLst>
                <a:ext uri="{FF2B5EF4-FFF2-40B4-BE49-F238E27FC236}">
                  <a16:creationId xmlns:a16="http://schemas.microsoft.com/office/drawing/2014/main" id="{1D9F044E-FDA6-75F2-4989-5FBECD3BE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1" y="2984"/>
              <a:ext cx="119" cy="6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5" name="Line 396">
              <a:extLst>
                <a:ext uri="{FF2B5EF4-FFF2-40B4-BE49-F238E27FC236}">
                  <a16:creationId xmlns:a16="http://schemas.microsoft.com/office/drawing/2014/main" id="{1FF07BD6-E460-B8AA-F778-2DF088F63C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" y="3050"/>
              <a:ext cx="119" cy="7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6" name="Line 397">
              <a:extLst>
                <a:ext uri="{FF2B5EF4-FFF2-40B4-BE49-F238E27FC236}">
                  <a16:creationId xmlns:a16="http://schemas.microsoft.com/office/drawing/2014/main" id="{8DBCE021-89C8-536A-5BFF-0ECB76797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" y="3123"/>
              <a:ext cx="119" cy="11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7" name="Line 398">
              <a:extLst>
                <a:ext uri="{FF2B5EF4-FFF2-40B4-BE49-F238E27FC236}">
                  <a16:creationId xmlns:a16="http://schemas.microsoft.com/office/drawing/2014/main" id="{76BA0D24-FE00-5382-B063-A08C76721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8" y="3239"/>
              <a:ext cx="119" cy="5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8" name="Line 399">
              <a:extLst>
                <a:ext uri="{FF2B5EF4-FFF2-40B4-BE49-F238E27FC236}">
                  <a16:creationId xmlns:a16="http://schemas.microsoft.com/office/drawing/2014/main" id="{DB2DDF95-C948-1AA8-9845-FBB397388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" y="3322"/>
              <a:ext cx="121" cy="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9" name="Line 400">
              <a:extLst>
                <a:ext uri="{FF2B5EF4-FFF2-40B4-BE49-F238E27FC236}">
                  <a16:creationId xmlns:a16="http://schemas.microsoft.com/office/drawing/2014/main" id="{ABF741F1-A06A-E09F-552B-8176134F0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8" y="3301"/>
              <a:ext cx="119" cy="5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0" name="Oval 401">
              <a:extLst>
                <a:ext uri="{FF2B5EF4-FFF2-40B4-BE49-F238E27FC236}">
                  <a16:creationId xmlns:a16="http://schemas.microsoft.com/office/drawing/2014/main" id="{31471A6F-569D-54F4-F757-1E9A7F86B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" y="3252"/>
              <a:ext cx="44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1" name="Oval 402">
              <a:extLst>
                <a:ext uri="{FF2B5EF4-FFF2-40B4-BE49-F238E27FC236}">
                  <a16:creationId xmlns:a16="http://schemas.microsoft.com/office/drawing/2014/main" id="{58443D6D-A66D-DFFC-F067-37F7D571C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3176"/>
              <a:ext cx="44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2" name="Oval 403">
              <a:extLst>
                <a:ext uri="{FF2B5EF4-FFF2-40B4-BE49-F238E27FC236}">
                  <a16:creationId xmlns:a16="http://schemas.microsoft.com/office/drawing/2014/main" id="{E0D322A5-2645-886D-8C78-4065D7ACF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3212"/>
              <a:ext cx="44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3" name="Oval 404">
              <a:extLst>
                <a:ext uri="{FF2B5EF4-FFF2-40B4-BE49-F238E27FC236}">
                  <a16:creationId xmlns:a16="http://schemas.microsoft.com/office/drawing/2014/main" id="{5B069625-22B5-9753-5E46-71DF6909E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3" y="3245"/>
              <a:ext cx="45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4" name="Oval 405">
              <a:extLst>
                <a:ext uri="{FF2B5EF4-FFF2-40B4-BE49-F238E27FC236}">
                  <a16:creationId xmlns:a16="http://schemas.microsoft.com/office/drawing/2014/main" id="{6C2822C4-D879-55EF-9FEA-79127A47D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3" y="3288"/>
              <a:ext cx="44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5" name="Oval 406">
              <a:extLst>
                <a:ext uri="{FF2B5EF4-FFF2-40B4-BE49-F238E27FC236}">
                  <a16:creationId xmlns:a16="http://schemas.microsoft.com/office/drawing/2014/main" id="{8EC601A4-4D38-FFE1-AFC8-45CEC8ED8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3328"/>
              <a:ext cx="45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6" name="Oval 407">
              <a:extLst>
                <a:ext uri="{FF2B5EF4-FFF2-40B4-BE49-F238E27FC236}">
                  <a16:creationId xmlns:a16="http://schemas.microsoft.com/office/drawing/2014/main" id="{A5B23A8A-DD38-3D2B-5D2E-58E459B9D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" y="3361"/>
              <a:ext cx="45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7" name="Oval 408">
              <a:extLst>
                <a:ext uri="{FF2B5EF4-FFF2-40B4-BE49-F238E27FC236}">
                  <a16:creationId xmlns:a16="http://schemas.microsoft.com/office/drawing/2014/main" id="{B63F9AD2-F264-A621-3A8A-379605591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378"/>
              <a:ext cx="44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8" name="Oval 409">
              <a:extLst>
                <a:ext uri="{FF2B5EF4-FFF2-40B4-BE49-F238E27FC236}">
                  <a16:creationId xmlns:a16="http://schemas.microsoft.com/office/drawing/2014/main" id="{746F102A-8389-59EE-FC92-F9343889E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3388"/>
              <a:ext cx="44" cy="4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9" name="Rectangle 410">
              <a:extLst>
                <a:ext uri="{FF2B5EF4-FFF2-40B4-BE49-F238E27FC236}">
                  <a16:creationId xmlns:a16="http://schemas.microsoft.com/office/drawing/2014/main" id="{369F9BEF-3F5A-230C-139F-981318DCF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" y="3202"/>
              <a:ext cx="44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" name="Rectangle 411">
              <a:extLst>
                <a:ext uri="{FF2B5EF4-FFF2-40B4-BE49-F238E27FC236}">
                  <a16:creationId xmlns:a16="http://schemas.microsoft.com/office/drawing/2014/main" id="{393D8854-77F1-4774-83A8-FF0DBB489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3096"/>
              <a:ext cx="44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1" name="Rectangle 412">
              <a:extLst>
                <a:ext uri="{FF2B5EF4-FFF2-40B4-BE49-F238E27FC236}">
                  <a16:creationId xmlns:a16="http://schemas.microsoft.com/office/drawing/2014/main" id="{28C6C863-0F6B-468C-04C8-E5DFF7B02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3050"/>
              <a:ext cx="44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" name="Rectangle 413">
              <a:extLst>
                <a:ext uri="{FF2B5EF4-FFF2-40B4-BE49-F238E27FC236}">
                  <a16:creationId xmlns:a16="http://schemas.microsoft.com/office/drawing/2014/main" id="{E135CF35-3E83-2BEA-2250-71A763E17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3" y="3126"/>
              <a:ext cx="45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" name="Rectangle 414">
              <a:extLst>
                <a:ext uri="{FF2B5EF4-FFF2-40B4-BE49-F238E27FC236}">
                  <a16:creationId xmlns:a16="http://schemas.microsoft.com/office/drawing/2014/main" id="{2F4EB127-D956-02BE-4FE0-DC757E819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3" y="3176"/>
              <a:ext cx="44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4" name="Rectangle 415">
              <a:extLst>
                <a:ext uri="{FF2B5EF4-FFF2-40B4-BE49-F238E27FC236}">
                  <a16:creationId xmlns:a16="http://schemas.microsoft.com/office/drawing/2014/main" id="{8113B977-3C57-2FC0-66A1-F362C4D6B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3225"/>
              <a:ext cx="45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5" name="Rectangle 416">
              <a:extLst>
                <a:ext uri="{FF2B5EF4-FFF2-40B4-BE49-F238E27FC236}">
                  <a16:creationId xmlns:a16="http://schemas.microsoft.com/office/drawing/2014/main" id="{817407DB-73F8-2C9E-4743-B5FC726A7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" y="3318"/>
              <a:ext cx="45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6" name="Rectangle 417">
              <a:extLst>
                <a:ext uri="{FF2B5EF4-FFF2-40B4-BE49-F238E27FC236}">
                  <a16:creationId xmlns:a16="http://schemas.microsoft.com/office/drawing/2014/main" id="{374671D9-02C5-FA43-9CE1-D93D62695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328"/>
              <a:ext cx="44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7" name="Rectangle 418">
              <a:extLst>
                <a:ext uri="{FF2B5EF4-FFF2-40B4-BE49-F238E27FC236}">
                  <a16:creationId xmlns:a16="http://schemas.microsoft.com/office/drawing/2014/main" id="{093BC65C-4B32-2011-A073-94BE1CECE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3341"/>
              <a:ext cx="44" cy="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8" name="Rectangle 419">
              <a:extLst>
                <a:ext uri="{FF2B5EF4-FFF2-40B4-BE49-F238E27FC236}">
                  <a16:creationId xmlns:a16="http://schemas.microsoft.com/office/drawing/2014/main" id="{2487EE79-A054-8535-4969-136D1DBBB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3348"/>
              <a:ext cx="45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9" name="Rectangle 420">
              <a:extLst>
                <a:ext uri="{FF2B5EF4-FFF2-40B4-BE49-F238E27FC236}">
                  <a16:creationId xmlns:a16="http://schemas.microsoft.com/office/drawing/2014/main" id="{A8C0B75A-C825-0702-50DC-035ED39B3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3348"/>
              <a:ext cx="45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" name="Rectangle 421">
              <a:extLst>
                <a:ext uri="{FF2B5EF4-FFF2-40B4-BE49-F238E27FC236}">
                  <a16:creationId xmlns:a16="http://schemas.microsoft.com/office/drawing/2014/main" id="{B0A41A04-54A7-E473-EA48-FBAC2B8F4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4" y="3348"/>
              <a:ext cx="45" cy="43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1" name="Freeform 422">
              <a:extLst>
                <a:ext uri="{FF2B5EF4-FFF2-40B4-BE49-F238E27FC236}">
                  <a16:creationId xmlns:a16="http://schemas.microsoft.com/office/drawing/2014/main" id="{743C8475-8A0F-8698-E190-5349B449E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3146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2" name="Freeform 423">
              <a:extLst>
                <a:ext uri="{FF2B5EF4-FFF2-40B4-BE49-F238E27FC236}">
                  <a16:creationId xmlns:a16="http://schemas.microsoft.com/office/drawing/2014/main" id="{E173BE01-945A-239A-1D44-26DDEB9C5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" y="3076"/>
              <a:ext cx="48" cy="47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7 h 84"/>
                <a:gd name="T4" fmla="*/ 0 w 84"/>
                <a:gd name="T5" fmla="*/ 47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3" name="Freeform 424">
              <a:extLst>
                <a:ext uri="{FF2B5EF4-FFF2-40B4-BE49-F238E27FC236}">
                  <a16:creationId xmlns:a16="http://schemas.microsoft.com/office/drawing/2014/main" id="{FD57FDCB-1F58-E757-D8A6-B496CFC16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984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4" name="Freeform 425">
              <a:extLst>
                <a:ext uri="{FF2B5EF4-FFF2-40B4-BE49-F238E27FC236}">
                  <a16:creationId xmlns:a16="http://schemas.microsoft.com/office/drawing/2014/main" id="{EC695FDC-5147-8A1E-5F96-8D3EB807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" y="2964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5" name="Freeform 426">
              <a:extLst>
                <a:ext uri="{FF2B5EF4-FFF2-40B4-BE49-F238E27FC236}">
                  <a16:creationId xmlns:a16="http://schemas.microsoft.com/office/drawing/2014/main" id="{57BF5465-5791-0245-1A9F-3E37299FD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3037"/>
              <a:ext cx="47" cy="46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6" name="Freeform 427">
              <a:extLst>
                <a:ext uri="{FF2B5EF4-FFF2-40B4-BE49-F238E27FC236}">
                  <a16:creationId xmlns:a16="http://schemas.microsoft.com/office/drawing/2014/main" id="{35ECFB64-E6DE-897C-236D-E67CA3E7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" y="3126"/>
              <a:ext cx="47" cy="46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7" name="Freeform 428">
              <a:extLst>
                <a:ext uri="{FF2B5EF4-FFF2-40B4-BE49-F238E27FC236}">
                  <a16:creationId xmlns:a16="http://schemas.microsoft.com/office/drawing/2014/main" id="{3FF04632-5E3D-420D-7E80-DC6015852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" y="3176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8" name="Freeform 429">
              <a:extLst>
                <a:ext uri="{FF2B5EF4-FFF2-40B4-BE49-F238E27FC236}">
                  <a16:creationId xmlns:a16="http://schemas.microsoft.com/office/drawing/2014/main" id="{3CDB94FD-4C0F-884B-B152-A08B78C0D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3235"/>
              <a:ext cx="47" cy="47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47 h 84"/>
                <a:gd name="T4" fmla="*/ 0 w 84"/>
                <a:gd name="T5" fmla="*/ 47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29" name="Freeform 430">
              <a:extLst>
                <a:ext uri="{FF2B5EF4-FFF2-40B4-BE49-F238E27FC236}">
                  <a16:creationId xmlns:a16="http://schemas.microsoft.com/office/drawing/2014/main" id="{7810A580-E53F-0231-EF65-BAAAF7533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" y="3252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0" name="Freeform 431">
              <a:extLst>
                <a:ext uri="{FF2B5EF4-FFF2-40B4-BE49-F238E27FC236}">
                  <a16:creationId xmlns:a16="http://schemas.microsoft.com/office/drawing/2014/main" id="{2A30B2EA-FBE1-B611-B3A6-ABAFEF4E5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3278"/>
              <a:ext cx="48" cy="47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7 h 84"/>
                <a:gd name="T4" fmla="*/ 0 w 84"/>
                <a:gd name="T5" fmla="*/ 47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1" name="Freeform 432">
              <a:extLst>
                <a:ext uri="{FF2B5EF4-FFF2-40B4-BE49-F238E27FC236}">
                  <a16:creationId xmlns:a16="http://schemas.microsoft.com/office/drawing/2014/main" id="{41A1713B-8EDB-3ED6-A5DB-A9B48F7B7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" y="3328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6 h 84"/>
                <a:gd name="T4" fmla="*/ 0 w 84"/>
                <a:gd name="T5" fmla="*/ 46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2" name="Freeform 433">
              <a:extLst>
                <a:ext uri="{FF2B5EF4-FFF2-40B4-BE49-F238E27FC236}">
                  <a16:creationId xmlns:a16="http://schemas.microsoft.com/office/drawing/2014/main" id="{61AE5804-0A36-C874-7C99-82A94AD5E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" y="3348"/>
              <a:ext cx="48" cy="47"/>
            </a:xfrm>
            <a:custGeom>
              <a:avLst/>
              <a:gdLst>
                <a:gd name="T0" fmla="*/ 24 w 84"/>
                <a:gd name="T1" fmla="*/ 0 h 85"/>
                <a:gd name="T2" fmla="*/ 48 w 84"/>
                <a:gd name="T3" fmla="*/ 47 h 85"/>
                <a:gd name="T4" fmla="*/ 0 w 84"/>
                <a:gd name="T5" fmla="*/ 47 h 85"/>
                <a:gd name="T6" fmla="*/ 24 w 84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5"/>
                <a:gd name="T14" fmla="*/ 84 w 84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5">
                  <a:moveTo>
                    <a:pt x="42" y="0"/>
                  </a:moveTo>
                  <a:lnTo>
                    <a:pt x="84" y="85"/>
                  </a:lnTo>
                  <a:lnTo>
                    <a:pt x="0" y="8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3" name="Freeform 434">
              <a:extLst>
                <a:ext uri="{FF2B5EF4-FFF2-40B4-BE49-F238E27FC236}">
                  <a16:creationId xmlns:a16="http://schemas.microsoft.com/office/drawing/2014/main" id="{C7B4D4A7-973F-D401-BB1D-4E08F9ABB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3351"/>
              <a:ext cx="47" cy="47"/>
            </a:xfrm>
            <a:custGeom>
              <a:avLst/>
              <a:gdLst>
                <a:gd name="T0" fmla="*/ 24 w 84"/>
                <a:gd name="T1" fmla="*/ 0 h 85"/>
                <a:gd name="T2" fmla="*/ 47 w 84"/>
                <a:gd name="T3" fmla="*/ 47 h 85"/>
                <a:gd name="T4" fmla="*/ 0 w 84"/>
                <a:gd name="T5" fmla="*/ 47 h 85"/>
                <a:gd name="T6" fmla="*/ 24 w 84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5"/>
                <a:gd name="T14" fmla="*/ 84 w 84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5">
                  <a:moveTo>
                    <a:pt x="42" y="0"/>
                  </a:moveTo>
                  <a:lnTo>
                    <a:pt x="84" y="85"/>
                  </a:lnTo>
                  <a:lnTo>
                    <a:pt x="0" y="8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4" name="Freeform 435">
              <a:extLst>
                <a:ext uri="{FF2B5EF4-FFF2-40B4-BE49-F238E27FC236}">
                  <a16:creationId xmlns:a16="http://schemas.microsoft.com/office/drawing/2014/main" id="{4BCD15CC-28AB-7D0D-805F-EAC544FAF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" y="3368"/>
              <a:ext cx="47" cy="47"/>
            </a:xfrm>
            <a:custGeom>
              <a:avLst/>
              <a:gdLst>
                <a:gd name="T0" fmla="*/ 24 w 84"/>
                <a:gd name="T1" fmla="*/ 0 h 85"/>
                <a:gd name="T2" fmla="*/ 47 w 84"/>
                <a:gd name="T3" fmla="*/ 47 h 85"/>
                <a:gd name="T4" fmla="*/ 0 w 84"/>
                <a:gd name="T5" fmla="*/ 47 h 85"/>
                <a:gd name="T6" fmla="*/ 24 w 84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5"/>
                <a:gd name="T14" fmla="*/ 84 w 84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5">
                  <a:moveTo>
                    <a:pt x="42" y="0"/>
                  </a:moveTo>
                  <a:lnTo>
                    <a:pt x="84" y="85"/>
                  </a:lnTo>
                  <a:lnTo>
                    <a:pt x="0" y="8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5" name="Freeform 436">
              <a:extLst>
                <a:ext uri="{FF2B5EF4-FFF2-40B4-BE49-F238E27FC236}">
                  <a16:creationId xmlns:a16="http://schemas.microsoft.com/office/drawing/2014/main" id="{480324D8-45AC-2F3C-259B-0E6AD4DFE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3378"/>
              <a:ext cx="48" cy="47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47 h 84"/>
                <a:gd name="T4" fmla="*/ 0 w 84"/>
                <a:gd name="T5" fmla="*/ 47 h 84"/>
                <a:gd name="T6" fmla="*/ 24 w 8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4"/>
                <a:gd name="T14" fmla="*/ 84 w 8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4">
                  <a:moveTo>
                    <a:pt x="42" y="0"/>
                  </a:moveTo>
                  <a:lnTo>
                    <a:pt x="84" y="84"/>
                  </a:lnTo>
                  <a:lnTo>
                    <a:pt x="0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6" name="Freeform 437">
              <a:extLst>
                <a:ext uri="{FF2B5EF4-FFF2-40B4-BE49-F238E27FC236}">
                  <a16:creationId xmlns:a16="http://schemas.microsoft.com/office/drawing/2014/main" id="{72C14CFE-7205-20E3-BCA2-91619204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3146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7" name="Freeform 438">
              <a:extLst>
                <a:ext uri="{FF2B5EF4-FFF2-40B4-BE49-F238E27FC236}">
                  <a16:creationId xmlns:a16="http://schemas.microsoft.com/office/drawing/2014/main" id="{10D4CB66-2508-994C-3742-E7C2B9D8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" y="3100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8" name="Freeform 439">
              <a:extLst>
                <a:ext uri="{FF2B5EF4-FFF2-40B4-BE49-F238E27FC236}">
                  <a16:creationId xmlns:a16="http://schemas.microsoft.com/office/drawing/2014/main" id="{5AFE1BE0-8DAF-C920-9EF5-CA845BDAF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994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39" name="Freeform 440">
              <a:extLst>
                <a:ext uri="{FF2B5EF4-FFF2-40B4-BE49-F238E27FC236}">
                  <a16:creationId xmlns:a16="http://schemas.microsoft.com/office/drawing/2014/main" id="{E69E4FBC-ECFB-DCD5-4822-7AC7FFCD2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" y="2921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0" name="Freeform 441">
              <a:extLst>
                <a:ext uri="{FF2B5EF4-FFF2-40B4-BE49-F238E27FC236}">
                  <a16:creationId xmlns:a16="http://schemas.microsoft.com/office/drawing/2014/main" id="{4879DC95-9565-91A4-B47F-F4C2A1C06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2901"/>
              <a:ext cx="47" cy="46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1" name="Freeform 442">
              <a:extLst>
                <a:ext uri="{FF2B5EF4-FFF2-40B4-BE49-F238E27FC236}">
                  <a16:creationId xmlns:a16="http://schemas.microsoft.com/office/drawing/2014/main" id="{911503F2-39F6-E74D-8A0B-03058994C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" y="2911"/>
              <a:ext cx="47" cy="46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2" name="Freeform 443">
              <a:extLst>
                <a:ext uri="{FF2B5EF4-FFF2-40B4-BE49-F238E27FC236}">
                  <a16:creationId xmlns:a16="http://schemas.microsoft.com/office/drawing/2014/main" id="{0FC212D1-2E02-9FD1-9605-E5AAC903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" y="2914"/>
              <a:ext cx="48" cy="47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4 h 84"/>
                <a:gd name="T4" fmla="*/ 24 w 84"/>
                <a:gd name="T5" fmla="*/ 47 h 84"/>
                <a:gd name="T6" fmla="*/ 0 w 84"/>
                <a:gd name="T7" fmla="*/ 24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3" name="Freeform 444">
              <a:extLst>
                <a:ext uri="{FF2B5EF4-FFF2-40B4-BE49-F238E27FC236}">
                  <a16:creationId xmlns:a16="http://schemas.microsoft.com/office/drawing/2014/main" id="{36306CA0-BE94-994A-3E7E-93CE170DB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2921"/>
              <a:ext cx="47" cy="46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4" name="Freeform 445">
              <a:extLst>
                <a:ext uri="{FF2B5EF4-FFF2-40B4-BE49-F238E27FC236}">
                  <a16:creationId xmlns:a16="http://schemas.microsoft.com/office/drawing/2014/main" id="{66B97F0C-0744-B005-DB9E-A2A3914C4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" y="2961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5" name="Freeform 446">
              <a:extLst>
                <a:ext uri="{FF2B5EF4-FFF2-40B4-BE49-F238E27FC236}">
                  <a16:creationId xmlns:a16="http://schemas.microsoft.com/office/drawing/2014/main" id="{24737AD4-8195-0664-E805-00901FB77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3027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6" name="Freeform 447">
              <a:extLst>
                <a:ext uri="{FF2B5EF4-FFF2-40B4-BE49-F238E27FC236}">
                  <a16:creationId xmlns:a16="http://schemas.microsoft.com/office/drawing/2014/main" id="{126F06BB-C696-92EE-6A54-F0832555C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" y="3100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7" name="Freeform 448">
              <a:extLst>
                <a:ext uri="{FF2B5EF4-FFF2-40B4-BE49-F238E27FC236}">
                  <a16:creationId xmlns:a16="http://schemas.microsoft.com/office/drawing/2014/main" id="{AAC44BC9-AB15-BBCC-1618-9DB75850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" y="3215"/>
              <a:ext cx="48" cy="47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4 h 84"/>
                <a:gd name="T4" fmla="*/ 24 w 84"/>
                <a:gd name="T5" fmla="*/ 47 h 84"/>
                <a:gd name="T6" fmla="*/ 0 w 84"/>
                <a:gd name="T7" fmla="*/ 24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8" name="Freeform 449">
              <a:extLst>
                <a:ext uri="{FF2B5EF4-FFF2-40B4-BE49-F238E27FC236}">
                  <a16:creationId xmlns:a16="http://schemas.microsoft.com/office/drawing/2014/main" id="{C0C573CD-B777-8ADB-7689-1F00F8116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3268"/>
              <a:ext cx="47" cy="47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24 h 84"/>
                <a:gd name="T4" fmla="*/ 24 w 84"/>
                <a:gd name="T5" fmla="*/ 47 h 84"/>
                <a:gd name="T6" fmla="*/ 0 w 84"/>
                <a:gd name="T7" fmla="*/ 24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49" name="Freeform 450">
              <a:extLst>
                <a:ext uri="{FF2B5EF4-FFF2-40B4-BE49-F238E27FC236}">
                  <a16:creationId xmlns:a16="http://schemas.microsoft.com/office/drawing/2014/main" id="{C8E68965-530F-16CE-C34F-3A40DF55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" y="3278"/>
              <a:ext cx="47" cy="47"/>
            </a:xfrm>
            <a:custGeom>
              <a:avLst/>
              <a:gdLst>
                <a:gd name="T0" fmla="*/ 24 w 84"/>
                <a:gd name="T1" fmla="*/ 0 h 84"/>
                <a:gd name="T2" fmla="*/ 47 w 84"/>
                <a:gd name="T3" fmla="*/ 24 h 84"/>
                <a:gd name="T4" fmla="*/ 24 w 84"/>
                <a:gd name="T5" fmla="*/ 47 h 84"/>
                <a:gd name="T6" fmla="*/ 0 w 84"/>
                <a:gd name="T7" fmla="*/ 24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50" name="Freeform 451">
              <a:extLst>
                <a:ext uri="{FF2B5EF4-FFF2-40B4-BE49-F238E27FC236}">
                  <a16:creationId xmlns:a16="http://schemas.microsoft.com/office/drawing/2014/main" id="{69EDB1D9-2F21-0D25-4C49-9044FBF5E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3328"/>
              <a:ext cx="48" cy="46"/>
            </a:xfrm>
            <a:custGeom>
              <a:avLst/>
              <a:gdLst>
                <a:gd name="T0" fmla="*/ 24 w 84"/>
                <a:gd name="T1" fmla="*/ 0 h 84"/>
                <a:gd name="T2" fmla="*/ 48 w 84"/>
                <a:gd name="T3" fmla="*/ 23 h 84"/>
                <a:gd name="T4" fmla="*/ 24 w 84"/>
                <a:gd name="T5" fmla="*/ 46 h 84"/>
                <a:gd name="T6" fmla="*/ 0 w 84"/>
                <a:gd name="T7" fmla="*/ 23 h 84"/>
                <a:gd name="T8" fmla="*/ 24 w 8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42" y="0"/>
                  </a:moveTo>
                  <a:lnTo>
                    <a:pt x="84" y="42"/>
                  </a:lnTo>
                  <a:lnTo>
                    <a:pt x="42" y="84"/>
                  </a:lnTo>
                  <a:lnTo>
                    <a:pt x="0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51" name="Rectangle 452">
              <a:extLst>
                <a:ext uri="{FF2B5EF4-FFF2-40B4-BE49-F238E27FC236}">
                  <a16:creationId xmlns:a16="http://schemas.microsoft.com/office/drawing/2014/main" id="{734AC4A7-79C9-C23B-1AAB-1AE12423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592"/>
              <a:ext cx="54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Accumbens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52" name="Line 453">
              <a:extLst>
                <a:ext uri="{FF2B5EF4-FFF2-40B4-BE49-F238E27FC236}">
                  <a16:creationId xmlns:a16="http://schemas.microsoft.com/office/drawing/2014/main" id="{B8A317C6-013A-418C-AD5B-72E685788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5" y="2867"/>
              <a:ext cx="108" cy="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3" name="Oval 454">
              <a:extLst>
                <a:ext uri="{FF2B5EF4-FFF2-40B4-BE49-F238E27FC236}">
                  <a16:creationId xmlns:a16="http://schemas.microsoft.com/office/drawing/2014/main" id="{6E5CF5C7-17DD-266C-EC20-FBC7264E7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847"/>
              <a:ext cx="38" cy="37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4" name="Rectangle 455">
              <a:extLst>
                <a:ext uri="{FF2B5EF4-FFF2-40B4-BE49-F238E27FC236}">
                  <a16:creationId xmlns:a16="http://schemas.microsoft.com/office/drawing/2014/main" id="{61D3D6AD-1986-ADE4-116F-4B37AA9D0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2830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0.5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55" name="Line 456">
              <a:extLst>
                <a:ext uri="{FF2B5EF4-FFF2-40B4-BE49-F238E27FC236}">
                  <a16:creationId xmlns:a16="http://schemas.microsoft.com/office/drawing/2014/main" id="{27C9BFE0-239F-334B-1B18-25455FB1F5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5" y="2957"/>
              <a:ext cx="108" cy="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6" name="Rectangle 457">
              <a:extLst>
                <a:ext uri="{FF2B5EF4-FFF2-40B4-BE49-F238E27FC236}">
                  <a16:creationId xmlns:a16="http://schemas.microsoft.com/office/drawing/2014/main" id="{CBC7692B-0485-3062-D259-474A72F67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937"/>
              <a:ext cx="38" cy="37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7" name="Rectangle 458">
              <a:extLst>
                <a:ext uri="{FF2B5EF4-FFF2-40B4-BE49-F238E27FC236}">
                  <a16:creationId xmlns:a16="http://schemas.microsoft.com/office/drawing/2014/main" id="{69D32BE6-F908-EBAA-19D3-B2FFDD5B9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2920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1.0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58" name="Line 459">
              <a:extLst>
                <a:ext uri="{FF2B5EF4-FFF2-40B4-BE49-F238E27FC236}">
                  <a16:creationId xmlns:a16="http://schemas.microsoft.com/office/drawing/2014/main" id="{BB8B3538-5BD2-F77D-3293-B1C918904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5" y="3046"/>
              <a:ext cx="108" cy="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9" name="Freeform 460">
              <a:extLst>
                <a:ext uri="{FF2B5EF4-FFF2-40B4-BE49-F238E27FC236}">
                  <a16:creationId xmlns:a16="http://schemas.microsoft.com/office/drawing/2014/main" id="{0D5EAF9E-1A64-A850-9082-B0B0A3C0A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" y="3027"/>
              <a:ext cx="41" cy="39"/>
            </a:xfrm>
            <a:custGeom>
              <a:avLst/>
              <a:gdLst>
                <a:gd name="T0" fmla="*/ 21 w 72"/>
                <a:gd name="T1" fmla="*/ 0 h 72"/>
                <a:gd name="T2" fmla="*/ 41 w 72"/>
                <a:gd name="T3" fmla="*/ 39 h 72"/>
                <a:gd name="T4" fmla="*/ 0 w 72"/>
                <a:gd name="T5" fmla="*/ 39 h 72"/>
                <a:gd name="T6" fmla="*/ 21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72"/>
                <a:gd name="T14" fmla="*/ 72 w 72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72">
                  <a:moveTo>
                    <a:pt x="36" y="0"/>
                  </a:moveTo>
                  <a:lnTo>
                    <a:pt x="72" y="72"/>
                  </a:lnTo>
                  <a:lnTo>
                    <a:pt x="0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60" name="Rectangle 461">
              <a:extLst>
                <a:ext uri="{FF2B5EF4-FFF2-40B4-BE49-F238E27FC236}">
                  <a16:creationId xmlns:a16="http://schemas.microsoft.com/office/drawing/2014/main" id="{97DB9C0B-BEAA-979A-BBB2-7C43BA13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3009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2.5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61" name="Line 462">
              <a:extLst>
                <a:ext uri="{FF2B5EF4-FFF2-40B4-BE49-F238E27FC236}">
                  <a16:creationId xmlns:a16="http://schemas.microsoft.com/office/drawing/2014/main" id="{749E2A66-6C70-5466-B8E6-F8401B4B9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5" y="3136"/>
              <a:ext cx="108" cy="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2" name="Freeform 463">
              <a:extLst>
                <a:ext uri="{FF2B5EF4-FFF2-40B4-BE49-F238E27FC236}">
                  <a16:creationId xmlns:a16="http://schemas.microsoft.com/office/drawing/2014/main" id="{CF72C96F-3B3C-C76A-0EB8-5888D851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" y="3116"/>
              <a:ext cx="41" cy="40"/>
            </a:xfrm>
            <a:custGeom>
              <a:avLst/>
              <a:gdLst>
                <a:gd name="T0" fmla="*/ 21 w 72"/>
                <a:gd name="T1" fmla="*/ 0 h 72"/>
                <a:gd name="T2" fmla="*/ 41 w 72"/>
                <a:gd name="T3" fmla="*/ 20 h 72"/>
                <a:gd name="T4" fmla="*/ 21 w 72"/>
                <a:gd name="T5" fmla="*/ 40 h 72"/>
                <a:gd name="T6" fmla="*/ 0 w 72"/>
                <a:gd name="T7" fmla="*/ 20 h 72"/>
                <a:gd name="T8" fmla="*/ 21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63" name="Rectangle 464">
              <a:extLst>
                <a:ext uri="{FF2B5EF4-FFF2-40B4-BE49-F238E27FC236}">
                  <a16:creationId xmlns:a16="http://schemas.microsoft.com/office/drawing/2014/main" id="{F19C286B-9EB9-DEAC-6ACD-4C2472D20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3101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64" name="Text Box 465">
              <a:extLst>
                <a:ext uri="{FF2B5EF4-FFF2-40B4-BE49-F238E27FC236}">
                  <a16:creationId xmlns:a16="http://schemas.microsoft.com/office/drawing/2014/main" id="{C16FD6BC-8EB4-7476-A70B-951C2F45A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5" y="2694"/>
              <a:ext cx="69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000" b="1">
                  <a:solidFill>
                    <a:srgbClr val="FFFFFF"/>
                  </a:solidFill>
                  <a:cs typeface="Arial" panose="020B0604020202020204" pitchFamily="34" charset="0"/>
                </a:rPr>
                <a:t>Dose (mg/kg)</a:t>
              </a:r>
            </a:p>
          </p:txBody>
        </p:sp>
        <p:sp>
          <p:nvSpPr>
            <p:cNvPr id="465" name="Text Box 466">
              <a:extLst>
                <a:ext uri="{FF2B5EF4-FFF2-40B4-BE49-F238E27FC236}">
                  <a16:creationId xmlns:a16="http://schemas.microsoft.com/office/drawing/2014/main" id="{38880E32-620E-D1DB-0F10-5007DCA83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7" y="2484"/>
              <a:ext cx="9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FFFF00"/>
                  </a:solidFill>
                  <a:cs typeface="Arial" panose="020B0604020202020204" pitchFamily="34" charset="0"/>
                </a:rPr>
                <a:t>MORPHINE</a:t>
              </a:r>
            </a:p>
          </p:txBody>
        </p:sp>
      </p:grpSp>
      <p:grpSp>
        <p:nvGrpSpPr>
          <p:cNvPr id="466" name="Group 551">
            <a:extLst>
              <a:ext uri="{FF2B5EF4-FFF2-40B4-BE49-F238E27FC236}">
                <a16:creationId xmlns:a16="http://schemas.microsoft.com/office/drawing/2014/main" id="{65687A7E-18FC-D740-18C5-99BDBC7D1D86}"/>
              </a:ext>
            </a:extLst>
          </p:cNvPr>
          <p:cNvGrpSpPr>
            <a:grpSpLocks/>
          </p:cNvGrpSpPr>
          <p:nvPr/>
        </p:nvGrpSpPr>
        <p:grpSpPr bwMode="auto">
          <a:xfrm>
            <a:off x="1793985" y="3914775"/>
            <a:ext cx="4132263" cy="2590800"/>
            <a:chOff x="213" y="2448"/>
            <a:chExt cx="2603" cy="1632"/>
          </a:xfrm>
        </p:grpSpPr>
        <p:sp>
          <p:nvSpPr>
            <p:cNvPr id="467" name="Rectangle 468">
              <a:extLst>
                <a:ext uri="{FF2B5EF4-FFF2-40B4-BE49-F238E27FC236}">
                  <a16:creationId xmlns:a16="http://schemas.microsoft.com/office/drawing/2014/main" id="{38F2E953-697F-59DC-2CC3-BECAD766F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" y="2448"/>
              <a:ext cx="2603" cy="1632"/>
            </a:xfrm>
            <a:prstGeom prst="rect">
              <a:avLst/>
            </a:prstGeom>
            <a:gradFill rotWithShape="1">
              <a:gsLst>
                <a:gs pos="0">
                  <a:srgbClr val="003366"/>
                </a:gs>
                <a:gs pos="50000">
                  <a:srgbClr val="003399"/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8" name="Line 469">
              <a:extLst>
                <a:ext uri="{FF2B5EF4-FFF2-40B4-BE49-F238E27FC236}">
                  <a16:creationId xmlns:a16="http://schemas.microsoft.com/office/drawing/2014/main" id="{2803B9FA-C0BA-F6F8-E9D6-C446927A1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2557"/>
              <a:ext cx="1" cy="957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9" name="Line 470">
              <a:extLst>
                <a:ext uri="{FF2B5EF4-FFF2-40B4-BE49-F238E27FC236}">
                  <a16:creationId xmlns:a16="http://schemas.microsoft.com/office/drawing/2014/main" id="{023643BF-7C11-B0DA-2519-16499DCCA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" y="3070"/>
              <a:ext cx="2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0" name="Line 471">
              <a:extLst>
                <a:ext uri="{FF2B5EF4-FFF2-40B4-BE49-F238E27FC236}">
                  <a16:creationId xmlns:a16="http://schemas.microsoft.com/office/drawing/2014/main" id="{7F864249-64BF-BF4E-1D12-37B777AEC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" y="2815"/>
              <a:ext cx="2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" name="Rectangle 472">
              <a:extLst>
                <a:ext uri="{FF2B5EF4-FFF2-40B4-BE49-F238E27FC236}">
                  <a16:creationId xmlns:a16="http://schemas.microsoft.com/office/drawing/2014/main" id="{B08AFC77-49AF-72B5-45D2-D5562A76F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699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72" name="Rectangle 473">
              <a:extLst>
                <a:ext uri="{FF2B5EF4-FFF2-40B4-BE49-F238E27FC236}">
                  <a16:creationId xmlns:a16="http://schemas.microsoft.com/office/drawing/2014/main" id="{DE780102-9B3A-BA5F-F5E8-AF8997B62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329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73" name="Rectangle 474">
              <a:extLst>
                <a:ext uri="{FF2B5EF4-FFF2-40B4-BE49-F238E27FC236}">
                  <a16:creationId xmlns:a16="http://schemas.microsoft.com/office/drawing/2014/main" id="{05EA1EAB-5F54-7B62-316F-3C0CCA8FE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3032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150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74" name="Rectangle 475">
              <a:extLst>
                <a:ext uri="{FF2B5EF4-FFF2-40B4-BE49-F238E27FC236}">
                  <a16:creationId xmlns:a16="http://schemas.microsoft.com/office/drawing/2014/main" id="{39E5B938-3461-FE43-9EEF-280363D04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77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200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75" name="Rectangle 476">
              <a:extLst>
                <a:ext uri="{FF2B5EF4-FFF2-40B4-BE49-F238E27FC236}">
                  <a16:creationId xmlns:a16="http://schemas.microsoft.com/office/drawing/2014/main" id="{E55B2EE0-7CA2-1D23-E6F9-F9B1D8E2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51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250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76" name="Line 477">
              <a:extLst>
                <a:ext uri="{FF2B5EF4-FFF2-40B4-BE49-F238E27FC236}">
                  <a16:creationId xmlns:a16="http://schemas.microsoft.com/office/drawing/2014/main" id="{6427FF68-185B-8C2A-48BA-0ACA3A064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" y="3738"/>
              <a:ext cx="2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7" name="Group 478">
              <a:extLst>
                <a:ext uri="{FF2B5EF4-FFF2-40B4-BE49-F238E27FC236}">
                  <a16:creationId xmlns:a16="http://schemas.microsoft.com/office/drawing/2014/main" id="{7C9C28C0-BE06-BF86-5601-3780C7D220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" y="3738"/>
              <a:ext cx="1268" cy="174"/>
              <a:chOff x="2062" y="3229"/>
              <a:chExt cx="2173" cy="304"/>
            </a:xfrm>
          </p:grpSpPr>
          <p:sp>
            <p:nvSpPr>
              <p:cNvPr id="530" name="Line 479">
                <a:extLst>
                  <a:ext uri="{FF2B5EF4-FFF2-40B4-BE49-F238E27FC236}">
                    <a16:creationId xmlns:a16="http://schemas.microsoft.com/office/drawing/2014/main" id="{5361F825-A29F-2D44-54C9-2EC8BA260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9" y="3229"/>
                <a:ext cx="1952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1" name="Line 480">
                <a:extLst>
                  <a:ext uri="{FF2B5EF4-FFF2-40B4-BE49-F238E27FC236}">
                    <a16:creationId xmlns:a16="http://schemas.microsoft.com/office/drawing/2014/main" id="{591167EB-7E71-59D3-01EF-9617979D9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9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2" name="Line 481">
                <a:extLst>
                  <a:ext uri="{FF2B5EF4-FFF2-40B4-BE49-F238E27FC236}">
                    <a16:creationId xmlns:a16="http://schemas.microsoft.com/office/drawing/2014/main" id="{BD748372-28BF-36EA-2784-85F8803E9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5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3" name="Line 482">
                <a:extLst>
                  <a:ext uri="{FF2B5EF4-FFF2-40B4-BE49-F238E27FC236}">
                    <a16:creationId xmlns:a16="http://schemas.microsoft.com/office/drawing/2014/main" id="{20045698-6CF6-BAFB-B3A1-E1AB87B0C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1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4" name="Line 483">
                <a:extLst>
                  <a:ext uri="{FF2B5EF4-FFF2-40B4-BE49-F238E27FC236}">
                    <a16:creationId xmlns:a16="http://schemas.microsoft.com/office/drawing/2014/main" id="{A4EC454B-0745-654D-4F3A-39E175441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8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5" name="Line 484">
                <a:extLst>
                  <a:ext uri="{FF2B5EF4-FFF2-40B4-BE49-F238E27FC236}">
                    <a16:creationId xmlns:a16="http://schemas.microsoft.com/office/drawing/2014/main" id="{5F1C46F0-00C5-4F27-A518-6D994C1C0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4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6" name="Line 485">
                <a:extLst>
                  <a:ext uri="{FF2B5EF4-FFF2-40B4-BE49-F238E27FC236}">
                    <a16:creationId xmlns:a16="http://schemas.microsoft.com/office/drawing/2014/main" id="{C7B485B7-0301-8EBC-8456-791165CB2F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6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7" name="Line 486">
                <a:extLst>
                  <a:ext uri="{FF2B5EF4-FFF2-40B4-BE49-F238E27FC236}">
                    <a16:creationId xmlns:a16="http://schemas.microsoft.com/office/drawing/2014/main" id="{52E7F62B-7DE7-245D-2CEA-0BB135807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2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8" name="Line 487">
                <a:extLst>
                  <a:ext uri="{FF2B5EF4-FFF2-40B4-BE49-F238E27FC236}">
                    <a16:creationId xmlns:a16="http://schemas.microsoft.com/office/drawing/2014/main" id="{997FF6C0-3E24-E91C-E980-80DB848B3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9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39" name="Line 488">
                <a:extLst>
                  <a:ext uri="{FF2B5EF4-FFF2-40B4-BE49-F238E27FC236}">
                    <a16:creationId xmlns:a16="http://schemas.microsoft.com/office/drawing/2014/main" id="{5C6E27F1-264F-D576-42CD-2B789A0A56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5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40" name="Line 489">
                <a:extLst>
                  <a:ext uri="{FF2B5EF4-FFF2-40B4-BE49-F238E27FC236}">
                    <a16:creationId xmlns:a16="http://schemas.microsoft.com/office/drawing/2014/main" id="{ED640063-4E60-CC7C-4AFA-A1D2BD1B9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1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41" name="Rectangle 490">
                <a:extLst>
                  <a:ext uri="{FF2B5EF4-FFF2-40B4-BE49-F238E27FC236}">
                    <a16:creationId xmlns:a16="http://schemas.microsoft.com/office/drawing/2014/main" id="{61CE0FB9-1857-BC04-1A94-B222DD812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3332"/>
                <a:ext cx="9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0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542" name="Rectangle 491">
                <a:extLst>
                  <a:ext uri="{FF2B5EF4-FFF2-40B4-BE49-F238E27FC236}">
                    <a16:creationId xmlns:a16="http://schemas.microsoft.com/office/drawing/2014/main" id="{A2A118D1-4A41-22B4-10EA-F259946DE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3332"/>
                <a:ext cx="9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1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543" name="Rectangle 492">
                <a:extLst>
                  <a:ext uri="{FF2B5EF4-FFF2-40B4-BE49-F238E27FC236}">
                    <a16:creationId xmlns:a16="http://schemas.microsoft.com/office/drawing/2014/main" id="{7C856FEF-3E12-9532-802B-F3028DEFB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1" y="3332"/>
                <a:ext cx="9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2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  <p:sp>
            <p:nvSpPr>
              <p:cNvPr id="544" name="Rectangle 493">
                <a:extLst>
                  <a:ext uri="{FF2B5EF4-FFF2-40B4-BE49-F238E27FC236}">
                    <a16:creationId xmlns:a16="http://schemas.microsoft.com/office/drawing/2014/main" id="{4F375B63-7F0D-3872-E4F8-78703554E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3332"/>
                <a:ext cx="30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3 hr</a:t>
                </a:r>
                <a:endParaRPr lang="en-US" altLang="en-US" sz="12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8" name="Rectangle 494">
              <a:extLst>
                <a:ext uri="{FF2B5EF4-FFF2-40B4-BE49-F238E27FC236}">
                  <a16:creationId xmlns:a16="http://schemas.microsoft.com/office/drawing/2014/main" id="{8A00688F-03C0-46D0-9001-69B8C697C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3917"/>
              <a:ext cx="8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Time After Nicotine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79" name="Rectangle 495">
              <a:extLst>
                <a:ext uri="{FF2B5EF4-FFF2-40B4-BE49-F238E27FC236}">
                  <a16:creationId xmlns:a16="http://schemas.microsoft.com/office/drawing/2014/main" id="{1AA51D40-33D7-C06F-7C9E-DEC2A97B3B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" y="3023"/>
              <a:ext cx="87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% of Basal Release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480" name="Line 496">
              <a:extLst>
                <a:ext uri="{FF2B5EF4-FFF2-40B4-BE49-F238E27FC236}">
                  <a16:creationId xmlns:a16="http://schemas.microsoft.com/office/drawing/2014/main" id="{1C9CE306-4708-2C7E-E1D4-D58411AC4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5" y="3329"/>
              <a:ext cx="2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1" name="Line 497">
              <a:extLst>
                <a:ext uri="{FF2B5EF4-FFF2-40B4-BE49-F238E27FC236}">
                  <a16:creationId xmlns:a16="http://schemas.microsoft.com/office/drawing/2014/main" id="{C7C91B3F-A45F-7719-1611-00C9D4FE82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6" y="2712"/>
              <a:ext cx="126" cy="61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2" name="Line 498">
              <a:extLst>
                <a:ext uri="{FF2B5EF4-FFF2-40B4-BE49-F238E27FC236}">
                  <a16:creationId xmlns:a16="http://schemas.microsoft.com/office/drawing/2014/main" id="{8654AC38-B777-C471-5154-7AB2CC7B52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6" y="3225"/>
              <a:ext cx="126" cy="10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3" name="Oval 499">
              <a:extLst>
                <a:ext uri="{FF2B5EF4-FFF2-40B4-BE49-F238E27FC236}">
                  <a16:creationId xmlns:a16="http://schemas.microsoft.com/office/drawing/2014/main" id="{DA64BACD-8C79-57AF-69AA-A435C1660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305"/>
              <a:ext cx="45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4" name="Rectangle 500">
              <a:extLst>
                <a:ext uri="{FF2B5EF4-FFF2-40B4-BE49-F238E27FC236}">
                  <a16:creationId xmlns:a16="http://schemas.microsoft.com/office/drawing/2014/main" id="{9DDA38F6-106E-6E99-B4E7-AF1CFD2F5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305"/>
              <a:ext cx="45" cy="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5" name="Line 501">
              <a:extLst>
                <a:ext uri="{FF2B5EF4-FFF2-40B4-BE49-F238E27FC236}">
                  <a16:creationId xmlns:a16="http://schemas.microsoft.com/office/drawing/2014/main" id="{511C0FDA-F11D-33C1-D284-25977C7259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" y="2712"/>
              <a:ext cx="126" cy="23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6" name="Line 502">
              <a:extLst>
                <a:ext uri="{FF2B5EF4-FFF2-40B4-BE49-F238E27FC236}">
                  <a16:creationId xmlns:a16="http://schemas.microsoft.com/office/drawing/2014/main" id="{638F1B4C-473D-1168-7F19-E34B6366A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8" y="2943"/>
              <a:ext cx="127" cy="7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7" name="Line 503">
              <a:extLst>
                <a:ext uri="{FF2B5EF4-FFF2-40B4-BE49-F238E27FC236}">
                  <a16:creationId xmlns:a16="http://schemas.microsoft.com/office/drawing/2014/main" id="{9018667A-70B1-A952-C666-61D5C011B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5" y="3019"/>
              <a:ext cx="126" cy="2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8" name="Line 504">
              <a:extLst>
                <a:ext uri="{FF2B5EF4-FFF2-40B4-BE49-F238E27FC236}">
                  <a16:creationId xmlns:a16="http://schemas.microsoft.com/office/drawing/2014/main" id="{FDE6586C-A26D-2880-ACD8-2773AA6F0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3046"/>
              <a:ext cx="129" cy="2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9" name="Line 505">
              <a:extLst>
                <a:ext uri="{FF2B5EF4-FFF2-40B4-BE49-F238E27FC236}">
                  <a16:creationId xmlns:a16="http://schemas.microsoft.com/office/drawing/2014/main" id="{40D758D7-26DD-6F39-BC88-0F6AEDB66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067"/>
              <a:ext cx="126" cy="4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0" name="Line 506">
              <a:extLst>
                <a:ext uri="{FF2B5EF4-FFF2-40B4-BE49-F238E27FC236}">
                  <a16:creationId xmlns:a16="http://schemas.microsoft.com/office/drawing/2014/main" id="{26BE4BB7-627D-8CE8-6D83-6D7DE791D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6" y="3112"/>
              <a:ext cx="127" cy="1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" name="Line 507">
              <a:extLst>
                <a:ext uri="{FF2B5EF4-FFF2-40B4-BE49-F238E27FC236}">
                  <a16:creationId xmlns:a16="http://schemas.microsoft.com/office/drawing/2014/main" id="{763CA777-BF6F-21A8-A2C7-66F07A3675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" y="3122"/>
              <a:ext cx="126" cy="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2" name="Line 508">
              <a:extLst>
                <a:ext uri="{FF2B5EF4-FFF2-40B4-BE49-F238E27FC236}">
                  <a16:creationId xmlns:a16="http://schemas.microsoft.com/office/drawing/2014/main" id="{CC342488-BC63-292C-643A-BB20A1D9F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9" y="3129"/>
              <a:ext cx="126" cy="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3" name="Line 509">
              <a:extLst>
                <a:ext uri="{FF2B5EF4-FFF2-40B4-BE49-F238E27FC236}">
                  <a16:creationId xmlns:a16="http://schemas.microsoft.com/office/drawing/2014/main" id="{8780AC54-AF42-B59C-4749-66CD9051B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2" y="3070"/>
              <a:ext cx="126" cy="155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4" name="Line 510">
              <a:extLst>
                <a:ext uri="{FF2B5EF4-FFF2-40B4-BE49-F238E27FC236}">
                  <a16:creationId xmlns:a16="http://schemas.microsoft.com/office/drawing/2014/main" id="{A3D4C1BE-F04C-9E40-C60C-10D42F7A9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8" y="3070"/>
              <a:ext cx="127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5" name="Line 511">
              <a:extLst>
                <a:ext uri="{FF2B5EF4-FFF2-40B4-BE49-F238E27FC236}">
                  <a16:creationId xmlns:a16="http://schemas.microsoft.com/office/drawing/2014/main" id="{4FA410C4-774F-90EC-969E-A50B88EAD9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5" y="3077"/>
              <a:ext cx="126" cy="2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6" name="Line 512">
              <a:extLst>
                <a:ext uri="{FF2B5EF4-FFF2-40B4-BE49-F238E27FC236}">
                  <a16:creationId xmlns:a16="http://schemas.microsoft.com/office/drawing/2014/main" id="{13D5C857-9DF4-2217-9FBC-08F13B89DC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3098"/>
              <a:ext cx="129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7" name="Line 513">
              <a:extLst>
                <a:ext uri="{FF2B5EF4-FFF2-40B4-BE49-F238E27FC236}">
                  <a16:creationId xmlns:a16="http://schemas.microsoft.com/office/drawing/2014/main" id="{A84B763C-AF05-DC24-8951-F9CCA610C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098"/>
              <a:ext cx="126" cy="2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8" name="Line 514">
              <a:extLst>
                <a:ext uri="{FF2B5EF4-FFF2-40B4-BE49-F238E27FC236}">
                  <a16:creationId xmlns:a16="http://schemas.microsoft.com/office/drawing/2014/main" id="{8F8C769E-F449-3E74-6162-7AB77D312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6" y="3119"/>
              <a:ext cx="127" cy="3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9" name="Line 515">
              <a:extLst>
                <a:ext uri="{FF2B5EF4-FFF2-40B4-BE49-F238E27FC236}">
                  <a16:creationId xmlns:a16="http://schemas.microsoft.com/office/drawing/2014/main" id="{C8BFAC25-3518-FC5F-FE30-E64CAE063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" y="3122"/>
              <a:ext cx="126" cy="5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0" name="Line 516">
              <a:extLst>
                <a:ext uri="{FF2B5EF4-FFF2-40B4-BE49-F238E27FC236}">
                  <a16:creationId xmlns:a16="http://schemas.microsoft.com/office/drawing/2014/main" id="{2A823BD1-DCFF-0986-C88E-07645B7EB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9" y="3179"/>
              <a:ext cx="119" cy="3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1" name="Oval 517">
              <a:extLst>
                <a:ext uri="{FF2B5EF4-FFF2-40B4-BE49-F238E27FC236}">
                  <a16:creationId xmlns:a16="http://schemas.microsoft.com/office/drawing/2014/main" id="{D87B1799-2B11-A313-204F-AE3DB746B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2688"/>
              <a:ext cx="46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" name="Oval 518">
              <a:extLst>
                <a:ext uri="{FF2B5EF4-FFF2-40B4-BE49-F238E27FC236}">
                  <a16:creationId xmlns:a16="http://schemas.microsoft.com/office/drawing/2014/main" id="{18D73D72-A54F-18EB-1DFD-CC01B3F35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" y="2919"/>
              <a:ext cx="45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3" name="Oval 519">
              <a:extLst>
                <a:ext uri="{FF2B5EF4-FFF2-40B4-BE49-F238E27FC236}">
                  <a16:creationId xmlns:a16="http://schemas.microsoft.com/office/drawing/2014/main" id="{E99F2774-75BA-4E02-AE95-0801BD66C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2995"/>
              <a:ext cx="45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4" name="Oval 520">
              <a:extLst>
                <a:ext uri="{FF2B5EF4-FFF2-40B4-BE49-F238E27FC236}">
                  <a16:creationId xmlns:a16="http://schemas.microsoft.com/office/drawing/2014/main" id="{B5201CF2-8E16-8731-75D6-A83F3A60F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" y="3022"/>
              <a:ext cx="45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5" name="Oval 521">
              <a:extLst>
                <a:ext uri="{FF2B5EF4-FFF2-40B4-BE49-F238E27FC236}">
                  <a16:creationId xmlns:a16="http://schemas.microsoft.com/office/drawing/2014/main" id="{3011BEDC-3066-B3DA-8C18-0B8192BC2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3043"/>
              <a:ext cx="45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6" name="Oval 522">
              <a:extLst>
                <a:ext uri="{FF2B5EF4-FFF2-40B4-BE49-F238E27FC236}">
                  <a16:creationId xmlns:a16="http://schemas.microsoft.com/office/drawing/2014/main" id="{9063623F-25DD-D9CD-EEF0-D84D56032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3088"/>
              <a:ext cx="45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7" name="Oval 523">
              <a:extLst>
                <a:ext uri="{FF2B5EF4-FFF2-40B4-BE49-F238E27FC236}">
                  <a16:creationId xmlns:a16="http://schemas.microsoft.com/office/drawing/2014/main" id="{62D9BC0B-F965-9A6A-7EAC-24CD651CD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8" y="3098"/>
              <a:ext cx="46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8" name="Oval 524">
              <a:extLst>
                <a:ext uri="{FF2B5EF4-FFF2-40B4-BE49-F238E27FC236}">
                  <a16:creationId xmlns:a16="http://schemas.microsoft.com/office/drawing/2014/main" id="{B9AF6939-CBED-1C12-A72D-F075863A7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" y="3105"/>
              <a:ext cx="45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9" name="Oval 525">
              <a:extLst>
                <a:ext uri="{FF2B5EF4-FFF2-40B4-BE49-F238E27FC236}">
                  <a16:creationId xmlns:a16="http://schemas.microsoft.com/office/drawing/2014/main" id="{9A8269AD-8871-70DF-F8A0-D2B10C96D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" y="3108"/>
              <a:ext cx="45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0" name="Rectangle 526">
              <a:extLst>
                <a:ext uri="{FF2B5EF4-FFF2-40B4-BE49-F238E27FC236}">
                  <a16:creationId xmlns:a16="http://schemas.microsoft.com/office/drawing/2014/main" id="{326218F6-A6A4-AC71-2B96-65417998D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3201"/>
              <a:ext cx="46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1" name="Rectangle 527">
              <a:extLst>
                <a:ext uri="{FF2B5EF4-FFF2-40B4-BE49-F238E27FC236}">
                  <a16:creationId xmlns:a16="http://schemas.microsoft.com/office/drawing/2014/main" id="{E511D75B-B80E-1872-BD7E-B3204CF62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" y="3046"/>
              <a:ext cx="45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" name="Rectangle 528">
              <a:extLst>
                <a:ext uri="{FF2B5EF4-FFF2-40B4-BE49-F238E27FC236}">
                  <a16:creationId xmlns:a16="http://schemas.microsoft.com/office/drawing/2014/main" id="{25EDB827-81BE-5FD0-7600-BEED93D2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053"/>
              <a:ext cx="45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3" name="Rectangle 529">
              <a:extLst>
                <a:ext uri="{FF2B5EF4-FFF2-40B4-BE49-F238E27FC236}">
                  <a16:creationId xmlns:a16="http://schemas.microsoft.com/office/drawing/2014/main" id="{481B49A3-56EF-93D9-1D3E-30EDAF24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" y="3074"/>
              <a:ext cx="45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" name="Rectangle 530">
              <a:extLst>
                <a:ext uri="{FF2B5EF4-FFF2-40B4-BE49-F238E27FC236}">
                  <a16:creationId xmlns:a16="http://schemas.microsoft.com/office/drawing/2014/main" id="{BCFCDBA9-2CA0-5CCA-D155-363D6EFEF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3074"/>
              <a:ext cx="45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5" name="Rectangle 531">
              <a:extLst>
                <a:ext uri="{FF2B5EF4-FFF2-40B4-BE49-F238E27FC236}">
                  <a16:creationId xmlns:a16="http://schemas.microsoft.com/office/drawing/2014/main" id="{D917DB3F-96AB-70C0-A89B-A5D4AADD2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3094"/>
              <a:ext cx="45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6" name="Rectangle 532">
              <a:extLst>
                <a:ext uri="{FF2B5EF4-FFF2-40B4-BE49-F238E27FC236}">
                  <a16:creationId xmlns:a16="http://schemas.microsoft.com/office/drawing/2014/main" id="{5E2ECE5D-E8F0-8C7D-7786-2104B66DE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8" y="3098"/>
              <a:ext cx="46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7" name="Rectangle 533">
              <a:extLst>
                <a:ext uri="{FF2B5EF4-FFF2-40B4-BE49-F238E27FC236}">
                  <a16:creationId xmlns:a16="http://schemas.microsoft.com/office/drawing/2014/main" id="{30D508A9-3DBF-8C91-6EAF-BD70E0B69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" y="3159"/>
              <a:ext cx="45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8" name="Rectangle 534">
              <a:extLst>
                <a:ext uri="{FF2B5EF4-FFF2-40B4-BE49-F238E27FC236}">
                  <a16:creationId xmlns:a16="http://schemas.microsoft.com/office/drawing/2014/main" id="{E812AA77-52CD-FB26-B794-B7F4F0C66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" y="3194"/>
              <a:ext cx="45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9" name="Line 535">
              <a:extLst>
                <a:ext uri="{FF2B5EF4-FFF2-40B4-BE49-F238E27FC236}">
                  <a16:creationId xmlns:a16="http://schemas.microsoft.com/office/drawing/2014/main" id="{1E06AEBC-5A2A-01CB-3655-B6AFE82E5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5" y="2839"/>
              <a:ext cx="112" cy="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0" name="Oval 536">
              <a:extLst>
                <a:ext uri="{FF2B5EF4-FFF2-40B4-BE49-F238E27FC236}">
                  <a16:creationId xmlns:a16="http://schemas.microsoft.com/office/drawing/2014/main" id="{609E063E-2A67-8376-1F88-1709DAF92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818"/>
              <a:ext cx="38" cy="3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1" name="Rectangle 537">
              <a:extLst>
                <a:ext uri="{FF2B5EF4-FFF2-40B4-BE49-F238E27FC236}">
                  <a16:creationId xmlns:a16="http://schemas.microsoft.com/office/drawing/2014/main" id="{7251A70B-9EF9-8C5D-D199-52C824884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" y="2804"/>
              <a:ext cx="54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Accumbens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522" name="Line 538">
              <a:extLst>
                <a:ext uri="{FF2B5EF4-FFF2-40B4-BE49-F238E27FC236}">
                  <a16:creationId xmlns:a16="http://schemas.microsoft.com/office/drawing/2014/main" id="{17630419-108E-B040-4755-BDE1FCE8F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5" y="2932"/>
              <a:ext cx="112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3" name="Rectangle 539">
              <a:extLst>
                <a:ext uri="{FF2B5EF4-FFF2-40B4-BE49-F238E27FC236}">
                  <a16:creationId xmlns:a16="http://schemas.microsoft.com/office/drawing/2014/main" id="{114FEAB0-9896-9991-0693-AB823B311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911"/>
              <a:ext cx="38" cy="3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4" name="Rectangle 540">
              <a:extLst>
                <a:ext uri="{FF2B5EF4-FFF2-40B4-BE49-F238E27FC236}">
                  <a16:creationId xmlns:a16="http://schemas.microsoft.com/office/drawing/2014/main" id="{CAD73FF4-B598-87EB-3BB7-BDF73D016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" y="2897"/>
              <a:ext cx="37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  <a:cs typeface="Arial" panose="020B0604020202020204" pitchFamily="34" charset="0"/>
                </a:rPr>
                <a:t>Caudate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525" name="Line 541">
              <a:extLst>
                <a:ext uri="{FF2B5EF4-FFF2-40B4-BE49-F238E27FC236}">
                  <a16:creationId xmlns:a16="http://schemas.microsoft.com/office/drawing/2014/main" id="{509AA0DB-8940-ED95-6681-18C11D28E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" y="3320"/>
              <a:ext cx="2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6" name="Line 542">
              <a:extLst>
                <a:ext uri="{FF2B5EF4-FFF2-40B4-BE49-F238E27FC236}">
                  <a16:creationId xmlns:a16="http://schemas.microsoft.com/office/drawing/2014/main" id="{8D3F151A-5B4A-DCC2-C892-C5BB1074A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" y="3549"/>
              <a:ext cx="0" cy="19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7" name="Line 543">
              <a:extLst>
                <a:ext uri="{FF2B5EF4-FFF2-40B4-BE49-F238E27FC236}">
                  <a16:creationId xmlns:a16="http://schemas.microsoft.com/office/drawing/2014/main" id="{57F25EC4-EA75-55D6-309B-C2F72AB4BE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8" y="3532"/>
              <a:ext cx="63" cy="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8" name="Line 544">
              <a:extLst>
                <a:ext uri="{FF2B5EF4-FFF2-40B4-BE49-F238E27FC236}">
                  <a16:creationId xmlns:a16="http://schemas.microsoft.com/office/drawing/2014/main" id="{45E64B6C-4AE9-3FF0-5181-53B3FE381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6" y="3503"/>
              <a:ext cx="63" cy="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9" name="Text Box 545">
              <a:extLst>
                <a:ext uri="{FF2B5EF4-FFF2-40B4-BE49-F238E27FC236}">
                  <a16:creationId xmlns:a16="http://schemas.microsoft.com/office/drawing/2014/main" id="{25C3D5F2-D2FB-8681-7394-985447DF5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9" y="2482"/>
              <a:ext cx="8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FFFF00"/>
                  </a:solidFill>
                  <a:cs typeface="Arial" panose="020B0604020202020204" pitchFamily="34" charset="0"/>
                </a:rPr>
                <a:t>NICOTINE</a:t>
              </a:r>
            </a:p>
          </p:txBody>
        </p:sp>
      </p:grpSp>
      <p:sp>
        <p:nvSpPr>
          <p:cNvPr id="545" name="Rectangle 547">
            <a:extLst>
              <a:ext uri="{FF2B5EF4-FFF2-40B4-BE49-F238E27FC236}">
                <a16:creationId xmlns:a16="http://schemas.microsoft.com/office/drawing/2014/main" id="{BF0265E3-80E0-E12E-4D92-E159D2B2E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510" y="6583363"/>
            <a:ext cx="27924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i="1">
                <a:cs typeface="Arial" panose="020B0604020202020204" pitchFamily="34" charset="0"/>
              </a:rPr>
              <a:t>Di Chiara and Imperato, PNAS, 1988</a:t>
            </a:r>
            <a:endParaRPr lang="en-US" altLang="en-US" sz="1200" i="1">
              <a:solidFill>
                <a:srgbClr val="CC00C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3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5F7-8726-951D-7EE0-47DD57A6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substances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2D17B-CEC4-FC0F-2BCB-065C972EBE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Main 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Opioids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Methamphetamine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Whatever you want</a:t>
            </a:r>
          </a:p>
        </p:txBody>
      </p:sp>
    </p:spTree>
    <p:extLst>
      <p:ext uri="{BB962C8B-B14F-4D97-AF65-F5344CB8AC3E}">
        <p14:creationId xmlns:p14="http://schemas.microsoft.com/office/powerpoint/2010/main" val="3652052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/>
          <a:p>
            <a:pPr rtl="0"/>
            <a:r>
              <a:rPr lang="en-GB" dirty="0"/>
              <a:t>Opioid overdose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860" y="2967487"/>
            <a:ext cx="5840082" cy="2976113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en-AU" dirty="0"/>
              <a:t>Opioid </a:t>
            </a:r>
            <a:r>
              <a:rPr lang="en-AU" b="1" dirty="0"/>
              <a:t>intoxication</a:t>
            </a:r>
            <a:r>
              <a:rPr lang="en-AU" dirty="0"/>
              <a:t>: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Contracted pupils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Sedation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Low blood pressure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Slowed pulse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Respiratory depression (&lt;12/min)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Slurred speech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lnSpc>
                <a:spcPct val="100000"/>
              </a:lnSpc>
            </a:pPr>
            <a:endParaRPr lang="en-AU" dirty="0"/>
          </a:p>
          <a:p>
            <a:pPr>
              <a:lnSpc>
                <a:spcPct val="100000"/>
              </a:lnSpc>
            </a:pPr>
            <a:endParaRPr lang="en-AU" dirty="0"/>
          </a:p>
          <a:p>
            <a:pPr>
              <a:lnSpc>
                <a:spcPct val="100000"/>
              </a:lnSpc>
            </a:pPr>
            <a:endParaRPr lang="en-AU" dirty="0"/>
          </a:p>
          <a:p>
            <a:pPr>
              <a:lnSpc>
                <a:spcPct val="100000"/>
              </a:lnSpc>
            </a:pPr>
            <a:r>
              <a:rPr lang="en-AU" dirty="0"/>
              <a:t>Possibly: hypothermia, seizures</a:t>
            </a:r>
          </a:p>
        </p:txBody>
      </p:sp>
      <p:pic>
        <p:nvPicPr>
          <p:cNvPr id="8" name="Picture Placeholder 7" descr="A picture of a dog with his left ear standing up and wearing a scarf">
            <a:extLst>
              <a:ext uri="{FF2B5EF4-FFF2-40B4-BE49-F238E27FC236}">
                <a16:creationId xmlns:a16="http://schemas.microsoft.com/office/drawing/2014/main" id="{285E2395-F258-4D5F-8EC1-2192791DA1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091" r="8809"/>
          <a:stretch/>
        </p:blipFill>
        <p:spPr>
          <a:xfrm>
            <a:off x="7178040" y="457200"/>
            <a:ext cx="4562856" cy="6400800"/>
          </a:xfrm>
        </p:spPr>
      </p:pic>
    </p:spTree>
    <p:extLst>
      <p:ext uri="{BB962C8B-B14F-4D97-AF65-F5344CB8AC3E}">
        <p14:creationId xmlns:p14="http://schemas.microsoft.com/office/powerpoint/2010/main" val="164613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BD8F9-9A0A-5551-05F3-58B977C9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D3389-6ACE-898E-CB43-A8606203E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/>
              <a:t>Your expectations / preferred topics</a:t>
            </a:r>
          </a:p>
          <a:p>
            <a:r>
              <a:rPr lang="en-US" sz="1800"/>
              <a:t>Addiction in Mildura</a:t>
            </a:r>
          </a:p>
          <a:p>
            <a:r>
              <a:rPr lang="en-US" sz="1800"/>
              <a:t>Why people get addicted</a:t>
            </a:r>
          </a:p>
          <a:p>
            <a:r>
              <a:rPr lang="en-US" sz="1800"/>
              <a:t>Withdrawal in ED</a:t>
            </a:r>
          </a:p>
          <a:p>
            <a:r>
              <a:rPr lang="en-US" sz="1800"/>
              <a:t>Local services</a:t>
            </a:r>
          </a:p>
          <a:p>
            <a:r>
              <a:rPr lang="en-US" sz="1800"/>
              <a:t>Other resources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00923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/>
          <a:p>
            <a:pPr rtl="0"/>
            <a:r>
              <a:rPr lang="en-GB" dirty="0"/>
              <a:t>Opioid overdose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36498"/>
            <a:ext cx="6055743" cy="3528204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en-AU" sz="1400" b="1" dirty="0"/>
              <a:t>Naloxone</a:t>
            </a:r>
            <a:r>
              <a:rPr lang="en-AU" sz="1400" dirty="0"/>
              <a:t> is a fast-acting drug that reverses opioid overdose and prevents death. It can be given by </a:t>
            </a:r>
            <a:r>
              <a:rPr lang="en-AU" sz="1400" b="1" dirty="0"/>
              <a:t>injection</a:t>
            </a:r>
            <a:r>
              <a:rPr lang="en-AU" sz="1400" dirty="0"/>
              <a:t> or by a </a:t>
            </a:r>
            <a:r>
              <a:rPr lang="en-AU" sz="1400" b="1" dirty="0"/>
              <a:t>spray</a:t>
            </a:r>
            <a:r>
              <a:rPr lang="en-AU" sz="1400" dirty="0"/>
              <a:t> in the nose.</a:t>
            </a:r>
            <a:endParaRPr lang="en-NZ" sz="1400" dirty="0"/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r>
              <a:rPr lang="en-NZ" sz="1400" dirty="0"/>
              <a:t>Use of take-home naloxone fits within harm-reduction strategies and patient-centred care. Naloxone is safe, effective, inexpensive and relatively easy to administer.</a:t>
            </a:r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r>
              <a:rPr lang="en-NZ" sz="1400" dirty="0"/>
              <a:t>Administration can induce withdrawals in dependent patients.</a:t>
            </a:r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r>
              <a:rPr lang="en-NZ" sz="1400" i="1" dirty="0"/>
              <a:t>Offer take-home naloxone to patients at increased risk of opioid overdose and family members or carers who are likely to witness opioid overdose.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873" y="935825"/>
            <a:ext cx="3025806" cy="500777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086" y="1212924"/>
            <a:ext cx="2762764" cy="445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40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/>
          <a:p>
            <a:pPr rtl="0"/>
            <a:r>
              <a:rPr lang="en-GB" dirty="0"/>
              <a:t>Opioid withdrawals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4"/>
            <a:ext cx="5605271" cy="2871216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en-NZ" sz="2000" dirty="0"/>
              <a:t>Manifested by either of the following: </a:t>
            </a:r>
          </a:p>
          <a:p>
            <a:pPr marL="342900" indent="-342900">
              <a:lnSpc>
                <a:spcPct val="150000"/>
              </a:lnSpc>
              <a:buAutoNum type="alphaLcParenBoth"/>
            </a:pPr>
            <a:r>
              <a:rPr lang="en-NZ" sz="2000" dirty="0"/>
              <a:t>the characteristic opioid withdrawal syndrome </a:t>
            </a:r>
          </a:p>
          <a:p>
            <a:pPr marL="342900" indent="-342900">
              <a:lnSpc>
                <a:spcPct val="150000"/>
              </a:lnSpc>
              <a:buAutoNum type="alphaLcParenBoth"/>
            </a:pPr>
            <a:r>
              <a:rPr lang="en-NZ" sz="2000" dirty="0"/>
              <a:t>the same (or a closely related) substance are taken to relieve or avoid withdrawal symptoms </a:t>
            </a:r>
          </a:p>
        </p:txBody>
      </p:sp>
      <p:pic>
        <p:nvPicPr>
          <p:cNvPr id="8" name="Picture Placeholder 7" descr="A picture of a dog with his left ear standing up and wearing a scarf">
            <a:extLst>
              <a:ext uri="{FF2B5EF4-FFF2-40B4-BE49-F238E27FC236}">
                <a16:creationId xmlns:a16="http://schemas.microsoft.com/office/drawing/2014/main" id="{285E2395-F258-4D5F-8EC1-2192791DA1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091" r="8809"/>
          <a:stretch/>
        </p:blipFill>
        <p:spPr>
          <a:xfrm>
            <a:off x="7178040" y="457200"/>
            <a:ext cx="4562856" cy="6400800"/>
          </a:xfrm>
        </p:spPr>
      </p:pic>
    </p:spTree>
    <p:extLst>
      <p:ext uri="{BB962C8B-B14F-4D97-AF65-F5344CB8AC3E}">
        <p14:creationId xmlns:p14="http://schemas.microsoft.com/office/powerpoint/2010/main" val="390808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7C909B-0AD0-483C-AAC3-96A0A3D1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 rtlCol="0">
            <a:normAutofit/>
          </a:bodyPr>
          <a:lstStyle/>
          <a:p>
            <a:r>
              <a:rPr lang="en-GB" dirty="0"/>
              <a:t>Withdrawals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4013F-D2A9-4715-ACE2-3720EA35B8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779776"/>
            <a:ext cx="3465576" cy="3255264"/>
          </a:xfrm>
        </p:spPr>
        <p:txBody>
          <a:bodyPr rtlCol="0"/>
          <a:lstStyle/>
          <a:p>
            <a:r>
              <a:rPr lang="en-AU" dirty="0"/>
              <a:t>Opioid withdrawal symptoms generally start 6-24 hours after stopping use. </a:t>
            </a:r>
          </a:p>
          <a:p>
            <a:endParaRPr lang="en-AU" dirty="0"/>
          </a:p>
          <a:p>
            <a:r>
              <a:rPr lang="en-AU" dirty="0"/>
              <a:t>Symptoms reach their peak between days 1-3 of withdrawal, and start to improve after day 5.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F7DFD-3F06-534F-B5AC-FD4F68C1E7E3}"/>
              </a:ext>
            </a:extLst>
          </p:cNvPr>
          <p:cNvSpPr txBox="1"/>
          <p:nvPr/>
        </p:nvSpPr>
        <p:spPr>
          <a:xfrm>
            <a:off x="4383246" y="933116"/>
            <a:ext cx="355305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Clinical Opioid Withdrawal Scale (COWS)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Tachycardia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Sweating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Restlessness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Dilated pupils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Myalgia (bone/joint aches)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Runny nose/watery eyes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Gastrointestinal upset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Stomach cramps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Nausea/vomiting/diarrhoea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Tremor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Yawning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Anxiety/irritability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Piloerection (goosebumps)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F16BE-14F1-1D4A-9EF7-1B0437F69CCA}"/>
              </a:ext>
            </a:extLst>
          </p:cNvPr>
          <p:cNvSpPr txBox="1"/>
          <p:nvPr/>
        </p:nvSpPr>
        <p:spPr>
          <a:xfrm>
            <a:off x="8155370" y="933116"/>
            <a:ext cx="342990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Subjective Opioid Withdrawal Scale (SOWS)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feel anxious/irritable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am sweating/perspiring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am shaking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have hot flashes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have cold flushes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My bones and muscles ache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feel restless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feel nauseous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feel like vomiting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My muscles twitch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have stomach cramps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 feel like taking medication now</a:t>
            </a:r>
          </a:p>
        </p:txBody>
      </p:sp>
    </p:spTree>
    <p:extLst>
      <p:ext uri="{BB962C8B-B14F-4D97-AF65-F5344CB8AC3E}">
        <p14:creationId xmlns:p14="http://schemas.microsoft.com/office/powerpoint/2010/main" val="40105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Treatment options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335263" y="815358"/>
            <a:ext cx="74897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en-AU" sz="3200" dirty="0"/>
              <a:t> Tapering and detoxification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/>
              <a:t>Home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/>
              <a:t>Residential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/>
              <a:t>Hospital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AU" sz="3200" dirty="0"/>
              <a:t> Maintenance pharmacotherapy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/>
              <a:t>Methadone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/>
              <a:t>Buprenorphine</a:t>
            </a:r>
          </a:p>
        </p:txBody>
      </p:sp>
    </p:spTree>
    <p:extLst>
      <p:ext uri="{BB962C8B-B14F-4D97-AF65-F5344CB8AC3E}">
        <p14:creationId xmlns:p14="http://schemas.microsoft.com/office/powerpoint/2010/main" val="3943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25D274-B19A-D64C-8B69-579694B8B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518913"/>
            <a:ext cx="3465576" cy="405441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/>
              <a:t>Reduction/cessation of illicit opioid use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/>
              <a:t>Reduction/cessation of injecting and the associated risk of blood-borne virus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/>
              <a:t>Reduction of overdose risk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/>
              <a:t>Reduction of substance-related criminal activity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/>
              <a:t>Support recovery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1EB511-08DF-D641-9DEA-1F0F86F9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2516"/>
            <a:ext cx="3619501" cy="877824"/>
          </a:xfrm>
        </p:spPr>
        <p:txBody>
          <a:bodyPr>
            <a:normAutofit fontScale="90000"/>
          </a:bodyPr>
          <a:lstStyle/>
          <a:p>
            <a:r>
              <a:rPr lang="en-US" dirty="0"/>
              <a:t>Why consider MATOD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F43DE-DA8F-1949-A8EA-A51A68F3916F}"/>
              </a:ext>
            </a:extLst>
          </p:cNvPr>
          <p:cNvSpPr txBox="1"/>
          <p:nvPr/>
        </p:nvSpPr>
        <p:spPr>
          <a:xfrm>
            <a:off x="4463057" y="746777"/>
            <a:ext cx="34655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b="1" dirty="0"/>
              <a:t>Contraindications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Decompensated liver disease – may precipitate hepatic encephalopathy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Acute asthma or respiratory insufficiency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AD8DE-A5C7-7546-8FD7-726EE918CE67}"/>
              </a:ext>
            </a:extLst>
          </p:cNvPr>
          <p:cNvSpPr txBox="1"/>
          <p:nvPr/>
        </p:nvSpPr>
        <p:spPr>
          <a:xfrm>
            <a:off x="8196274" y="629729"/>
            <a:ext cx="33522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NZ" b="1" dirty="0"/>
              <a:t>Cautions: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High-risk multiple substance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Severe mental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Low levels of neuroadaptation to opioids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Significant co-existing medical problems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064DA-EAEA-9D4D-8A79-DD3C37266F9F}"/>
              </a:ext>
            </a:extLst>
          </p:cNvPr>
          <p:cNvSpPr txBox="1"/>
          <p:nvPr/>
        </p:nvSpPr>
        <p:spPr>
          <a:xfrm>
            <a:off x="4501884" y="3941599"/>
            <a:ext cx="33879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b="1" dirty="0"/>
              <a:t>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Diversion – high street value – methadone $1 per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Injecting drug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Overdose – particularly if combined with other CNS depressants (alcohol, BZD, opiates)</a:t>
            </a:r>
          </a:p>
        </p:txBody>
      </p:sp>
    </p:spTree>
    <p:extLst>
      <p:ext uri="{BB962C8B-B14F-4D97-AF65-F5344CB8AC3E}">
        <p14:creationId xmlns:p14="http://schemas.microsoft.com/office/powerpoint/2010/main" val="39842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912" y="1184547"/>
            <a:ext cx="3619501" cy="1179576"/>
          </a:xfrm>
        </p:spPr>
        <p:txBody>
          <a:bodyPr/>
          <a:lstStyle/>
          <a:p>
            <a:pPr algn="ctr"/>
            <a:r>
              <a:rPr lang="en-US" dirty="0"/>
              <a:t>Buprenorphine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5292544" y="919461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AU" dirty="0"/>
              <a:t>Mu-opioid receptor partial agonist resulting in competitive antagonism of concomitantly administered opioids </a:t>
            </a:r>
          </a:p>
          <a:p>
            <a:pPr>
              <a:lnSpc>
                <a:spcPct val="100000"/>
              </a:lnSpc>
            </a:pPr>
            <a:endParaRPr lang="en-AU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Peak plasma levels 3 hours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Terminal half-life 30 hours </a:t>
            </a:r>
          </a:p>
          <a:p>
            <a:pPr>
              <a:lnSpc>
                <a:spcPct val="100000"/>
              </a:lnSpc>
            </a:pPr>
            <a:endParaRPr lang="en-AU" dirty="0"/>
          </a:p>
          <a:p>
            <a:pPr>
              <a:lnSpc>
                <a:spcPct val="100000"/>
              </a:lnSpc>
            </a:pPr>
            <a:r>
              <a:rPr lang="en-AU" dirty="0"/>
              <a:t>Generally preferred to methadone due to the lower risks of sedation and respiratory depression and inclusion of naloxone.</a:t>
            </a:r>
          </a:p>
          <a:p>
            <a:pPr>
              <a:lnSpc>
                <a:spcPct val="100000"/>
              </a:lnSpc>
            </a:pPr>
            <a:endParaRPr lang="en-AU" dirty="0"/>
          </a:p>
          <a:p>
            <a:r>
              <a:rPr lang="en-AU" dirty="0"/>
              <a:t>Should wait until early withdrawal symptoms start before taking first dose (12-18 hours for short acting and 24-48 hours for long-acting).</a:t>
            </a:r>
          </a:p>
          <a:p>
            <a:endParaRPr lang="en-AU" dirty="0"/>
          </a:p>
          <a:p>
            <a:r>
              <a:rPr lang="en-AU" dirty="0"/>
              <a:t>Regardless of previous use, start between 4-8mg and can be increased gradually up to 32mg until cravings are managed. Typical dose is 8-16mg.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2" descr="Suboxone Sublingual: Uses, Side Effects, Interactions, Pictures, Warnings &amp;  Dosing - Web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12" y="2532800"/>
            <a:ext cx="3566988" cy="2675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95" y="1108407"/>
            <a:ext cx="3619501" cy="117957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Methadone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6162" y="169819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Long-acting mu-opioid receptor preventing withdrawal symptoms for 24 hours or longer and reduces opioid cravings.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Given as a colour liquid at local pharmacy. Associated with many drug interactions and </a:t>
            </a:r>
            <a:r>
              <a:rPr lang="en-NZ" dirty="0" err="1">
                <a:solidFill>
                  <a:schemeClr val="bg1"/>
                </a:solidFill>
              </a:rPr>
              <a:t>QTc</a:t>
            </a:r>
            <a:r>
              <a:rPr lang="en-NZ" dirty="0">
                <a:solidFill>
                  <a:schemeClr val="bg1"/>
                </a:solidFill>
              </a:rPr>
              <a:t> prolongation.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Starting dose of 20 or 40mg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4 days to reach steady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5-10mg increments every 3-5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Expected therapeutic range 60-120mg with involvement of addiction specialists at higher levels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Methadone - Alcohol and Drug Foundation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r="6814"/>
          <a:stretch>
            <a:fillRect/>
          </a:stretch>
        </p:blipFill>
        <p:spPr bwMode="auto">
          <a:xfrm>
            <a:off x="1012021" y="2864326"/>
            <a:ext cx="2885248" cy="22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4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compared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7BEA8-AC5F-4D48-BDF5-40A7EFD87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08" t="16385" r="49118" b="27178"/>
          <a:stretch/>
        </p:blipFill>
        <p:spPr>
          <a:xfrm>
            <a:off x="3873360" y="293297"/>
            <a:ext cx="3814553" cy="6250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C50BAF-42AA-9B42-B353-C8477A0F3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03" t="16385" r="30476" b="27178"/>
          <a:stretch/>
        </p:blipFill>
        <p:spPr>
          <a:xfrm>
            <a:off x="8193975" y="293298"/>
            <a:ext cx="3725357" cy="62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76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456" y="1215117"/>
            <a:ext cx="9825487" cy="1179576"/>
          </a:xfrm>
        </p:spPr>
        <p:txBody>
          <a:bodyPr>
            <a:normAutofit/>
          </a:bodyPr>
          <a:lstStyle/>
          <a:p>
            <a:r>
              <a:rPr lang="en-US" dirty="0"/>
              <a:t>Long-acting injectable Buprenorphine (LAIB)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1640457" y="2501032"/>
            <a:ext cx="8331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>
                <a:solidFill>
                  <a:srgbClr val="232323"/>
                </a:solidFill>
                <a:latin typeface="Noto Sans"/>
              </a:rPr>
              <a:t>Can be used after 7 days of trans mucosal use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dirty="0">
                <a:solidFill>
                  <a:srgbClr val="232323"/>
                </a:solidFill>
                <a:latin typeface="Noto Sans"/>
              </a:rPr>
              <a:t>Extended-release subcutaneous injection (XR; 30-day)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dirty="0">
                <a:solidFill>
                  <a:srgbClr val="232323"/>
                </a:solidFill>
                <a:latin typeface="Noto Sans"/>
              </a:rPr>
              <a:t>Weekly or monthly injectable formulation that can be used without a period of </a:t>
            </a:r>
            <a:r>
              <a:rPr lang="en-AU" dirty="0" err="1">
                <a:solidFill>
                  <a:srgbClr val="232323"/>
                </a:solidFill>
                <a:latin typeface="Noto Sans"/>
              </a:rPr>
              <a:t>transmucosal</a:t>
            </a:r>
            <a:r>
              <a:rPr lang="en-AU" dirty="0">
                <a:solidFill>
                  <a:srgbClr val="232323"/>
                </a:solidFill>
                <a:latin typeface="Noto Sans"/>
              </a:rPr>
              <a:t> stabilization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0174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41421-F58A-5A7E-84BF-C8E9D32E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What are the challenges in treating methamphetamine use disorder?</a:t>
            </a:r>
          </a:p>
        </p:txBody>
      </p:sp>
      <p:pic>
        <p:nvPicPr>
          <p:cNvPr id="5" name="Picture 4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5D77DCDE-29A4-6D2B-2AB7-719233FA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311" y="1818167"/>
            <a:ext cx="7470534" cy="4778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474DF-1101-20AE-6B71-AEAE4B7621D6}"/>
              </a:ext>
            </a:extLst>
          </p:cNvPr>
          <p:cNvSpPr txBox="1"/>
          <p:nvPr/>
        </p:nvSpPr>
        <p:spPr>
          <a:xfrm>
            <a:off x="6085840" y="6452450"/>
            <a:ext cx="61061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dirty="0"/>
              <a:t>Grigg J., Manning V., </a:t>
            </a:r>
            <a:r>
              <a:rPr lang="en-NZ" sz="1000" dirty="0" err="1"/>
              <a:t>Arunogiri</a:t>
            </a:r>
            <a:r>
              <a:rPr lang="en-NZ" sz="1000" dirty="0"/>
              <a:t> S. et al. (2018). Methamphetamine Treatment Guidelines: Practice Guidelines for Health Professionals (Second Edition). Richmond, Victoria: Turning Point. </a:t>
            </a:r>
            <a:endParaRPr lang="en-US" sz="1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9AB2B-D887-FD6A-13A7-44F7F5BA4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F144723-ECA0-98D8-C8BF-94744C3EAAB3}"/>
              </a:ext>
            </a:extLst>
          </p:cNvPr>
          <p:cNvSpPr txBox="1">
            <a:spLocks/>
          </p:cNvSpPr>
          <p:nvPr/>
        </p:nvSpPr>
        <p:spPr>
          <a:xfrm>
            <a:off x="216976" y="1926487"/>
            <a:ext cx="3765335" cy="452596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Methamphetamine withdrawal takes longer than many other substances (10—15 days)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249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4986A6-583D-4323-BBE6-0C4C3B14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 sz="2800" dirty="0"/>
              <a:t>Scale of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B0F8-EDCA-43C7-A602-F46DA2202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518156"/>
            <a:ext cx="3619500" cy="3367637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400" b="1" dirty="0">
                <a:solidFill>
                  <a:schemeClr val="accent6"/>
                </a:solidFill>
              </a:rPr>
              <a:t>2005: </a:t>
            </a:r>
            <a:r>
              <a:rPr lang="en-AU" sz="1400" dirty="0"/>
              <a:t>Cost to Australian society of illicit drug use was estimated to be $6.9 billion, the cost of related crime comprised $3.6 billion of this.</a:t>
            </a:r>
            <a:endParaRPr lang="en-NZ" sz="1400" dirty="0"/>
          </a:p>
          <a:p>
            <a:pPr>
              <a:lnSpc>
                <a:spcPct val="100000"/>
              </a:lnSpc>
            </a:pPr>
            <a:endParaRPr lang="en-AU" sz="1400" dirty="0"/>
          </a:p>
          <a:p>
            <a:pPr>
              <a:lnSpc>
                <a:spcPct val="100000"/>
              </a:lnSpc>
            </a:pPr>
            <a:r>
              <a:rPr lang="en-AU" sz="1400" b="1" dirty="0">
                <a:solidFill>
                  <a:schemeClr val="accent6"/>
                </a:solidFill>
              </a:rPr>
              <a:t>2015: </a:t>
            </a:r>
            <a:r>
              <a:rPr lang="en-AU" sz="1400" dirty="0"/>
              <a:t>There were 48,522 people being treated with pharmacotherapy for opioid dependence in Australia. </a:t>
            </a:r>
            <a:endParaRPr lang="en-NZ" sz="1000" dirty="0"/>
          </a:p>
          <a:p>
            <a:pPr>
              <a:lnSpc>
                <a:spcPct val="100000"/>
              </a:lnSpc>
            </a:pPr>
            <a:endParaRPr lang="en-NZ" sz="1400" dirty="0"/>
          </a:p>
          <a:p>
            <a:pPr>
              <a:lnSpc>
                <a:spcPct val="100000"/>
              </a:lnSpc>
            </a:pPr>
            <a:r>
              <a:rPr lang="en-NZ" sz="1400" b="1" dirty="0">
                <a:solidFill>
                  <a:schemeClr val="accent6"/>
                </a:solidFill>
              </a:rPr>
              <a:t>2016: </a:t>
            </a:r>
            <a:r>
              <a:rPr lang="en-NZ" sz="1400" dirty="0"/>
              <a:t>1 in 10 (11%) Australians aged 14 and over had ever used at least 1 type of opioid for illicit or non-medical purposes.</a:t>
            </a:r>
            <a:endParaRPr lang="en-NZ" sz="1000" dirty="0"/>
          </a:p>
          <a:p>
            <a:pPr>
              <a:lnSpc>
                <a:spcPct val="100000"/>
              </a:lnSpc>
            </a:pPr>
            <a:endParaRPr lang="en-NZ" sz="1000" dirty="0"/>
          </a:p>
          <a:p>
            <a:pPr fontAlgn="t">
              <a:lnSpc>
                <a:spcPct val="100000"/>
              </a:lnSpc>
            </a:pPr>
            <a:r>
              <a:rPr lang="en-NZ" dirty="0"/>
              <a:t>One Australian dies every day due to harm from prescription opioids</a:t>
            </a:r>
            <a:endParaRPr lang="en-AU" dirty="0"/>
          </a:p>
          <a:p>
            <a:pPr>
              <a:lnSpc>
                <a:spcPct val="100000"/>
              </a:lnSpc>
            </a:pPr>
            <a:endParaRPr lang="en-NZ" sz="1000" dirty="0"/>
          </a:p>
        </p:txBody>
      </p:sp>
      <p:pic>
        <p:nvPicPr>
          <p:cNvPr id="31" name="Picture Placeholder 12" descr="A person holding a baby with their noses and foreheads touching">
            <a:extLst>
              <a:ext uri="{FF2B5EF4-FFF2-40B4-BE49-F238E27FC236}">
                <a16:creationId xmlns:a16="http://schemas.microsoft.com/office/drawing/2014/main" id="{E6A8DD7D-03FE-4E34-BC50-4488924D5D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" b="85"/>
          <a:stretch/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1CB42D-A527-44ED-ADE2-30B3266BA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344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CCD45D-AB7D-7E4A-5E53-BEE7BEB8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6" y="1926487"/>
            <a:ext cx="3765335" cy="4525963"/>
          </a:xfrm>
        </p:spPr>
        <p:txBody>
          <a:bodyPr/>
          <a:lstStyle/>
          <a:p>
            <a:r>
              <a:rPr lang="en-AU" dirty="0"/>
              <a:t>Methamphetamine withdrawal takes longer than many other substances (10—15 days)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41421-F58A-5A7E-84BF-C8E9D32E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What are the challenges in treating methamphetamine use disorder?</a:t>
            </a:r>
          </a:p>
        </p:txBody>
      </p:sp>
      <p:pic>
        <p:nvPicPr>
          <p:cNvPr id="4" name="Picture 3" descr="A picture containing text, screenshot, menu, font&#10;&#10;Description automatically generated">
            <a:extLst>
              <a:ext uri="{FF2B5EF4-FFF2-40B4-BE49-F238E27FC236}">
                <a16:creationId xmlns:a16="http://schemas.microsoft.com/office/drawing/2014/main" id="{D6C9944F-C4C5-E16F-1EF9-E330BE7E6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0" r="5197" b="36601"/>
          <a:stretch/>
        </p:blipFill>
        <p:spPr>
          <a:xfrm>
            <a:off x="4142501" y="2080392"/>
            <a:ext cx="7093057" cy="4175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11D17-D8E8-0704-BA5D-336544B1A041}"/>
              </a:ext>
            </a:extLst>
          </p:cNvPr>
          <p:cNvSpPr txBox="1"/>
          <p:nvPr/>
        </p:nvSpPr>
        <p:spPr>
          <a:xfrm>
            <a:off x="6085840" y="6452450"/>
            <a:ext cx="61061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dirty="0"/>
              <a:t>Grigg J., Manning V., </a:t>
            </a:r>
            <a:r>
              <a:rPr lang="en-NZ" sz="1000" dirty="0" err="1"/>
              <a:t>Arunogiri</a:t>
            </a:r>
            <a:r>
              <a:rPr lang="en-NZ" sz="1000" dirty="0"/>
              <a:t> S. et al. (2018). Methamphetamine Treatment Guidelines: Practice Guidelines for Health Professionals (Second Edition). Richmond, Victoria: Turning Point.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65721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CCD45D-AB7D-7E4A-5E53-BEE7BEB8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30" y="1784340"/>
            <a:ext cx="11365424" cy="4525963"/>
          </a:xfrm>
        </p:spPr>
        <p:txBody>
          <a:bodyPr/>
          <a:lstStyle/>
          <a:p>
            <a:r>
              <a:rPr lang="en-AU" dirty="0"/>
              <a:t>Cravings for methamphetamine can last from 5 weeks to 3 months after stopping use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41421-F58A-5A7E-84BF-C8E9D32E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30" y="547697"/>
            <a:ext cx="11174819" cy="903767"/>
          </a:xfrm>
        </p:spPr>
        <p:txBody>
          <a:bodyPr>
            <a:normAutofit fontScale="90000"/>
          </a:bodyPr>
          <a:lstStyle/>
          <a:p>
            <a:r>
              <a:rPr lang="en-AU" dirty="0"/>
              <a:t>What are the challenges in treating methamphetamine use disorder?</a:t>
            </a:r>
          </a:p>
        </p:txBody>
      </p:sp>
      <p:pic>
        <p:nvPicPr>
          <p:cNvPr id="6" name="Picture 5" descr="A picture containing text, screenshot, menu, font&#10;&#10;Description automatically generated">
            <a:extLst>
              <a:ext uri="{FF2B5EF4-FFF2-40B4-BE49-F238E27FC236}">
                <a16:creationId xmlns:a16="http://schemas.microsoft.com/office/drawing/2014/main" id="{948058D3-A021-F7D1-AD0C-EC6A536B7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5" t="63399" r="5196" b="2388"/>
          <a:stretch/>
        </p:blipFill>
        <p:spPr>
          <a:xfrm>
            <a:off x="609600" y="2816905"/>
            <a:ext cx="10972800" cy="3493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233D4-9E4C-480D-3237-7B62F75A6794}"/>
              </a:ext>
            </a:extLst>
          </p:cNvPr>
          <p:cNvSpPr txBox="1"/>
          <p:nvPr/>
        </p:nvSpPr>
        <p:spPr>
          <a:xfrm>
            <a:off x="6085840" y="6452450"/>
            <a:ext cx="61061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dirty="0"/>
              <a:t>Grigg J., Manning V., </a:t>
            </a:r>
            <a:r>
              <a:rPr lang="en-NZ" sz="1000" dirty="0" err="1"/>
              <a:t>Arunogiri</a:t>
            </a:r>
            <a:r>
              <a:rPr lang="en-NZ" sz="1000" dirty="0"/>
              <a:t> S. et al. (2018). Methamphetamine Treatment Guidelines: Practice Guidelines for Health Professionals (Second Edition). Richmond, Victoria: Turning Point.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0255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DA2D5B-EC4E-4C78-8139-F36D2F2D1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5262" y="-2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AAACE2-9C9E-468F-8297-EF7B5E55F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9C78B-8329-DE86-2DC1-D822408E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412" y="1201723"/>
            <a:ext cx="313375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Other drugs we could discuss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C073E-C29E-780F-D311-00806A99EF7D}"/>
              </a:ext>
            </a:extLst>
          </p:cNvPr>
          <p:cNvSpPr txBox="1"/>
          <p:nvPr/>
        </p:nvSpPr>
        <p:spPr>
          <a:xfrm>
            <a:off x="5454363" y="1201723"/>
            <a:ext cx="5329250" cy="4454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Alcohol</a:t>
            </a:r>
            <a:endParaRPr lang="en-US"/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Benzodiazepines</a:t>
            </a:r>
            <a:endParaRPr lang="en-US"/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GHB</a:t>
            </a:r>
            <a:endParaRPr lang="en-US"/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Nicotine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5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36FA072-D541-4EE8-9DC6-513AAB2B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-1"/>
            <a:ext cx="1118446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4AA0B-889E-42F1-8C61-06B590988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A27B9E-2573-4972-8BC6-6FC372B9F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684A4E-2FEB-456B-BFC9-4FEA3CCD5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0A54-F52E-EFA5-EE76-9C1AF1C9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936" y="2811270"/>
            <a:ext cx="3473753" cy="1770045"/>
          </a:xfrm>
        </p:spPr>
        <p:txBody>
          <a:bodyPr>
            <a:normAutofit/>
          </a:bodyPr>
          <a:lstStyle/>
          <a:p>
            <a:pPr algn="l"/>
            <a:r>
              <a:rPr lang="en-US"/>
              <a:t>Local services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8A060916-C674-619E-94B2-5DCD920C51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007459"/>
              </p:ext>
            </p:extLst>
          </p:nvPr>
        </p:nvGraphicFramePr>
        <p:xfrm>
          <a:off x="6280264" y="550974"/>
          <a:ext cx="5295778" cy="572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49108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D4AA-17C5-9A19-5C34-8A9A31D6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887" y="3175686"/>
            <a:ext cx="7796540" cy="3133749"/>
          </a:xfrm>
        </p:spPr>
        <p:txBody>
          <a:bodyPr/>
          <a:lstStyle/>
          <a:p>
            <a:pPr algn="l"/>
            <a:r>
              <a:rPr lang="en-AU" dirty="0">
                <a:latin typeface="VIC-Regular"/>
              </a:rPr>
              <a:t>”</a:t>
            </a:r>
            <a:r>
              <a:rPr lang="en-AU" b="0" i="0" dirty="0">
                <a:effectLst/>
                <a:latin typeface="VIC-Regular"/>
              </a:rPr>
              <a:t>The Royal Commission recommended that all mental health and wellbeing services across all age-based systems, including crisis services, community based services and bed-based services: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VIC-Regular"/>
              </a:rPr>
              <a:t>provide integrated treatment, care and support to people living with mental illness and substance use or addiction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VIC-Regular"/>
              </a:rPr>
              <a:t>do not exclude consumers living with substance use or addiction from accessing treatment, care and support.”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FD79EDF-3523-F902-946C-306707FD2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3" t="5520" r="6969" b="15163"/>
          <a:stretch/>
        </p:blipFill>
        <p:spPr>
          <a:xfrm>
            <a:off x="2314324" y="462567"/>
            <a:ext cx="7600435" cy="244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926" y="808056"/>
            <a:ext cx="9629580" cy="1077229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97004F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037906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" y="979785"/>
            <a:ext cx="1062681" cy="5712495"/>
          </a:xfrm>
        </p:spPr>
        <p:txBody>
          <a:bodyPr vert="vert270"/>
          <a:lstStyle/>
          <a:p>
            <a:r>
              <a:rPr lang="en-US" dirty="0"/>
              <a:t>Overarching principles</a:t>
            </a:r>
          </a:p>
        </p:txBody>
      </p:sp>
      <p:pic>
        <p:nvPicPr>
          <p:cNvPr id="5" name="Picture 4" descr="A chart with text on it&#10;&#10;Description automatically generated">
            <a:extLst>
              <a:ext uri="{FF2B5EF4-FFF2-40B4-BE49-F238E27FC236}">
                <a16:creationId xmlns:a16="http://schemas.microsoft.com/office/drawing/2014/main" id="{76009839-3B4E-F9A5-D65C-0C58929E1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62" y="45071"/>
            <a:ext cx="9885406" cy="67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30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" y="979785"/>
            <a:ext cx="1062681" cy="5712495"/>
          </a:xfrm>
        </p:spPr>
        <p:txBody>
          <a:bodyPr vert="vert270"/>
          <a:lstStyle/>
          <a:p>
            <a:r>
              <a:rPr lang="en-US" dirty="0"/>
              <a:t>Overarching principles</a:t>
            </a:r>
          </a:p>
        </p:txBody>
      </p:sp>
      <p:pic>
        <p:nvPicPr>
          <p:cNvPr id="3" name="Picture 2" descr="A blue and white page with black text&#10;&#10;Description automatically generated">
            <a:extLst>
              <a:ext uri="{FF2B5EF4-FFF2-40B4-BE49-F238E27FC236}">
                <a16:creationId xmlns:a16="http://schemas.microsoft.com/office/drawing/2014/main" id="{122020A8-0FA4-39E4-75CD-60CF6764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53" y="14689"/>
            <a:ext cx="10141293" cy="684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0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2B151-CC4F-F0F6-C39F-E826F87E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668479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Alcohol and Other Drugs Integrated Treatment Team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0A5714-0DFB-ECE1-1CBA-4AA1EB64A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4747" y="1442837"/>
            <a:ext cx="5297322" cy="397299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32541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D4AA-17C5-9A19-5C34-8A9A31D6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2106395"/>
            <a:ext cx="4992130" cy="3997828"/>
          </a:xfrm>
        </p:spPr>
        <p:txBody>
          <a:bodyPr/>
          <a:lstStyle/>
          <a:p>
            <a:r>
              <a:rPr lang="en-US" dirty="0"/>
              <a:t>Patients:</a:t>
            </a:r>
          </a:p>
          <a:p>
            <a:pPr lvl="1"/>
            <a:r>
              <a:rPr lang="en-US" dirty="0"/>
              <a:t>Should require tertiary level mental health care (high intensity/level 5) and meet criteria for one or multiple substance use disorders</a:t>
            </a:r>
          </a:p>
          <a:p>
            <a:pPr lvl="1"/>
            <a:r>
              <a:rPr lang="en-US" dirty="0"/>
              <a:t>Should be aged 12 or above at time of referral</a:t>
            </a:r>
          </a:p>
          <a:p>
            <a:pPr lvl="1"/>
            <a:r>
              <a:rPr lang="en-US" dirty="0"/>
              <a:t>Will be treated under a shared care arrangement</a:t>
            </a:r>
          </a:p>
        </p:txBody>
      </p:sp>
      <p:pic>
        <p:nvPicPr>
          <p:cNvPr id="6" name="image8.png">
            <a:extLst>
              <a:ext uri="{FF2B5EF4-FFF2-40B4-BE49-F238E27FC236}">
                <a16:creationId xmlns:a16="http://schemas.microsoft.com/office/drawing/2014/main" id="{67F659A6-DB81-1EA7-D49F-6425CDB741D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9" t="-2742" r="-4111" b="-3291"/>
          <a:stretch/>
        </p:blipFill>
        <p:spPr>
          <a:xfrm>
            <a:off x="1256270" y="198494"/>
            <a:ext cx="4418814" cy="646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26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D4AA-17C5-9A19-5C34-8A9A31D6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26503"/>
            <a:ext cx="4571995" cy="3997828"/>
          </a:xfrm>
        </p:spPr>
        <p:txBody>
          <a:bodyPr/>
          <a:lstStyle/>
          <a:p>
            <a:r>
              <a:rPr lang="en-US" dirty="0"/>
              <a:t>Services provided:</a:t>
            </a:r>
          </a:p>
          <a:p>
            <a:pPr lvl="1"/>
            <a:r>
              <a:rPr lang="en-US" dirty="0"/>
              <a:t>Primary and secondary consultations</a:t>
            </a:r>
          </a:p>
          <a:p>
            <a:pPr lvl="1"/>
            <a:r>
              <a:rPr lang="en-US" dirty="0"/>
              <a:t>Harm reduction services</a:t>
            </a:r>
          </a:p>
          <a:p>
            <a:pPr lvl="1"/>
            <a:r>
              <a:rPr lang="en-US" dirty="0"/>
              <a:t>Inpatient / Outpatient withdrawal support</a:t>
            </a:r>
          </a:p>
          <a:p>
            <a:pPr lvl="1"/>
            <a:r>
              <a:rPr lang="en-US" dirty="0"/>
              <a:t>Pharmacotherapy</a:t>
            </a:r>
          </a:p>
          <a:p>
            <a:pPr lvl="1"/>
            <a:r>
              <a:rPr lang="en-US" dirty="0"/>
              <a:t>External referrals</a:t>
            </a:r>
          </a:p>
          <a:p>
            <a:pPr lvl="1"/>
            <a:r>
              <a:rPr lang="en-US" dirty="0"/>
              <a:t>Education and research</a:t>
            </a:r>
          </a:p>
        </p:txBody>
      </p:sp>
      <p:pic>
        <p:nvPicPr>
          <p:cNvPr id="4" name="image6.png">
            <a:extLst>
              <a:ext uri="{FF2B5EF4-FFF2-40B4-BE49-F238E27FC236}">
                <a16:creationId xmlns:a16="http://schemas.microsoft.com/office/drawing/2014/main" id="{BE96D483-2734-3C6F-3041-596421A1A6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8" t="-9545" r="-3328" b="-4030"/>
          <a:stretch/>
        </p:blipFill>
        <p:spPr>
          <a:xfrm>
            <a:off x="1351010" y="1813421"/>
            <a:ext cx="4536535" cy="4410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5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base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0182C-A4BA-27DB-2512-45563C31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87" y="1510094"/>
            <a:ext cx="10035055" cy="38378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E38200-28FB-1962-1E10-BF96161D58E4}"/>
              </a:ext>
            </a:extLst>
          </p:cNvPr>
          <p:cNvSpPr txBox="1"/>
          <p:nvPr/>
        </p:nvSpPr>
        <p:spPr>
          <a:xfrm>
            <a:off x="1828800" y="5634681"/>
            <a:ext cx="895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Royal commission considers integrated care considered more effective and cost-efficient</a:t>
            </a:r>
          </a:p>
        </p:txBody>
      </p:sp>
    </p:spTree>
    <p:extLst>
      <p:ext uri="{BB962C8B-B14F-4D97-AF65-F5344CB8AC3E}">
        <p14:creationId xmlns:p14="http://schemas.microsoft.com/office/powerpoint/2010/main" val="869169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setup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866596-EFA1-A163-FFC4-CE3E4B3D16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3828" y="1430337"/>
          <a:ext cx="10367318" cy="542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5121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setup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A53F58-98FC-B136-9017-601509C14D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7691" y="1628939"/>
          <a:ext cx="6273951" cy="4747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8550">
                  <a:extLst>
                    <a:ext uri="{9D8B030D-6E8A-4147-A177-3AD203B41FA5}">
                      <a16:colId xmlns:a16="http://schemas.microsoft.com/office/drawing/2014/main" val="1832549176"/>
                    </a:ext>
                  </a:extLst>
                </a:gridCol>
                <a:gridCol w="1420170">
                  <a:extLst>
                    <a:ext uri="{9D8B030D-6E8A-4147-A177-3AD203B41FA5}">
                      <a16:colId xmlns:a16="http://schemas.microsoft.com/office/drawing/2014/main" val="3263323493"/>
                    </a:ext>
                  </a:extLst>
                </a:gridCol>
                <a:gridCol w="1705231">
                  <a:extLst>
                    <a:ext uri="{9D8B030D-6E8A-4147-A177-3AD203B41FA5}">
                      <a16:colId xmlns:a16="http://schemas.microsoft.com/office/drawing/2014/main" val="2119662253"/>
                    </a:ext>
                  </a:extLst>
                </a:gridCol>
              </a:tblGrid>
              <a:tr h="72754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 dirty="0">
                          <a:effectLst/>
                        </a:rPr>
                        <a:t> Diagnoses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 dirty="0">
                          <a:effectLst/>
                        </a:rPr>
                        <a:t>Trial period (n=64, %)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 dirty="0">
                          <a:effectLst/>
                        </a:rPr>
                        <a:t>Since start (n=100, %)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9076556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Schizophrenia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23 (35.9)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26 (26)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7475846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Suicidal ideation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10 (15.6)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 dirty="0">
                          <a:effectLst/>
                        </a:rPr>
                        <a:t>18 (18)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765332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Depression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8 (12.5)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15 (15)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2530102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Personality disorder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5 (7.8)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 dirty="0">
                          <a:effectLst/>
                        </a:rPr>
                        <a:t>6 (6)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4047160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Substance use disorder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5 (7.8)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8 (8)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7340987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PTSD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3 (4.7)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5 (5)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4652747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Psychosis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3 (4.7)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12 (12)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0789594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ADHD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3 (4.7)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3 (3)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9792491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Anxiety disorder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4 (6.3)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7 (7)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1304172"/>
                  </a:ext>
                </a:extLst>
              </a:tr>
              <a:tr h="40196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>
                          <a:effectLst/>
                        </a:rPr>
                        <a:t>Bipolar disorder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u="none" strike="noStrike" dirty="0">
                          <a:effectLst/>
                        </a:rPr>
                        <a:t>1 (1)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9652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137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878" y="404360"/>
            <a:ext cx="7958331" cy="1077229"/>
          </a:xfrm>
        </p:spPr>
        <p:txBody>
          <a:bodyPr/>
          <a:lstStyle/>
          <a:p>
            <a:r>
              <a:rPr lang="en-US" dirty="0"/>
              <a:t>Current setup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508A85B-33AE-EC1F-93FE-B284E96B3A68}"/>
              </a:ext>
            </a:extLst>
          </p:cNvPr>
          <p:cNvGraphicFramePr>
            <a:graphicFrameLocks/>
          </p:cNvGraphicFramePr>
          <p:nvPr/>
        </p:nvGraphicFramePr>
        <p:xfrm>
          <a:off x="1435298" y="926757"/>
          <a:ext cx="9321404" cy="5622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2972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167A-2C43-F443-C78D-D05833C1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setup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41BF53-7D9D-55D4-67DA-3D82C563C2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16835" y="1977082"/>
          <a:ext cx="7958330" cy="4226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7056">
                  <a:extLst>
                    <a:ext uri="{9D8B030D-6E8A-4147-A177-3AD203B41FA5}">
                      <a16:colId xmlns:a16="http://schemas.microsoft.com/office/drawing/2014/main" val="1019399322"/>
                    </a:ext>
                  </a:extLst>
                </a:gridCol>
                <a:gridCol w="2695981">
                  <a:extLst>
                    <a:ext uri="{9D8B030D-6E8A-4147-A177-3AD203B41FA5}">
                      <a16:colId xmlns:a16="http://schemas.microsoft.com/office/drawing/2014/main" val="1109852448"/>
                    </a:ext>
                  </a:extLst>
                </a:gridCol>
                <a:gridCol w="2255293">
                  <a:extLst>
                    <a:ext uri="{9D8B030D-6E8A-4147-A177-3AD203B41FA5}">
                      <a16:colId xmlns:a16="http://schemas.microsoft.com/office/drawing/2014/main" val="3780738637"/>
                    </a:ext>
                  </a:extLst>
                </a:gridCol>
              </a:tblGrid>
              <a:tr h="887364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 dirty="0">
                          <a:effectLst/>
                        </a:rPr>
                        <a:t>Substances of concern 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Trial period (n=64, %)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 dirty="0">
                          <a:effectLst/>
                        </a:rPr>
                        <a:t>Since start (n=100, %)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359337"/>
                  </a:ext>
                </a:extLst>
              </a:tr>
              <a:tr h="490256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Alcohol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15 (23.4)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33 (32)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0928862"/>
                  </a:ext>
                </a:extLst>
              </a:tr>
              <a:tr h="490256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Cannabis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15 (23.4)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16 (16)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3257672"/>
                  </a:ext>
                </a:extLst>
              </a:tr>
              <a:tr h="490256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Stimulants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14 (21.9)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32 (32)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739753"/>
                  </a:ext>
                </a:extLst>
              </a:tr>
              <a:tr h="490256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Opioids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12 (18.8)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12 (12)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9815484"/>
                  </a:ext>
                </a:extLst>
              </a:tr>
              <a:tr h="490256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Nicotine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7 (10.9)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3 (3)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030261"/>
                  </a:ext>
                </a:extLst>
              </a:tr>
              <a:tr h="887364"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 dirty="0">
                          <a:effectLst/>
                        </a:rPr>
                        <a:t>Benzodiazepines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>
                          <a:effectLst/>
                        </a:rPr>
                        <a:t>1 (1.6)</a:t>
                      </a:r>
                      <a:endParaRPr lang="en-A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u="none" strike="noStrike" dirty="0">
                          <a:effectLst/>
                        </a:rPr>
                        <a:t>4 (4)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994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534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6B56-33F6-A7B5-9CEA-F75DA851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setup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A6A5D5-EB25-DE2A-9481-D282B90A11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3828" y="1482811"/>
          <a:ext cx="10132540" cy="5078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0965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D4AA-17C5-9A19-5C34-8A9A31D6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649" y="2052115"/>
            <a:ext cx="8469490" cy="42745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Expanding the team</a:t>
            </a:r>
          </a:p>
          <a:p>
            <a:r>
              <a:rPr lang="en-US" dirty="0"/>
              <a:t>MATOD</a:t>
            </a:r>
          </a:p>
          <a:p>
            <a:r>
              <a:rPr lang="en-US" dirty="0"/>
              <a:t>Wider hospital services (CL) and consistent withdrawal pathways</a:t>
            </a:r>
          </a:p>
          <a:p>
            <a:r>
              <a:rPr lang="en-US" dirty="0"/>
              <a:t>Primary Care involvement</a:t>
            </a:r>
          </a:p>
          <a:p>
            <a:r>
              <a:rPr lang="en-US" dirty="0"/>
              <a:t>Integrated specialist clinics</a:t>
            </a:r>
          </a:p>
          <a:p>
            <a:r>
              <a:rPr lang="en-US" dirty="0"/>
              <a:t>Regional Research Network</a:t>
            </a:r>
          </a:p>
          <a:p>
            <a:r>
              <a:rPr lang="en-US" dirty="0"/>
              <a:t>EDNAV</a:t>
            </a:r>
          </a:p>
          <a:p>
            <a:r>
              <a:rPr lang="en-US" dirty="0"/>
              <a:t>Hep C</a:t>
            </a:r>
          </a:p>
        </p:txBody>
      </p:sp>
    </p:spTree>
    <p:extLst>
      <p:ext uri="{BB962C8B-B14F-4D97-AF65-F5344CB8AC3E}">
        <p14:creationId xmlns:p14="http://schemas.microsoft.com/office/powerpoint/2010/main" val="273953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2BCF-C798-77F9-31E8-35301572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Resources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155392-F17D-0256-375E-F02E01C80D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996801"/>
              </p:ext>
            </p:extLst>
          </p:nvPr>
        </p:nvGraphicFramePr>
        <p:xfrm>
          <a:off x="2611808" y="2367883"/>
          <a:ext cx="7958330" cy="336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9169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A2D5B-EC4E-4C78-8139-F36D2F2D1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5262" y="-2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AAACE2-9C9E-468F-8297-EF7B5E55F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412" y="1201723"/>
            <a:ext cx="313375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Where to get advice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454363" y="1201723"/>
            <a:ext cx="5329250" cy="4454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hlinkClick r:id="rId5"/>
              </a:rPr>
              <a:t>RACGP MATOD training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hlinkClick r:id="rId6"/>
              </a:rPr>
              <a:t>Turning Point Guidelines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hlinkClick r:id="rId7"/>
              </a:rPr>
              <a:t>Alcohol and Drug Foundation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hlinkClick r:id="rId8"/>
              </a:rPr>
              <a:t>UpToDate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hlinkClick r:id="rId9"/>
              </a:rPr>
              <a:t>Vic Pharmacotherapy Policy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hlinkClick r:id="rId10"/>
              </a:rPr>
              <a:t>DACAS Factsheets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hlinkClick r:id="rId11"/>
              </a:rPr>
              <a:t>Dopesick on Disney+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0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ictoria debuts cloud-based solution to help rein in deaths from accidental  prescription medicine overdoses – Microsoft Australia News Cen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3" y="43130"/>
            <a:ext cx="11019448" cy="68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90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hart, sunburst char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570527A-7290-0349-B925-BF434B7B3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082" y="0"/>
            <a:ext cx="7553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95A5-0073-1CFE-FE9B-658DBEC0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D4AA-17C5-9A19-5C34-8A9A31D6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861" y="1430086"/>
            <a:ext cx="9437436" cy="39978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Mildura Local Government Area (LGA) has maintained rates of alcohol and drug-related ambulance attendance above the state-wide average for the past ten years (2011-2021)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rate peaked for Mildura in 2020 at 929.6 attendances per 100,000 people compared to 798.0 for Victoria, 779.9 for the metropolitan and 871.8 for the regional averages. 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Mildura LGA has had lower rates of hospital admissions for drug-related concerns throughout the same period compared to the wider state, regional and metropolitan averages.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AU" sz="1800" baseline="30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proportion of the Mildura population who are at increased risk of alcohol-related harm is 44.3% for women and 71.7% for men.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05A37-77E5-51CF-DCF4-1B5213738159}"/>
              </a:ext>
            </a:extLst>
          </p:cNvPr>
          <p:cNvSpPr txBox="1"/>
          <p:nvPr/>
        </p:nvSpPr>
        <p:spPr>
          <a:xfrm>
            <a:off x="1442652" y="5765254"/>
            <a:ext cx="9616645" cy="870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Turning Point (2024). </a:t>
            </a:r>
            <a:r>
              <a:rPr lang="en-A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AODstats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Victorian alcohol and drug statistics, </a:t>
            </a:r>
            <a:r>
              <a:rPr lang="en-A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www.aodstats.org.au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Date accessed: 07/03/2024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State of Victoria, Australia, Department of Health (2023). Victorian Population Health Survey 2017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https://www.health.vic.gov.au/population-health-systems/victorian-population-health-survey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Date accessed: 07/03/2024</a:t>
            </a:r>
          </a:p>
        </p:txBody>
      </p:sp>
    </p:spTree>
    <p:extLst>
      <p:ext uri="{BB962C8B-B14F-4D97-AF65-F5344CB8AC3E}">
        <p14:creationId xmlns:p14="http://schemas.microsoft.com/office/powerpoint/2010/main" val="195599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7C909B-0AD0-483C-AAC3-96A0A3D1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 rtlCol="0">
            <a:normAutofit fontScale="90000"/>
          </a:bodyPr>
          <a:lstStyle/>
          <a:p>
            <a:r>
              <a:rPr lang="en-GB" dirty="0"/>
              <a:t>Tolerance vs Dependence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4013F-D2A9-4715-ACE2-3720EA35B8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581369"/>
            <a:ext cx="3465576" cy="3255264"/>
          </a:xfrm>
        </p:spPr>
        <p:txBody>
          <a:bodyPr rtlCol="0"/>
          <a:lstStyle/>
          <a:p>
            <a:pPr>
              <a:lnSpc>
                <a:spcPct val="150000"/>
              </a:lnSpc>
            </a:pPr>
            <a:r>
              <a:rPr lang="en-NZ" sz="1600" dirty="0"/>
              <a:t>After prolonged use, many drugs can cause dependence. People who use a drug regularly can develop dependence and tolerance to it.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A913D1-8B40-7846-A635-DE1D89A59E2D}"/>
              </a:ext>
            </a:extLst>
          </p:cNvPr>
          <p:cNvSpPr txBox="1"/>
          <p:nvPr/>
        </p:nvSpPr>
        <p:spPr>
          <a:xfrm>
            <a:off x="4305896" y="916722"/>
            <a:ext cx="356139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Dependence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Expected with daily opioid use beyond 4 weeks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Physical dependence is evident when stopping a substance elicits withdrawal symptoms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Psychological dependence refers to the experience of impaired control over substance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Behavioural, cognitive, physical and psychological issues develop with repeated opioid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0CEFD-7BF9-5147-9194-3704A2761391}"/>
              </a:ext>
            </a:extLst>
          </p:cNvPr>
          <p:cNvSpPr txBox="1"/>
          <p:nvPr/>
        </p:nvSpPr>
        <p:spPr>
          <a:xfrm>
            <a:off x="8154591" y="916721"/>
            <a:ext cx="342205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Tolerance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Adaptive physiological change where the body becomes less affected by the presence of a drug or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A need for increasing amounts of opioid to achieve desired effect</a:t>
            </a:r>
          </a:p>
        </p:txBody>
      </p:sp>
    </p:spTree>
    <p:extLst>
      <p:ext uri="{BB962C8B-B14F-4D97-AF65-F5344CB8AC3E}">
        <p14:creationId xmlns:p14="http://schemas.microsoft.com/office/powerpoint/2010/main" val="27093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60837"/>
            <a:ext cx="5638801" cy="1572126"/>
          </a:xfrm>
        </p:spPr>
        <p:txBody>
          <a:bodyPr rtlCol="0"/>
          <a:lstStyle/>
          <a:p>
            <a:pPr rtl="0"/>
            <a:r>
              <a:rPr lang="en-GB" sz="4000" dirty="0"/>
              <a:t>Substance Use disorder</a:t>
            </a:r>
            <a:br>
              <a:rPr lang="en-GB" sz="4000" dirty="0"/>
            </a:br>
            <a:r>
              <a:rPr lang="en-GB" sz="2000" b="1" dirty="0"/>
              <a:t>DSM5 Criteria</a:t>
            </a:r>
            <a:endParaRPr lang="en-GB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8" y="2260121"/>
            <a:ext cx="5638801" cy="4183811"/>
          </a:xfrm>
        </p:spPr>
        <p:txBody>
          <a:bodyPr rtlCol="0"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dirty="0"/>
              <a:t>Opioids are often taken in </a:t>
            </a:r>
            <a:r>
              <a:rPr lang="en-NZ" sz="1600" b="1" dirty="0"/>
              <a:t>larger amounts </a:t>
            </a:r>
            <a:r>
              <a:rPr lang="en-NZ" sz="1600" dirty="0"/>
              <a:t>or over a longer period of time than intended.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dirty="0"/>
              <a:t>There is a </a:t>
            </a:r>
            <a:r>
              <a:rPr lang="en-NZ" sz="1600" b="1" dirty="0"/>
              <a:t>persistent desire </a:t>
            </a:r>
            <a:r>
              <a:rPr lang="en-NZ" sz="1600" dirty="0"/>
              <a:t>or unsuccessful efforts to cut down or control opioid use.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dirty="0"/>
              <a:t>A great deal of </a:t>
            </a:r>
            <a:r>
              <a:rPr lang="en-NZ" sz="1600" b="1" dirty="0"/>
              <a:t>time</a:t>
            </a:r>
            <a:r>
              <a:rPr lang="en-NZ" sz="1600" dirty="0"/>
              <a:t> is spent in activities necessary to obtain the opioid, use the opioid, or recover from its effects.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b="1" dirty="0"/>
              <a:t>Craving</a:t>
            </a:r>
            <a:r>
              <a:rPr lang="en-NZ" sz="1600" dirty="0"/>
              <a:t>, or a strong desire to use opioids.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dirty="0"/>
              <a:t>Recurrent opioid use resulting in failure to fulfil </a:t>
            </a:r>
            <a:r>
              <a:rPr lang="en-NZ" sz="1600" b="1" dirty="0"/>
              <a:t>major role obligations </a:t>
            </a:r>
            <a:r>
              <a:rPr lang="en-NZ" sz="1600" dirty="0"/>
              <a:t>at work, school or home.</a:t>
            </a:r>
          </a:p>
        </p:txBody>
      </p:sp>
      <p:pic>
        <p:nvPicPr>
          <p:cNvPr id="7" name="Picture Placeholder 6" descr="Picture of a spiral staircase">
            <a:extLst>
              <a:ext uri="{FF2B5EF4-FFF2-40B4-BE49-F238E27FC236}">
                <a16:creationId xmlns:a16="http://schemas.microsoft.com/office/drawing/2014/main" id="{4176E307-8C2F-4787-9905-7583953AA8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/>
        </p:blipFill>
        <p:spPr>
          <a:xfrm>
            <a:off x="6997700" y="914400"/>
            <a:ext cx="4333875" cy="5092700"/>
          </a:xfrm>
        </p:spPr>
      </p:pic>
    </p:spTree>
    <p:extLst>
      <p:ext uri="{BB962C8B-B14F-4D97-AF65-F5344CB8AC3E}">
        <p14:creationId xmlns:p14="http://schemas.microsoft.com/office/powerpoint/2010/main" val="29286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60837"/>
            <a:ext cx="5638801" cy="1572126"/>
          </a:xfrm>
        </p:spPr>
        <p:txBody>
          <a:bodyPr rtlCol="0"/>
          <a:lstStyle/>
          <a:p>
            <a:pPr rtl="0"/>
            <a:r>
              <a:rPr lang="en-GB" sz="4000" dirty="0"/>
              <a:t>Substance Use disorder</a:t>
            </a:r>
            <a:br>
              <a:rPr lang="en-GB" sz="4000" dirty="0"/>
            </a:br>
            <a:r>
              <a:rPr lang="en-GB" sz="2000" b="1" dirty="0"/>
              <a:t>DSM5 Criteria Continued</a:t>
            </a:r>
            <a:endParaRPr lang="en-GB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8" y="2225616"/>
            <a:ext cx="5638801" cy="4135167"/>
          </a:xfrm>
        </p:spPr>
        <p:txBody>
          <a:bodyPr rtlCol="0"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dirty="0"/>
              <a:t>Continued opioid use despite having persistent or recurrent social or interpersonal </a:t>
            </a:r>
            <a:r>
              <a:rPr lang="en-NZ" sz="1600" b="1" dirty="0"/>
              <a:t>problems</a:t>
            </a:r>
            <a:r>
              <a:rPr lang="en-NZ" sz="1600" dirty="0"/>
              <a:t> caused or exacerbated by the effects of opioids.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dirty="0"/>
              <a:t>Important social, occupational or recreational </a:t>
            </a:r>
            <a:r>
              <a:rPr lang="en-NZ" sz="1600" b="1" dirty="0"/>
              <a:t>activities are given up </a:t>
            </a:r>
            <a:r>
              <a:rPr lang="en-NZ" sz="1600" dirty="0"/>
              <a:t>or reduced because of opioid use.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dirty="0"/>
              <a:t>Recurrent opioid use in situations in which it is </a:t>
            </a:r>
            <a:r>
              <a:rPr lang="en-NZ" sz="1600" b="1" dirty="0"/>
              <a:t>physically hazardous</a:t>
            </a:r>
            <a:r>
              <a:rPr lang="en-NZ" sz="1600" dirty="0"/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600" b="1" dirty="0"/>
              <a:t>Continued use </a:t>
            </a:r>
            <a:r>
              <a:rPr lang="en-NZ" sz="1600" dirty="0"/>
              <a:t>despite knowledge of having a persistent or recurrent physical or psychological problem that is likely to have been caused or exacerbated by opioids.</a:t>
            </a:r>
          </a:p>
        </p:txBody>
      </p:sp>
      <p:pic>
        <p:nvPicPr>
          <p:cNvPr id="7" name="Picture Placeholder 6" descr="Picture of a spiral staircase">
            <a:extLst>
              <a:ext uri="{FF2B5EF4-FFF2-40B4-BE49-F238E27FC236}">
                <a16:creationId xmlns:a16="http://schemas.microsoft.com/office/drawing/2014/main" id="{4176E307-8C2F-4787-9905-7583953AA8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/>
        </p:blipFill>
        <p:spPr>
          <a:xfrm>
            <a:off x="6997700" y="914400"/>
            <a:ext cx="4333875" cy="5092700"/>
          </a:xfrm>
        </p:spPr>
      </p:pic>
    </p:spTree>
    <p:extLst>
      <p:ext uri="{BB962C8B-B14F-4D97-AF65-F5344CB8AC3E}">
        <p14:creationId xmlns:p14="http://schemas.microsoft.com/office/powerpoint/2010/main" val="300198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152E0-06FA-43E7-9290-359D0A4C2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2"/>
          <a:stretch/>
        </p:blipFill>
        <p:spPr>
          <a:xfrm>
            <a:off x="153" y="10"/>
            <a:ext cx="12191695" cy="68579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5AB904-4FB7-4A0D-B43E-03ACF05E1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DBAA8F-4695-4935-8396-D9FD8DCC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en-US">
                <a:latin typeface="Arial Black" panose="020B0A04020102020204" pitchFamily="34" charset="0"/>
              </a:rPr>
              <a:t>Neurophysiology of Addictive Behaviours</a:t>
            </a:r>
            <a:endParaRPr lang="en-AU">
              <a:latin typeface="Arial Black" panose="020B0A040201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45BDE-9AAC-4383-8A76-C6F2918B6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579" y="2052115"/>
            <a:ext cx="7959560" cy="44537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Identification of the neurocircuits involved in key aspects of the dependence (addictive) </a:t>
            </a:r>
            <a:r>
              <a:rPr lang="en-AU" sz="1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process.</a:t>
            </a:r>
          </a:p>
          <a:p>
            <a:pPr>
              <a:lnSpc>
                <a:spcPct val="110000"/>
              </a:lnSpc>
            </a:pPr>
            <a:r>
              <a:rPr lang="en-US" sz="1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These neurocircuits are re-set in a profound and </a:t>
            </a:r>
            <a:r>
              <a:rPr lang="en-AU" sz="1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enduring way.</a:t>
            </a:r>
            <a:endParaRPr lang="en-A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7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field of addiction and its treatment increasingly recognize the functional similarities across addictive </a:t>
            </a:r>
            <a:r>
              <a:rPr lang="en-US" sz="17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r>
              <a:rPr lang="en-US" sz="17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including urges, cravings, impulsivity and emotional dysregulation; reduced negative affect and increase positive affect as a result of engaging in the behavior; and similar activation of the brain's reward circuitry.</a:t>
            </a:r>
          </a:p>
        </p:txBody>
      </p:sp>
    </p:spTree>
    <p:extLst>
      <p:ext uri="{BB962C8B-B14F-4D97-AF65-F5344CB8AC3E}">
        <p14:creationId xmlns:p14="http://schemas.microsoft.com/office/powerpoint/2010/main" val="396025752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5075_TF78479028_Win32" id="{468DEE6C-74B7-4C4F-AFDF-900F4959E344}" vid="{B0135648-3A67-4268-9BA1-044BA5FC9795}"/>
    </a:ext>
  </a:extLst>
</a:theme>
</file>

<file path=ppt/theme/theme2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5075_TF78479028_Win32" id="{468DEE6C-74B7-4C4F-AFDF-900F4959E344}" vid="{633C6420-6C6E-4D6F-8915-1E4716AC76EE}"/>
    </a:ext>
  </a:extLst>
</a:theme>
</file>

<file path=ppt/theme/theme3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2625</Words>
  <Application>Microsoft Macintosh PowerPoint</Application>
  <PresentationFormat>Widescreen</PresentationFormat>
  <Paragraphs>514</Paragraphs>
  <Slides>49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Aptos</vt:lpstr>
      <vt:lpstr>Arial</vt:lpstr>
      <vt:lpstr>Arial Black</vt:lpstr>
      <vt:lpstr>Calibri</vt:lpstr>
      <vt:lpstr>inherit</vt:lpstr>
      <vt:lpstr>MS Shell Dlg 2</vt:lpstr>
      <vt:lpstr>Noto Sans</vt:lpstr>
      <vt:lpstr>Segoe UI</vt:lpstr>
      <vt:lpstr>Segoe UI Light</vt:lpstr>
      <vt:lpstr>VIC-Regular</vt:lpstr>
      <vt:lpstr>Wingdings</vt:lpstr>
      <vt:lpstr>Wingdings 3</vt:lpstr>
      <vt:lpstr>Wellspring</vt:lpstr>
      <vt:lpstr>Amusements</vt:lpstr>
      <vt:lpstr>Madison</vt:lpstr>
      <vt:lpstr>Addictions</vt:lpstr>
      <vt:lpstr>Topics</vt:lpstr>
      <vt:lpstr>Scale of problem</vt:lpstr>
      <vt:lpstr>Evidence base</vt:lpstr>
      <vt:lpstr>The context</vt:lpstr>
      <vt:lpstr>Tolerance vs Dependence</vt:lpstr>
      <vt:lpstr>Substance Use disorder DSM5 Criteria</vt:lpstr>
      <vt:lpstr>Substance Use disorder DSM5 Criteria Continued</vt:lpstr>
      <vt:lpstr>Neurophysiology of Addictive Behaviours</vt:lpstr>
      <vt:lpstr>Neurobiological Mechanisms of Dependence 1: Re-setting of the Reward Neurocircuitry</vt:lpstr>
      <vt:lpstr>Neurobiological Mechanisms of Dependence 2: Up-regulation of the Alertness (Excitatory) Systems</vt:lpstr>
      <vt:lpstr>Neurobiological Mechanisms of Dependence 3: Re-setting of the Salience (Prioritization) Pathways</vt:lpstr>
      <vt:lpstr>Neurobiological Mechanisms of Dependence 4: Impairment of Frontal Inhibitory pathways</vt:lpstr>
      <vt:lpstr>Neurophysiology</vt:lpstr>
      <vt:lpstr>PowerPoint Presentation</vt:lpstr>
      <vt:lpstr>Natural Rewards Elevate Dopamine Levels</vt:lpstr>
      <vt:lpstr>Effects of Drugs on Dopamine Release</vt:lpstr>
      <vt:lpstr>Specific substances</vt:lpstr>
      <vt:lpstr>Opioid overdose</vt:lpstr>
      <vt:lpstr>Opioid overdose</vt:lpstr>
      <vt:lpstr>Opioid withdrawals</vt:lpstr>
      <vt:lpstr>Withdrawals</vt:lpstr>
      <vt:lpstr>Treatment options</vt:lpstr>
      <vt:lpstr>Why consider MATOD</vt:lpstr>
      <vt:lpstr>Buprenorphine</vt:lpstr>
      <vt:lpstr>Methadone</vt:lpstr>
      <vt:lpstr>Use compared</vt:lpstr>
      <vt:lpstr>Long-acting injectable Buprenorphine (LAIB)</vt:lpstr>
      <vt:lpstr>What are the challenges in treating methamphetamine use disorder?</vt:lpstr>
      <vt:lpstr>What are the challenges in treating methamphetamine use disorder?</vt:lpstr>
      <vt:lpstr>What are the challenges in treating methamphetamine use disorder?</vt:lpstr>
      <vt:lpstr>Other drugs we could discuss</vt:lpstr>
      <vt:lpstr>Local services</vt:lpstr>
      <vt:lpstr>Background</vt:lpstr>
      <vt:lpstr>Overarching principles</vt:lpstr>
      <vt:lpstr>Overarching principles</vt:lpstr>
      <vt:lpstr>Alcohol and Other Drugs Integrated Treatment Team</vt:lpstr>
      <vt:lpstr>Current setup</vt:lpstr>
      <vt:lpstr>Current setup</vt:lpstr>
      <vt:lpstr>Current setup</vt:lpstr>
      <vt:lpstr>Current setup</vt:lpstr>
      <vt:lpstr>Current setup</vt:lpstr>
      <vt:lpstr>Current setup</vt:lpstr>
      <vt:lpstr>Current setup</vt:lpstr>
      <vt:lpstr>Further developments</vt:lpstr>
      <vt:lpstr>Resources</vt:lpstr>
      <vt:lpstr>Where to get advice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Lundin</dc:creator>
  <cp:lastModifiedBy>Robert Lundin</cp:lastModifiedBy>
  <cp:revision>7</cp:revision>
  <dcterms:created xsi:type="dcterms:W3CDTF">2024-09-04T12:04:24Z</dcterms:created>
  <dcterms:modified xsi:type="dcterms:W3CDTF">2025-03-27T03:03:09Z</dcterms:modified>
</cp:coreProperties>
</file>