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12188823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7132" y="-3930254"/>
            <a:ext cx="4374557" cy="12188825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5049" y="-3702340"/>
            <a:ext cx="4374128" cy="11733423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-22690"/>
            <a:ext cx="8540259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3882" y="-1032053"/>
            <a:ext cx="4988848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481" y="735106"/>
            <a:ext cx="10051145" cy="2928470"/>
          </a:xfrm>
        </p:spPr>
        <p:txBody>
          <a:bodyPr anchor="b">
            <a:normAutofit/>
          </a:bodyPr>
          <a:lstStyle/>
          <a:p>
            <a:pPr algn="l"/>
            <a:r>
              <a:rPr lang="en-AU" sz="4800">
                <a:solidFill>
                  <a:srgbClr val="FFFFFF"/>
                </a:solidFill>
              </a:rPr>
              <a:t>Choosing the Best Statistical Test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0330" y="4870824"/>
            <a:ext cx="10003345" cy="1458258"/>
          </a:xfrm>
        </p:spPr>
        <p:txBody>
          <a:bodyPr anchor="ctr">
            <a:normAutofit/>
          </a:bodyPr>
          <a:lstStyle/>
          <a:p>
            <a:pPr algn="l"/>
            <a:r>
              <a:rPr lang="en-AU" dirty="0"/>
              <a:t>Quick Decisions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9d095246-368e-4080-a8b5-86f4b93035d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"/>
            <a:ext cx="12188952" cy="685628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9242" y="640006"/>
            <a:ext cx="6858000" cy="557798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930" y="395932"/>
            <a:ext cx="6346209" cy="55746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183" y="2819693"/>
            <a:ext cx="2501979" cy="5574628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784" y="853464"/>
            <a:ext cx="6858001" cy="515107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7978" y="1129059"/>
            <a:ext cx="4318303" cy="4317178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180" y="586855"/>
            <a:ext cx="4228999" cy="3387497"/>
          </a:xfrm>
        </p:spPr>
        <p:txBody>
          <a:bodyPr anchor="b">
            <a:normAutofit/>
          </a:bodyPr>
          <a:lstStyle/>
          <a:p>
            <a:pPr algn="r"/>
            <a:r>
              <a:rPr lang="en-AU" sz="4000">
                <a:solidFill>
                  <a:srgbClr val="FFFFFF"/>
                </a:solidFill>
              </a:rPr>
              <a:t>Key Questions Before You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1464" y="649480"/>
            <a:ext cx="4861181" cy="5546047"/>
          </a:xfrm>
        </p:spPr>
        <p:txBody>
          <a:bodyPr anchor="ctr">
            <a:normAutofit/>
          </a:bodyPr>
          <a:lstStyle/>
          <a:p>
            <a:endParaRPr lang="en-AU" sz="2000" dirty="0"/>
          </a:p>
          <a:p>
            <a:pPr>
              <a:defRPr sz="2000"/>
            </a:pPr>
            <a:r>
              <a:rPr lang="en-AU" sz="2000" dirty="0"/>
              <a:t>What is your outcome variable? Continuous or Categorical</a:t>
            </a:r>
          </a:p>
          <a:p>
            <a:pPr>
              <a:defRPr sz="2000"/>
            </a:pPr>
            <a:r>
              <a:rPr lang="en-AU" sz="2000" dirty="0"/>
              <a:t>What is your research question? Mean/Median, Proportion, or Association</a:t>
            </a:r>
          </a:p>
          <a:p>
            <a:pPr>
              <a:defRPr sz="2000"/>
            </a:pPr>
            <a:r>
              <a:rPr lang="en-AU" sz="2000" dirty="0"/>
              <a:t>How many groups / time‑points? (1, 2, &gt;2)</a:t>
            </a:r>
          </a:p>
          <a:p>
            <a:pPr>
              <a:defRPr sz="2000"/>
            </a:pPr>
            <a:r>
              <a:rPr lang="en-AU" sz="2000" dirty="0"/>
              <a:t>Paired (repeated) or independent samples?</a:t>
            </a:r>
          </a:p>
          <a:p>
            <a:pPr>
              <a:defRPr sz="2000"/>
            </a:pPr>
            <a:r>
              <a:rPr lang="en-AU" sz="2000" dirty="0"/>
              <a:t>Does the data meet parametric assumptions?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A7D81F-5E5B-70E1-2D48-86CCF828C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B9184FC-4458-8B2C-7368-A2A88F57C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81910B-45F0-1DFE-8714-A9011DE0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9242" y="640006"/>
            <a:ext cx="6858000" cy="557798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BA1ED4-C516-90AD-44AD-54E4B8E31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930" y="395932"/>
            <a:ext cx="6346209" cy="55746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B8CB972-C7FC-A395-F643-9FB779662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183" y="2819693"/>
            <a:ext cx="2501979" cy="5574628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8BBEDED-2ED1-CA3B-36E6-AAF8CFA19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784" y="853464"/>
            <a:ext cx="6858001" cy="515107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019CCAB-7828-A864-4339-7E1BC9375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7978" y="1129059"/>
            <a:ext cx="4318303" cy="4317178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FDC66C-699B-20CC-7356-6BBDA57E6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180" y="586855"/>
            <a:ext cx="4228999" cy="3387497"/>
          </a:xfrm>
        </p:spPr>
        <p:txBody>
          <a:bodyPr anchor="b">
            <a:normAutofit/>
          </a:bodyPr>
          <a:lstStyle/>
          <a:p>
            <a:pPr algn="r"/>
            <a:r>
              <a:rPr lang="en-AU" sz="4000" dirty="0">
                <a:solidFill>
                  <a:srgbClr val="FFFFFF"/>
                </a:solidFill>
              </a:rPr>
              <a:t>Continuous Outcomes (Means / Medians)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69CC2-D181-331D-883E-9E954740A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1464" y="649480"/>
            <a:ext cx="4861181" cy="5546047"/>
          </a:xfrm>
        </p:spPr>
        <p:txBody>
          <a:bodyPr anchor="ctr">
            <a:normAutofit/>
          </a:bodyPr>
          <a:lstStyle/>
          <a:p>
            <a:endParaRPr lang="en-AU" dirty="0"/>
          </a:p>
          <a:p>
            <a:pPr>
              <a:defRPr sz="2000"/>
            </a:pPr>
            <a:r>
              <a:rPr lang="en-AU" sz="2000" dirty="0"/>
              <a:t>1 group → One‑sample t | Sign test</a:t>
            </a:r>
          </a:p>
          <a:p>
            <a:pPr>
              <a:defRPr sz="2000"/>
            </a:pPr>
            <a:r>
              <a:rPr lang="en-AU" sz="2000" dirty="0"/>
              <a:t>2 independent groups → Student’s t | Mann‑Whitney U</a:t>
            </a:r>
          </a:p>
          <a:p>
            <a:pPr>
              <a:defRPr sz="2000"/>
            </a:pPr>
            <a:r>
              <a:rPr lang="en-AU" sz="2000" dirty="0"/>
              <a:t>Paired groups → Paired t | Wilcoxon signed‑rank</a:t>
            </a:r>
          </a:p>
          <a:p>
            <a:pPr>
              <a:defRPr sz="2000"/>
            </a:pPr>
            <a:r>
              <a:rPr lang="en-AU" sz="2000" dirty="0"/>
              <a:t>&gt;2 groups → ANOVA | Kruskal‑Wallis</a:t>
            </a:r>
          </a:p>
          <a:p>
            <a:pPr>
              <a:defRPr sz="2000"/>
            </a:pPr>
            <a:r>
              <a:rPr lang="en-AU" sz="2000" dirty="0"/>
              <a:t>Assumptions violated? Transform data or choose non‑parametric</a:t>
            </a:r>
          </a:p>
        </p:txBody>
      </p:sp>
    </p:spTree>
    <p:extLst>
      <p:ext uri="{BB962C8B-B14F-4D97-AF65-F5344CB8AC3E}">
        <p14:creationId xmlns:p14="http://schemas.microsoft.com/office/powerpoint/2010/main" val="767365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217621-C93E-8D7D-8955-CCA01A423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15F060C-A60D-A9EC-C327-987E5DC67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AB13D27-FB15-1656-CC5F-7DD0DA684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9242" y="640006"/>
            <a:ext cx="6858000" cy="557798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CA09AE-CB95-84DD-6919-7A5D63D88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930" y="395932"/>
            <a:ext cx="6346209" cy="55746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225522-B8D2-7E61-CDF5-B149309C2A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183" y="2819693"/>
            <a:ext cx="2501979" cy="5574628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CC04D4D-4EAD-3620-7EBB-155B8F378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784" y="853464"/>
            <a:ext cx="6858001" cy="515107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E6FD5C9-987A-2B69-A79B-714A169A6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7978" y="1129059"/>
            <a:ext cx="4318303" cy="4317178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A906EA-0F28-FD99-304B-D699A266A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180" y="586855"/>
            <a:ext cx="4228999" cy="3387497"/>
          </a:xfrm>
        </p:spPr>
        <p:txBody>
          <a:bodyPr anchor="b">
            <a:normAutofit/>
          </a:bodyPr>
          <a:lstStyle/>
          <a:p>
            <a:pPr algn="r"/>
            <a:r>
              <a:rPr lang="en-AU" sz="4000" dirty="0">
                <a:solidFill>
                  <a:srgbClr val="FFFFFF"/>
                </a:solidFill>
              </a:rPr>
              <a:t>Categorical Outcomes (Proportions)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50FA5-5DD0-2CCE-5DE4-75AC68750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1464" y="649480"/>
            <a:ext cx="4861181" cy="5546047"/>
          </a:xfrm>
        </p:spPr>
        <p:txBody>
          <a:bodyPr anchor="ctr">
            <a:normAutofit/>
          </a:bodyPr>
          <a:lstStyle/>
          <a:p>
            <a:endParaRPr lang="en-AU" dirty="0"/>
          </a:p>
          <a:p>
            <a:pPr>
              <a:defRPr sz="2000"/>
            </a:pPr>
            <a:r>
              <a:rPr lang="en-AU" sz="2000" dirty="0"/>
              <a:t>2×2 or larger tables → Chi‑square test</a:t>
            </a:r>
          </a:p>
          <a:p>
            <a:pPr>
              <a:defRPr sz="2000"/>
            </a:pPr>
            <a:r>
              <a:rPr lang="en-AU" sz="2000" dirty="0"/>
              <a:t>Small expected counts → Fisher’s exact</a:t>
            </a:r>
          </a:p>
          <a:p>
            <a:pPr>
              <a:defRPr sz="2000"/>
            </a:pPr>
            <a:r>
              <a:rPr lang="en-AU" sz="2000" dirty="0"/>
              <a:t>Paired proportions → McNemar test</a:t>
            </a:r>
          </a:p>
          <a:p>
            <a:pPr>
              <a:defRPr sz="2000"/>
            </a:pPr>
            <a:r>
              <a:rPr lang="en-AU" sz="2000" dirty="0"/>
              <a:t>Complex predictors / adjustment → Logistic regression</a:t>
            </a:r>
          </a:p>
        </p:txBody>
      </p:sp>
    </p:spTree>
    <p:extLst>
      <p:ext uri="{BB962C8B-B14F-4D97-AF65-F5344CB8AC3E}">
        <p14:creationId xmlns:p14="http://schemas.microsoft.com/office/powerpoint/2010/main" val="2351628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FF6EA8-AC7D-191A-D22E-10EA9B1D9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596ED9-C5A9-A321-7CC0-4C8DAE370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784B17-AB7C-EF1C-0EF8-8F5D4447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9242" y="640006"/>
            <a:ext cx="6858000" cy="557798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435314-B13B-28B1-DBF2-04A19BD77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930" y="395932"/>
            <a:ext cx="6346209" cy="55746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A955AC-A001-2496-3D88-20F9D63A24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183" y="2819693"/>
            <a:ext cx="2501979" cy="5574628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478ADD-F90E-ACCE-4973-FDB9D4344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784" y="853464"/>
            <a:ext cx="6858001" cy="515107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A432726-ED83-92EF-AD08-5E7AE96C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7978" y="1129059"/>
            <a:ext cx="4318303" cy="4317178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BA57E5-255E-7379-9A93-FAE38EE8F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180" y="586855"/>
            <a:ext cx="4228999" cy="3387497"/>
          </a:xfrm>
        </p:spPr>
        <p:txBody>
          <a:bodyPr anchor="b">
            <a:normAutofit/>
          </a:bodyPr>
          <a:lstStyle/>
          <a:p>
            <a:pPr algn="r"/>
            <a:r>
              <a:rPr lang="en-AU" sz="4000" dirty="0">
                <a:solidFill>
                  <a:srgbClr val="FFFFFF"/>
                </a:solidFill>
              </a:rPr>
              <a:t>Correlation &amp; Regression (Relationships)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72ABC-8E00-FD4F-872E-EE0B0A40E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1464" y="649480"/>
            <a:ext cx="4861181" cy="5546047"/>
          </a:xfrm>
        </p:spPr>
        <p:txBody>
          <a:bodyPr anchor="ctr">
            <a:normAutofit/>
          </a:bodyPr>
          <a:lstStyle/>
          <a:p>
            <a:endParaRPr lang="en-AU" sz="3600" dirty="0"/>
          </a:p>
          <a:p>
            <a:pPr>
              <a:defRPr sz="2000"/>
            </a:pPr>
            <a:r>
              <a:rPr lang="en-AU" sz="2400" dirty="0"/>
              <a:t>Correlation: Pearson (parametric) | Spearman/Kendall (non‑parametric)</a:t>
            </a:r>
          </a:p>
          <a:p>
            <a:pPr>
              <a:defRPr sz="2000"/>
            </a:pPr>
            <a:r>
              <a:rPr lang="en-AU" sz="2400" dirty="0"/>
              <a:t>Continuous outcome → Linear regression (simple / multiple)</a:t>
            </a:r>
          </a:p>
          <a:p>
            <a:pPr>
              <a:defRPr sz="2000"/>
            </a:pPr>
            <a:r>
              <a:rPr lang="en-AU" sz="2400" dirty="0"/>
              <a:t>Binary outcome → Logistic regression</a:t>
            </a:r>
          </a:p>
          <a:p>
            <a:pPr>
              <a:defRPr sz="2000"/>
            </a:pPr>
            <a:r>
              <a:rPr lang="en-AU" sz="2400" dirty="0"/>
              <a:t>Time‑to‑event outcome → Cox proportional hazards model</a:t>
            </a:r>
          </a:p>
        </p:txBody>
      </p:sp>
    </p:spTree>
    <p:extLst>
      <p:ext uri="{BB962C8B-B14F-4D97-AF65-F5344CB8AC3E}">
        <p14:creationId xmlns:p14="http://schemas.microsoft.com/office/powerpoint/2010/main" val="1591920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307D09-FBA4-C0E4-44C2-A28208EE5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4E75C9-40E5-3AD7-360B-97086E202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A21767-AC37-2616-A795-69EDE69F0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9242" y="640006"/>
            <a:ext cx="6858000" cy="557798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9B676B-C8C3-4B04-2A39-95E3838F71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930" y="395932"/>
            <a:ext cx="6346209" cy="55746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DDA6B0-6806-2757-E6C2-23B3E6233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183" y="2819693"/>
            <a:ext cx="2501979" cy="5574628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BDB3BE0-107C-B41D-D1F7-8870106D1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784" y="853464"/>
            <a:ext cx="6858001" cy="515107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3DCE53-5593-B95B-F510-737AC63B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7978" y="1129059"/>
            <a:ext cx="4318303" cy="4317178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580F67-EE41-DAFC-4FC1-0158AAA9C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180" y="586855"/>
            <a:ext cx="4228999" cy="3387497"/>
          </a:xfrm>
        </p:spPr>
        <p:txBody>
          <a:bodyPr anchor="b">
            <a:normAutofit/>
          </a:bodyPr>
          <a:lstStyle/>
          <a:p>
            <a:pPr algn="r"/>
            <a:r>
              <a:rPr lang="en-AU" sz="4000" dirty="0">
                <a:solidFill>
                  <a:srgbClr val="FFFFFF"/>
                </a:solidFill>
              </a:rPr>
              <a:t>Parametric Assumptions &amp; Quick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6CC1C-5C44-F922-B376-B50D2A9BE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1464" y="649480"/>
            <a:ext cx="4861181" cy="5546047"/>
          </a:xfrm>
        </p:spPr>
        <p:txBody>
          <a:bodyPr anchor="ctr">
            <a:normAutofit/>
          </a:bodyPr>
          <a:lstStyle/>
          <a:p>
            <a:endParaRPr lang="en-AU" sz="3600" dirty="0"/>
          </a:p>
          <a:p>
            <a:pPr>
              <a:defRPr sz="2000"/>
            </a:pPr>
            <a:r>
              <a:rPr lang="en-AU" sz="2400" dirty="0"/>
              <a:t>Independent observations</a:t>
            </a:r>
          </a:p>
          <a:p>
            <a:pPr>
              <a:defRPr sz="2000"/>
            </a:pPr>
            <a:r>
              <a:rPr lang="en-AU" sz="2400" dirty="0"/>
              <a:t>Normal distribution (check histograms, Shapiro‑Wilk)</a:t>
            </a:r>
          </a:p>
          <a:p>
            <a:pPr>
              <a:defRPr sz="2000"/>
            </a:pPr>
            <a:r>
              <a:rPr lang="en-AU" sz="2400" dirty="0"/>
              <a:t>Homogeneity of variances (Levene’s test)</a:t>
            </a:r>
          </a:p>
          <a:p>
            <a:pPr>
              <a:defRPr sz="2000"/>
            </a:pPr>
            <a:r>
              <a:rPr lang="en-AU" sz="2400" dirty="0"/>
              <a:t>Report effect sizes &amp; 95% CIs, not only p‑values</a:t>
            </a:r>
          </a:p>
          <a:p>
            <a:pPr>
              <a:defRPr sz="2000"/>
            </a:pPr>
            <a:r>
              <a:rPr lang="en-AU" sz="2400" dirty="0"/>
              <a:t>When in doubt, plot your data first!</a:t>
            </a:r>
          </a:p>
        </p:txBody>
      </p:sp>
    </p:spTree>
    <p:extLst>
      <p:ext uri="{BB962C8B-B14F-4D97-AF65-F5344CB8AC3E}">
        <p14:creationId xmlns:p14="http://schemas.microsoft.com/office/powerpoint/2010/main" val="100881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246</Words>
  <Application>Microsoft Macintosh PowerPoint</Application>
  <PresentationFormat>Custom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Choosing the Best Statistical Test</vt:lpstr>
      <vt:lpstr>PowerPoint Presentation</vt:lpstr>
      <vt:lpstr>Key Questions Before You Test</vt:lpstr>
      <vt:lpstr>Continuous Outcomes (Means / Medians)</vt:lpstr>
      <vt:lpstr>Categorical Outcomes (Proportions)</vt:lpstr>
      <vt:lpstr>Correlation &amp; Regression (Relationships)</vt:lpstr>
      <vt:lpstr>Parametric Assumptions &amp; Quick Tips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Robert Lundin</cp:lastModifiedBy>
  <cp:revision>2</cp:revision>
  <dcterms:created xsi:type="dcterms:W3CDTF">2013-01-27T09:14:16Z</dcterms:created>
  <dcterms:modified xsi:type="dcterms:W3CDTF">2025-07-14T01:53:36Z</dcterms:modified>
  <cp:category/>
</cp:coreProperties>
</file>