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82" r:id="rId4"/>
    <p:sldId id="266" r:id="rId5"/>
    <p:sldId id="260" r:id="rId6"/>
    <p:sldId id="283" r:id="rId7"/>
    <p:sldId id="287" r:id="rId8"/>
    <p:sldId id="288" r:id="rId9"/>
    <p:sldId id="289" r:id="rId10"/>
    <p:sldId id="290" r:id="rId11"/>
    <p:sldId id="291" r:id="rId12"/>
    <p:sldId id="267" r:id="rId13"/>
    <p:sldId id="262" r:id="rId14"/>
    <p:sldId id="263" r:id="rId15"/>
    <p:sldId id="274" r:id="rId16"/>
    <p:sldId id="275" r:id="rId17"/>
    <p:sldId id="276" r:id="rId18"/>
    <p:sldId id="277" r:id="rId19"/>
    <p:sldId id="279" r:id="rId20"/>
    <p:sldId id="280" r:id="rId21"/>
    <p:sldId id="281" r:id="rId22"/>
    <p:sldId id="270" r:id="rId23"/>
    <p:sldId id="264" r:id="rId24"/>
    <p:sldId id="286" r:id="rId25"/>
    <p:sldId id="26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49"/>
    <p:restoredTop sz="94630"/>
  </p:normalViewPr>
  <p:slideViewPr>
    <p:cSldViewPr snapToGrid="0" snapToObjects="1">
      <p:cViewPr varScale="1">
        <p:scale>
          <a:sx n="128" d="100"/>
          <a:sy n="128" d="100"/>
        </p:scale>
        <p:origin x="8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C5053-AD86-49D1-9C08-059957F33EF4}"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BD0B32E-F9E1-4FC9-B6C0-CCE789B53113}">
      <dgm:prSet/>
      <dgm:spPr/>
      <dgm:t>
        <a:bodyPr/>
        <a:lstStyle/>
        <a:p>
          <a:r>
            <a:rPr lang="en-GB"/>
            <a:t>About the programme</a:t>
          </a:r>
          <a:endParaRPr lang="en-US"/>
        </a:p>
      </dgm:t>
    </dgm:pt>
    <dgm:pt modelId="{696F9908-2B2B-4367-9CAA-66B184FFF412}" type="parTrans" cxnId="{C875ACCB-3598-4594-8CD8-016BFECD1FCB}">
      <dgm:prSet/>
      <dgm:spPr/>
      <dgm:t>
        <a:bodyPr/>
        <a:lstStyle/>
        <a:p>
          <a:endParaRPr lang="en-US"/>
        </a:p>
      </dgm:t>
    </dgm:pt>
    <dgm:pt modelId="{81B49499-6375-4DD6-8931-775EE3ADF6C0}" type="sibTrans" cxnId="{C875ACCB-3598-4594-8CD8-016BFECD1FCB}">
      <dgm:prSet/>
      <dgm:spPr/>
      <dgm:t>
        <a:bodyPr/>
        <a:lstStyle/>
        <a:p>
          <a:endParaRPr lang="en-US"/>
        </a:p>
      </dgm:t>
    </dgm:pt>
    <dgm:pt modelId="{B2A241D5-BAEC-40A7-873B-B89A5DBEAF5B}">
      <dgm:prSet/>
      <dgm:spPr/>
      <dgm:t>
        <a:bodyPr/>
        <a:lstStyle/>
        <a:p>
          <a:r>
            <a:rPr lang="en-GB"/>
            <a:t>History taking in psychiatry</a:t>
          </a:r>
          <a:endParaRPr lang="en-US"/>
        </a:p>
      </dgm:t>
    </dgm:pt>
    <dgm:pt modelId="{94E04EF1-9335-4615-842C-6102E7427C27}" type="parTrans" cxnId="{5EA98842-8734-4BE7-BC55-64F08241E35C}">
      <dgm:prSet/>
      <dgm:spPr/>
      <dgm:t>
        <a:bodyPr/>
        <a:lstStyle/>
        <a:p>
          <a:endParaRPr lang="en-US"/>
        </a:p>
      </dgm:t>
    </dgm:pt>
    <dgm:pt modelId="{C7A9F93E-FE0B-44B9-942F-E561E455C5ED}" type="sibTrans" cxnId="{5EA98842-8734-4BE7-BC55-64F08241E35C}">
      <dgm:prSet/>
      <dgm:spPr/>
      <dgm:t>
        <a:bodyPr/>
        <a:lstStyle/>
        <a:p>
          <a:endParaRPr lang="en-US"/>
        </a:p>
      </dgm:t>
    </dgm:pt>
    <dgm:pt modelId="{E7BB8A98-1356-4938-BCA8-677972C9D5FB}">
      <dgm:prSet/>
      <dgm:spPr/>
      <dgm:t>
        <a:bodyPr/>
        <a:lstStyle/>
        <a:p>
          <a:r>
            <a:rPr lang="en-GB"/>
            <a:t>Mental State Examination</a:t>
          </a:r>
          <a:endParaRPr lang="en-US"/>
        </a:p>
      </dgm:t>
    </dgm:pt>
    <dgm:pt modelId="{B98F42A8-DF09-4425-9CB1-6EC4B6C986ED}" type="parTrans" cxnId="{140FEE21-CE26-44C0-8504-EC2C1CDA3B33}">
      <dgm:prSet/>
      <dgm:spPr/>
      <dgm:t>
        <a:bodyPr/>
        <a:lstStyle/>
        <a:p>
          <a:endParaRPr lang="en-US"/>
        </a:p>
      </dgm:t>
    </dgm:pt>
    <dgm:pt modelId="{62B1F966-1310-4F9F-AFBB-99BEAA02E2E9}" type="sibTrans" cxnId="{140FEE21-CE26-44C0-8504-EC2C1CDA3B33}">
      <dgm:prSet/>
      <dgm:spPr/>
      <dgm:t>
        <a:bodyPr/>
        <a:lstStyle/>
        <a:p>
          <a:endParaRPr lang="en-US"/>
        </a:p>
      </dgm:t>
    </dgm:pt>
    <dgm:pt modelId="{DC24CAF1-8510-495E-8D04-650A46F07E34}">
      <dgm:prSet/>
      <dgm:spPr/>
      <dgm:t>
        <a:bodyPr/>
        <a:lstStyle/>
        <a:p>
          <a:r>
            <a:rPr lang="en-GB"/>
            <a:t>Writing notes</a:t>
          </a:r>
          <a:endParaRPr lang="en-US"/>
        </a:p>
      </dgm:t>
    </dgm:pt>
    <dgm:pt modelId="{E5F93D1E-D186-433B-AB2A-9C9C678595FC}" type="parTrans" cxnId="{C4016D76-AC0E-4722-9A91-1BB073DADA32}">
      <dgm:prSet/>
      <dgm:spPr/>
      <dgm:t>
        <a:bodyPr/>
        <a:lstStyle/>
        <a:p>
          <a:endParaRPr lang="en-US"/>
        </a:p>
      </dgm:t>
    </dgm:pt>
    <dgm:pt modelId="{8C341144-7918-4269-A1E2-D2D5F404B271}" type="sibTrans" cxnId="{C4016D76-AC0E-4722-9A91-1BB073DADA32}">
      <dgm:prSet/>
      <dgm:spPr/>
      <dgm:t>
        <a:bodyPr/>
        <a:lstStyle/>
        <a:p>
          <a:endParaRPr lang="en-US"/>
        </a:p>
      </dgm:t>
    </dgm:pt>
    <dgm:pt modelId="{4AF2D6B9-230F-4415-B495-26BDCBCFAB9D}">
      <dgm:prSet/>
      <dgm:spPr/>
      <dgm:t>
        <a:bodyPr/>
        <a:lstStyle/>
        <a:p>
          <a:r>
            <a:rPr lang="en-GB"/>
            <a:t>Feedback</a:t>
          </a:r>
          <a:endParaRPr lang="en-US"/>
        </a:p>
      </dgm:t>
    </dgm:pt>
    <dgm:pt modelId="{5F015F4A-A37D-4711-B14C-A63E2843D9FE}" type="parTrans" cxnId="{9516F7C6-7E86-44CD-9745-CD14A3EBD885}">
      <dgm:prSet/>
      <dgm:spPr/>
      <dgm:t>
        <a:bodyPr/>
        <a:lstStyle/>
        <a:p>
          <a:endParaRPr lang="en-US"/>
        </a:p>
      </dgm:t>
    </dgm:pt>
    <dgm:pt modelId="{5E2E9E25-63AB-42BA-AD0F-A5B505D27D26}" type="sibTrans" cxnId="{9516F7C6-7E86-44CD-9745-CD14A3EBD885}">
      <dgm:prSet/>
      <dgm:spPr/>
      <dgm:t>
        <a:bodyPr/>
        <a:lstStyle/>
        <a:p>
          <a:endParaRPr lang="en-US"/>
        </a:p>
      </dgm:t>
    </dgm:pt>
    <dgm:pt modelId="{5F10F30B-32AD-C943-8C27-3E87826719FF}" type="pres">
      <dgm:prSet presAssocID="{2ACC5053-AD86-49D1-9C08-059957F33EF4}" presName="vert0" presStyleCnt="0">
        <dgm:presLayoutVars>
          <dgm:dir/>
          <dgm:animOne val="branch"/>
          <dgm:animLvl val="lvl"/>
        </dgm:presLayoutVars>
      </dgm:prSet>
      <dgm:spPr/>
    </dgm:pt>
    <dgm:pt modelId="{F014B4AC-D996-4840-8B41-CB7E7087E3D3}" type="pres">
      <dgm:prSet presAssocID="{1BD0B32E-F9E1-4FC9-B6C0-CCE789B53113}" presName="thickLine" presStyleLbl="alignNode1" presStyleIdx="0" presStyleCnt="5"/>
      <dgm:spPr/>
    </dgm:pt>
    <dgm:pt modelId="{6F30C156-A16F-C047-90F9-B260EA7E69D2}" type="pres">
      <dgm:prSet presAssocID="{1BD0B32E-F9E1-4FC9-B6C0-CCE789B53113}" presName="horz1" presStyleCnt="0"/>
      <dgm:spPr/>
    </dgm:pt>
    <dgm:pt modelId="{1939F4F2-87C9-4248-987B-96AA5C788FD9}" type="pres">
      <dgm:prSet presAssocID="{1BD0B32E-F9E1-4FC9-B6C0-CCE789B53113}" presName="tx1" presStyleLbl="revTx" presStyleIdx="0" presStyleCnt="5"/>
      <dgm:spPr/>
    </dgm:pt>
    <dgm:pt modelId="{83A963C7-D8BB-A543-8249-F391B5B328F8}" type="pres">
      <dgm:prSet presAssocID="{1BD0B32E-F9E1-4FC9-B6C0-CCE789B53113}" presName="vert1" presStyleCnt="0"/>
      <dgm:spPr/>
    </dgm:pt>
    <dgm:pt modelId="{EBAC74F9-7F03-154B-8F61-3C0A08A3B2DB}" type="pres">
      <dgm:prSet presAssocID="{B2A241D5-BAEC-40A7-873B-B89A5DBEAF5B}" presName="thickLine" presStyleLbl="alignNode1" presStyleIdx="1" presStyleCnt="5"/>
      <dgm:spPr/>
    </dgm:pt>
    <dgm:pt modelId="{B1DB5567-7704-6A44-84EB-8860A2C5CE2F}" type="pres">
      <dgm:prSet presAssocID="{B2A241D5-BAEC-40A7-873B-B89A5DBEAF5B}" presName="horz1" presStyleCnt="0"/>
      <dgm:spPr/>
    </dgm:pt>
    <dgm:pt modelId="{C4166CE6-13CB-3440-AD0E-1F05D337BA93}" type="pres">
      <dgm:prSet presAssocID="{B2A241D5-BAEC-40A7-873B-B89A5DBEAF5B}" presName="tx1" presStyleLbl="revTx" presStyleIdx="1" presStyleCnt="5"/>
      <dgm:spPr/>
    </dgm:pt>
    <dgm:pt modelId="{4E30CEC6-402E-DB40-8B85-6DC406BCC5A6}" type="pres">
      <dgm:prSet presAssocID="{B2A241D5-BAEC-40A7-873B-B89A5DBEAF5B}" presName="vert1" presStyleCnt="0"/>
      <dgm:spPr/>
    </dgm:pt>
    <dgm:pt modelId="{C434BE2E-AA60-2A4D-9A82-FD4397148F99}" type="pres">
      <dgm:prSet presAssocID="{E7BB8A98-1356-4938-BCA8-677972C9D5FB}" presName="thickLine" presStyleLbl="alignNode1" presStyleIdx="2" presStyleCnt="5"/>
      <dgm:spPr/>
    </dgm:pt>
    <dgm:pt modelId="{40B88AEB-B170-D546-8ED8-969E2CBEDDDE}" type="pres">
      <dgm:prSet presAssocID="{E7BB8A98-1356-4938-BCA8-677972C9D5FB}" presName="horz1" presStyleCnt="0"/>
      <dgm:spPr/>
    </dgm:pt>
    <dgm:pt modelId="{397937CC-C414-8541-BFF8-9E492FF03567}" type="pres">
      <dgm:prSet presAssocID="{E7BB8A98-1356-4938-BCA8-677972C9D5FB}" presName="tx1" presStyleLbl="revTx" presStyleIdx="2" presStyleCnt="5"/>
      <dgm:spPr/>
    </dgm:pt>
    <dgm:pt modelId="{CBC3C646-D0AF-F44B-9F84-A3C08B4A1E99}" type="pres">
      <dgm:prSet presAssocID="{E7BB8A98-1356-4938-BCA8-677972C9D5FB}" presName="vert1" presStyleCnt="0"/>
      <dgm:spPr/>
    </dgm:pt>
    <dgm:pt modelId="{AB0C177C-7466-D44D-AD1B-6948E8897BDB}" type="pres">
      <dgm:prSet presAssocID="{DC24CAF1-8510-495E-8D04-650A46F07E34}" presName="thickLine" presStyleLbl="alignNode1" presStyleIdx="3" presStyleCnt="5"/>
      <dgm:spPr/>
    </dgm:pt>
    <dgm:pt modelId="{43F52C2C-19A9-5C4C-9B87-BFE25D450ABC}" type="pres">
      <dgm:prSet presAssocID="{DC24CAF1-8510-495E-8D04-650A46F07E34}" presName="horz1" presStyleCnt="0"/>
      <dgm:spPr/>
    </dgm:pt>
    <dgm:pt modelId="{44035CD8-0970-494B-B182-B0FD0C4DD57A}" type="pres">
      <dgm:prSet presAssocID="{DC24CAF1-8510-495E-8D04-650A46F07E34}" presName="tx1" presStyleLbl="revTx" presStyleIdx="3" presStyleCnt="5"/>
      <dgm:spPr/>
    </dgm:pt>
    <dgm:pt modelId="{1812CBD7-C6FE-0B41-987F-C4404341F444}" type="pres">
      <dgm:prSet presAssocID="{DC24CAF1-8510-495E-8D04-650A46F07E34}" presName="vert1" presStyleCnt="0"/>
      <dgm:spPr/>
    </dgm:pt>
    <dgm:pt modelId="{8AF5171C-3F35-4E4B-8D1D-1284F053C607}" type="pres">
      <dgm:prSet presAssocID="{4AF2D6B9-230F-4415-B495-26BDCBCFAB9D}" presName="thickLine" presStyleLbl="alignNode1" presStyleIdx="4" presStyleCnt="5"/>
      <dgm:spPr/>
    </dgm:pt>
    <dgm:pt modelId="{8474C35C-AB5B-EF4A-BD9F-06A07D04164C}" type="pres">
      <dgm:prSet presAssocID="{4AF2D6B9-230F-4415-B495-26BDCBCFAB9D}" presName="horz1" presStyleCnt="0"/>
      <dgm:spPr/>
    </dgm:pt>
    <dgm:pt modelId="{948009D4-7E8C-8F47-BADB-97DC8978F287}" type="pres">
      <dgm:prSet presAssocID="{4AF2D6B9-230F-4415-B495-26BDCBCFAB9D}" presName="tx1" presStyleLbl="revTx" presStyleIdx="4" presStyleCnt="5"/>
      <dgm:spPr/>
    </dgm:pt>
    <dgm:pt modelId="{B7B71432-CD5C-F84D-B77B-F6EB3C635430}" type="pres">
      <dgm:prSet presAssocID="{4AF2D6B9-230F-4415-B495-26BDCBCFAB9D}" presName="vert1" presStyleCnt="0"/>
      <dgm:spPr/>
    </dgm:pt>
  </dgm:ptLst>
  <dgm:cxnLst>
    <dgm:cxn modelId="{BE91AA0C-162C-8545-8D02-ADD07D242BAA}" type="presOf" srcId="{B2A241D5-BAEC-40A7-873B-B89A5DBEAF5B}" destId="{C4166CE6-13CB-3440-AD0E-1F05D337BA93}" srcOrd="0" destOrd="0" presId="urn:microsoft.com/office/officeart/2008/layout/LinedList"/>
    <dgm:cxn modelId="{140FEE21-CE26-44C0-8504-EC2C1CDA3B33}" srcId="{2ACC5053-AD86-49D1-9C08-059957F33EF4}" destId="{E7BB8A98-1356-4938-BCA8-677972C9D5FB}" srcOrd="2" destOrd="0" parTransId="{B98F42A8-DF09-4425-9CB1-6EC4B6C986ED}" sibTransId="{62B1F966-1310-4F9F-AFBB-99BEAA02E2E9}"/>
    <dgm:cxn modelId="{4B990339-8C70-5F4C-B1BD-3891305DC4FA}" type="presOf" srcId="{E7BB8A98-1356-4938-BCA8-677972C9D5FB}" destId="{397937CC-C414-8541-BFF8-9E492FF03567}" srcOrd="0" destOrd="0" presId="urn:microsoft.com/office/officeart/2008/layout/LinedList"/>
    <dgm:cxn modelId="{77DC583A-0993-0A45-A904-CF6ACD638F8E}" type="presOf" srcId="{DC24CAF1-8510-495E-8D04-650A46F07E34}" destId="{44035CD8-0970-494B-B182-B0FD0C4DD57A}" srcOrd="0" destOrd="0" presId="urn:microsoft.com/office/officeart/2008/layout/LinedList"/>
    <dgm:cxn modelId="{5EA98842-8734-4BE7-BC55-64F08241E35C}" srcId="{2ACC5053-AD86-49D1-9C08-059957F33EF4}" destId="{B2A241D5-BAEC-40A7-873B-B89A5DBEAF5B}" srcOrd="1" destOrd="0" parTransId="{94E04EF1-9335-4615-842C-6102E7427C27}" sibTransId="{C7A9F93E-FE0B-44B9-942F-E561E455C5ED}"/>
    <dgm:cxn modelId="{65479D64-33CE-7C4E-8335-FCA774B51C65}" type="presOf" srcId="{2ACC5053-AD86-49D1-9C08-059957F33EF4}" destId="{5F10F30B-32AD-C943-8C27-3E87826719FF}" srcOrd="0" destOrd="0" presId="urn:microsoft.com/office/officeart/2008/layout/LinedList"/>
    <dgm:cxn modelId="{C4016D76-AC0E-4722-9A91-1BB073DADA32}" srcId="{2ACC5053-AD86-49D1-9C08-059957F33EF4}" destId="{DC24CAF1-8510-495E-8D04-650A46F07E34}" srcOrd="3" destOrd="0" parTransId="{E5F93D1E-D186-433B-AB2A-9C9C678595FC}" sibTransId="{8C341144-7918-4269-A1E2-D2D5F404B271}"/>
    <dgm:cxn modelId="{851C0F79-F06E-9D45-B334-3860AB88EF54}" type="presOf" srcId="{4AF2D6B9-230F-4415-B495-26BDCBCFAB9D}" destId="{948009D4-7E8C-8F47-BADB-97DC8978F287}" srcOrd="0" destOrd="0" presId="urn:microsoft.com/office/officeart/2008/layout/LinedList"/>
    <dgm:cxn modelId="{9516F7C6-7E86-44CD-9745-CD14A3EBD885}" srcId="{2ACC5053-AD86-49D1-9C08-059957F33EF4}" destId="{4AF2D6B9-230F-4415-B495-26BDCBCFAB9D}" srcOrd="4" destOrd="0" parTransId="{5F015F4A-A37D-4711-B14C-A63E2843D9FE}" sibTransId="{5E2E9E25-63AB-42BA-AD0F-A5B505D27D26}"/>
    <dgm:cxn modelId="{C875ACCB-3598-4594-8CD8-016BFECD1FCB}" srcId="{2ACC5053-AD86-49D1-9C08-059957F33EF4}" destId="{1BD0B32E-F9E1-4FC9-B6C0-CCE789B53113}" srcOrd="0" destOrd="0" parTransId="{696F9908-2B2B-4367-9CAA-66B184FFF412}" sibTransId="{81B49499-6375-4DD6-8931-775EE3ADF6C0}"/>
    <dgm:cxn modelId="{3BC4D2E5-2E62-B14D-A86C-9D1BDB48D34C}" type="presOf" srcId="{1BD0B32E-F9E1-4FC9-B6C0-CCE789B53113}" destId="{1939F4F2-87C9-4248-987B-96AA5C788FD9}" srcOrd="0" destOrd="0" presId="urn:microsoft.com/office/officeart/2008/layout/LinedList"/>
    <dgm:cxn modelId="{9299FBBC-0F95-FD46-9D85-B1159B81DD71}" type="presParOf" srcId="{5F10F30B-32AD-C943-8C27-3E87826719FF}" destId="{F014B4AC-D996-4840-8B41-CB7E7087E3D3}" srcOrd="0" destOrd="0" presId="urn:microsoft.com/office/officeart/2008/layout/LinedList"/>
    <dgm:cxn modelId="{C42C66D3-BDE7-1648-B328-AFEFFC99EA16}" type="presParOf" srcId="{5F10F30B-32AD-C943-8C27-3E87826719FF}" destId="{6F30C156-A16F-C047-90F9-B260EA7E69D2}" srcOrd="1" destOrd="0" presId="urn:microsoft.com/office/officeart/2008/layout/LinedList"/>
    <dgm:cxn modelId="{1F6FDAF0-9FC6-A849-B224-7E9221EE82F5}" type="presParOf" srcId="{6F30C156-A16F-C047-90F9-B260EA7E69D2}" destId="{1939F4F2-87C9-4248-987B-96AA5C788FD9}" srcOrd="0" destOrd="0" presId="urn:microsoft.com/office/officeart/2008/layout/LinedList"/>
    <dgm:cxn modelId="{17528832-6E91-1D46-899D-A08F8A339EFA}" type="presParOf" srcId="{6F30C156-A16F-C047-90F9-B260EA7E69D2}" destId="{83A963C7-D8BB-A543-8249-F391B5B328F8}" srcOrd="1" destOrd="0" presId="urn:microsoft.com/office/officeart/2008/layout/LinedList"/>
    <dgm:cxn modelId="{7B104A63-9192-2741-90D8-1C2F40C4888E}" type="presParOf" srcId="{5F10F30B-32AD-C943-8C27-3E87826719FF}" destId="{EBAC74F9-7F03-154B-8F61-3C0A08A3B2DB}" srcOrd="2" destOrd="0" presId="urn:microsoft.com/office/officeart/2008/layout/LinedList"/>
    <dgm:cxn modelId="{06B88DBF-9DD7-8549-A1DD-84CE15BD4323}" type="presParOf" srcId="{5F10F30B-32AD-C943-8C27-3E87826719FF}" destId="{B1DB5567-7704-6A44-84EB-8860A2C5CE2F}" srcOrd="3" destOrd="0" presId="urn:microsoft.com/office/officeart/2008/layout/LinedList"/>
    <dgm:cxn modelId="{9878BABD-D6EE-1946-BF4D-2149DE068EFF}" type="presParOf" srcId="{B1DB5567-7704-6A44-84EB-8860A2C5CE2F}" destId="{C4166CE6-13CB-3440-AD0E-1F05D337BA93}" srcOrd="0" destOrd="0" presId="urn:microsoft.com/office/officeart/2008/layout/LinedList"/>
    <dgm:cxn modelId="{1B41F7F4-887C-344A-B4B9-7D39D1447305}" type="presParOf" srcId="{B1DB5567-7704-6A44-84EB-8860A2C5CE2F}" destId="{4E30CEC6-402E-DB40-8B85-6DC406BCC5A6}" srcOrd="1" destOrd="0" presId="urn:microsoft.com/office/officeart/2008/layout/LinedList"/>
    <dgm:cxn modelId="{F2E54DD1-3C77-8844-85EA-23BFAFC1B444}" type="presParOf" srcId="{5F10F30B-32AD-C943-8C27-3E87826719FF}" destId="{C434BE2E-AA60-2A4D-9A82-FD4397148F99}" srcOrd="4" destOrd="0" presId="urn:microsoft.com/office/officeart/2008/layout/LinedList"/>
    <dgm:cxn modelId="{DBF7D2C1-FAEB-7B48-95CB-19A8F928F755}" type="presParOf" srcId="{5F10F30B-32AD-C943-8C27-3E87826719FF}" destId="{40B88AEB-B170-D546-8ED8-969E2CBEDDDE}" srcOrd="5" destOrd="0" presId="urn:microsoft.com/office/officeart/2008/layout/LinedList"/>
    <dgm:cxn modelId="{D94C2657-FA9F-B04D-A301-94E89F5816A2}" type="presParOf" srcId="{40B88AEB-B170-D546-8ED8-969E2CBEDDDE}" destId="{397937CC-C414-8541-BFF8-9E492FF03567}" srcOrd="0" destOrd="0" presId="urn:microsoft.com/office/officeart/2008/layout/LinedList"/>
    <dgm:cxn modelId="{A4D2197F-0DD1-054E-8E69-07B5C3F1586C}" type="presParOf" srcId="{40B88AEB-B170-D546-8ED8-969E2CBEDDDE}" destId="{CBC3C646-D0AF-F44B-9F84-A3C08B4A1E99}" srcOrd="1" destOrd="0" presId="urn:microsoft.com/office/officeart/2008/layout/LinedList"/>
    <dgm:cxn modelId="{BB66E40D-20B5-4B4E-A232-C2F8B0E6DD27}" type="presParOf" srcId="{5F10F30B-32AD-C943-8C27-3E87826719FF}" destId="{AB0C177C-7466-D44D-AD1B-6948E8897BDB}" srcOrd="6" destOrd="0" presId="urn:microsoft.com/office/officeart/2008/layout/LinedList"/>
    <dgm:cxn modelId="{D5BDD8E6-F8C2-574B-A704-E856EBCE8EFF}" type="presParOf" srcId="{5F10F30B-32AD-C943-8C27-3E87826719FF}" destId="{43F52C2C-19A9-5C4C-9B87-BFE25D450ABC}" srcOrd="7" destOrd="0" presId="urn:microsoft.com/office/officeart/2008/layout/LinedList"/>
    <dgm:cxn modelId="{04025942-7E85-7842-B687-6734C884CA1C}" type="presParOf" srcId="{43F52C2C-19A9-5C4C-9B87-BFE25D450ABC}" destId="{44035CD8-0970-494B-B182-B0FD0C4DD57A}" srcOrd="0" destOrd="0" presId="urn:microsoft.com/office/officeart/2008/layout/LinedList"/>
    <dgm:cxn modelId="{A2EA3EAC-0176-7444-837B-F64C32CEB35E}" type="presParOf" srcId="{43F52C2C-19A9-5C4C-9B87-BFE25D450ABC}" destId="{1812CBD7-C6FE-0B41-987F-C4404341F444}" srcOrd="1" destOrd="0" presId="urn:microsoft.com/office/officeart/2008/layout/LinedList"/>
    <dgm:cxn modelId="{B21B954A-1680-0E41-A159-FE293A4ABBCF}" type="presParOf" srcId="{5F10F30B-32AD-C943-8C27-3E87826719FF}" destId="{8AF5171C-3F35-4E4B-8D1D-1284F053C607}" srcOrd="8" destOrd="0" presId="urn:microsoft.com/office/officeart/2008/layout/LinedList"/>
    <dgm:cxn modelId="{FBBDF1D2-79BD-E347-A7C4-D7BF9A1A4C08}" type="presParOf" srcId="{5F10F30B-32AD-C943-8C27-3E87826719FF}" destId="{8474C35C-AB5B-EF4A-BD9F-06A07D04164C}" srcOrd="9" destOrd="0" presId="urn:microsoft.com/office/officeart/2008/layout/LinedList"/>
    <dgm:cxn modelId="{550292EA-DCC5-D541-B9E4-5E21AFBB940D}" type="presParOf" srcId="{8474C35C-AB5B-EF4A-BD9F-06A07D04164C}" destId="{948009D4-7E8C-8F47-BADB-97DC8978F287}" srcOrd="0" destOrd="0" presId="urn:microsoft.com/office/officeart/2008/layout/LinedList"/>
    <dgm:cxn modelId="{9523F2FD-E33D-7640-93E0-873F42A59932}" type="presParOf" srcId="{8474C35C-AB5B-EF4A-BD9F-06A07D04164C}" destId="{B7B71432-CD5C-F84D-B77B-F6EB3C6354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A4E0A-DCCC-4690-B4EB-BF841C520FE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B77D011-FBF0-490D-AEBE-DE5D63EA6CDF}">
      <dgm:prSet/>
      <dgm:spPr/>
      <dgm:t>
        <a:bodyPr/>
        <a:lstStyle/>
        <a:p>
          <a:r>
            <a:rPr lang="en-US" dirty="0"/>
            <a:t>Introductory information</a:t>
          </a:r>
        </a:p>
      </dgm:t>
    </dgm:pt>
    <dgm:pt modelId="{6D87FF61-064C-4250-9306-5DD5771ECD1F}" type="parTrans" cxnId="{5DF788D1-D2AD-4D16-A4E9-B797F13E1DF7}">
      <dgm:prSet/>
      <dgm:spPr/>
      <dgm:t>
        <a:bodyPr/>
        <a:lstStyle/>
        <a:p>
          <a:endParaRPr lang="en-US"/>
        </a:p>
      </dgm:t>
    </dgm:pt>
    <dgm:pt modelId="{47D8DD81-3DE6-4AEB-8BBE-EA2D3DAF8E7C}" type="sibTrans" cxnId="{5DF788D1-D2AD-4D16-A4E9-B797F13E1DF7}">
      <dgm:prSet/>
      <dgm:spPr/>
      <dgm:t>
        <a:bodyPr/>
        <a:lstStyle/>
        <a:p>
          <a:endParaRPr lang="en-US"/>
        </a:p>
      </dgm:t>
    </dgm:pt>
    <dgm:pt modelId="{A45C8178-E37A-47E4-9564-F6EC0B6D7FF7}">
      <dgm:prSet/>
      <dgm:spPr/>
      <dgm:t>
        <a:bodyPr/>
        <a:lstStyle/>
        <a:p>
          <a:r>
            <a:rPr lang="en-US" dirty="0"/>
            <a:t>Presenting complaint (history of)</a:t>
          </a:r>
        </a:p>
      </dgm:t>
    </dgm:pt>
    <dgm:pt modelId="{E9C37A4C-C115-472D-8C75-C800253A6455}" type="parTrans" cxnId="{21F3A9E3-14C4-4A13-8332-24D3A53E95B0}">
      <dgm:prSet/>
      <dgm:spPr/>
      <dgm:t>
        <a:bodyPr/>
        <a:lstStyle/>
        <a:p>
          <a:endParaRPr lang="en-US"/>
        </a:p>
      </dgm:t>
    </dgm:pt>
    <dgm:pt modelId="{26B9BD89-AE08-40EE-A9E2-B8C41EB89049}" type="sibTrans" cxnId="{21F3A9E3-14C4-4A13-8332-24D3A53E95B0}">
      <dgm:prSet/>
      <dgm:spPr/>
      <dgm:t>
        <a:bodyPr/>
        <a:lstStyle/>
        <a:p>
          <a:endParaRPr lang="en-US"/>
        </a:p>
      </dgm:t>
    </dgm:pt>
    <dgm:pt modelId="{25D354E5-AAB0-492C-8459-5677E3E54CA7}">
      <dgm:prSet/>
      <dgm:spPr/>
      <dgm:t>
        <a:bodyPr/>
        <a:lstStyle/>
        <a:p>
          <a:r>
            <a:rPr lang="en-US"/>
            <a:t>Past psychiatric history</a:t>
          </a:r>
        </a:p>
      </dgm:t>
    </dgm:pt>
    <dgm:pt modelId="{D6446F81-F90F-4FE0-A714-7742BCD21D25}" type="parTrans" cxnId="{CC1C9A25-3212-40B9-95AD-139B7BBE851E}">
      <dgm:prSet/>
      <dgm:spPr/>
      <dgm:t>
        <a:bodyPr/>
        <a:lstStyle/>
        <a:p>
          <a:endParaRPr lang="en-US"/>
        </a:p>
      </dgm:t>
    </dgm:pt>
    <dgm:pt modelId="{0950F15B-DB91-47FF-A0B6-2B357F2AF197}" type="sibTrans" cxnId="{CC1C9A25-3212-40B9-95AD-139B7BBE851E}">
      <dgm:prSet/>
      <dgm:spPr/>
      <dgm:t>
        <a:bodyPr/>
        <a:lstStyle/>
        <a:p>
          <a:endParaRPr lang="en-US"/>
        </a:p>
      </dgm:t>
    </dgm:pt>
    <dgm:pt modelId="{892086F0-FF17-4C3B-AEC9-37890F3C5A8C}">
      <dgm:prSet/>
      <dgm:spPr/>
      <dgm:t>
        <a:bodyPr/>
        <a:lstStyle/>
        <a:p>
          <a:r>
            <a:rPr lang="en-US"/>
            <a:t>Past medical history</a:t>
          </a:r>
        </a:p>
      </dgm:t>
    </dgm:pt>
    <dgm:pt modelId="{9D4AEDC9-610F-43B3-9AD4-3745807DF53D}" type="parTrans" cxnId="{89DBC2EC-5A96-4E1D-A65D-E92726A04591}">
      <dgm:prSet/>
      <dgm:spPr/>
      <dgm:t>
        <a:bodyPr/>
        <a:lstStyle/>
        <a:p>
          <a:endParaRPr lang="en-US"/>
        </a:p>
      </dgm:t>
    </dgm:pt>
    <dgm:pt modelId="{B9BDDA26-9E4A-44E9-A287-5D06ACA85773}" type="sibTrans" cxnId="{89DBC2EC-5A96-4E1D-A65D-E92726A04591}">
      <dgm:prSet/>
      <dgm:spPr/>
      <dgm:t>
        <a:bodyPr/>
        <a:lstStyle/>
        <a:p>
          <a:endParaRPr lang="en-US"/>
        </a:p>
      </dgm:t>
    </dgm:pt>
    <dgm:pt modelId="{3FE46ECC-776C-4679-8517-D7BEC104D407}">
      <dgm:prSet/>
      <dgm:spPr/>
      <dgm:t>
        <a:bodyPr/>
        <a:lstStyle/>
        <a:p>
          <a:r>
            <a:rPr lang="en-US"/>
            <a:t>Medication history</a:t>
          </a:r>
        </a:p>
      </dgm:t>
    </dgm:pt>
    <dgm:pt modelId="{14973522-D5C3-4EAE-8690-59531E11231F}" type="parTrans" cxnId="{515D7640-074D-43BE-9580-4F6880A6B987}">
      <dgm:prSet/>
      <dgm:spPr/>
      <dgm:t>
        <a:bodyPr/>
        <a:lstStyle/>
        <a:p>
          <a:endParaRPr lang="en-US"/>
        </a:p>
      </dgm:t>
    </dgm:pt>
    <dgm:pt modelId="{9CA9DABE-5E1A-4C99-BFFA-3A6B401E778A}" type="sibTrans" cxnId="{515D7640-074D-43BE-9580-4F6880A6B987}">
      <dgm:prSet/>
      <dgm:spPr/>
      <dgm:t>
        <a:bodyPr/>
        <a:lstStyle/>
        <a:p>
          <a:endParaRPr lang="en-US"/>
        </a:p>
      </dgm:t>
    </dgm:pt>
    <dgm:pt modelId="{3C3F7174-410D-4D72-B054-F27948594D69}">
      <dgm:prSet/>
      <dgm:spPr/>
      <dgm:t>
        <a:bodyPr/>
        <a:lstStyle/>
        <a:p>
          <a:r>
            <a:rPr lang="en-US"/>
            <a:t>Substance use</a:t>
          </a:r>
        </a:p>
      </dgm:t>
    </dgm:pt>
    <dgm:pt modelId="{97021823-C5EF-4B02-AFD1-8017C9ACBB48}" type="parTrans" cxnId="{560DB6D3-58B8-4538-AE16-4120865870BC}">
      <dgm:prSet/>
      <dgm:spPr/>
      <dgm:t>
        <a:bodyPr/>
        <a:lstStyle/>
        <a:p>
          <a:endParaRPr lang="en-US"/>
        </a:p>
      </dgm:t>
    </dgm:pt>
    <dgm:pt modelId="{7546DE0D-82F2-4327-B203-A11A9DABB998}" type="sibTrans" cxnId="{560DB6D3-58B8-4538-AE16-4120865870BC}">
      <dgm:prSet/>
      <dgm:spPr/>
      <dgm:t>
        <a:bodyPr/>
        <a:lstStyle/>
        <a:p>
          <a:endParaRPr lang="en-US"/>
        </a:p>
      </dgm:t>
    </dgm:pt>
    <dgm:pt modelId="{85627C71-08B1-4A49-9A1C-8ECB649B9CCF}">
      <dgm:prSet/>
      <dgm:spPr/>
      <dgm:t>
        <a:bodyPr/>
        <a:lstStyle/>
        <a:p>
          <a:r>
            <a:rPr lang="en-US"/>
            <a:t>Family history</a:t>
          </a:r>
        </a:p>
      </dgm:t>
    </dgm:pt>
    <dgm:pt modelId="{82FDC108-EEF4-4D2B-AE7B-38692819CE30}" type="parTrans" cxnId="{730E5820-1D55-485A-893D-94F92A0FE04F}">
      <dgm:prSet/>
      <dgm:spPr/>
      <dgm:t>
        <a:bodyPr/>
        <a:lstStyle/>
        <a:p>
          <a:endParaRPr lang="en-US"/>
        </a:p>
      </dgm:t>
    </dgm:pt>
    <dgm:pt modelId="{F0904352-DF5B-433A-8558-DF81D792F828}" type="sibTrans" cxnId="{730E5820-1D55-485A-893D-94F92A0FE04F}">
      <dgm:prSet/>
      <dgm:spPr/>
      <dgm:t>
        <a:bodyPr/>
        <a:lstStyle/>
        <a:p>
          <a:endParaRPr lang="en-US"/>
        </a:p>
      </dgm:t>
    </dgm:pt>
    <dgm:pt modelId="{B4DA812A-5036-494E-B9C7-13BEDD8CC97B}">
      <dgm:prSet/>
      <dgm:spPr/>
      <dgm:t>
        <a:bodyPr/>
        <a:lstStyle/>
        <a:p>
          <a:r>
            <a:rPr lang="en-US"/>
            <a:t>Social history</a:t>
          </a:r>
        </a:p>
      </dgm:t>
    </dgm:pt>
    <dgm:pt modelId="{B5B415EB-FBEE-417C-B841-9459C799B6AD}" type="parTrans" cxnId="{9F7894CF-0EDA-41DD-8DDF-19A995E609FA}">
      <dgm:prSet/>
      <dgm:spPr/>
      <dgm:t>
        <a:bodyPr/>
        <a:lstStyle/>
        <a:p>
          <a:endParaRPr lang="en-US"/>
        </a:p>
      </dgm:t>
    </dgm:pt>
    <dgm:pt modelId="{851C0DB1-8E6B-4848-B067-69F93F2C8464}" type="sibTrans" cxnId="{9F7894CF-0EDA-41DD-8DDF-19A995E609FA}">
      <dgm:prSet/>
      <dgm:spPr/>
      <dgm:t>
        <a:bodyPr/>
        <a:lstStyle/>
        <a:p>
          <a:endParaRPr lang="en-US"/>
        </a:p>
      </dgm:t>
    </dgm:pt>
    <dgm:pt modelId="{A1B3055F-98E7-40C9-AA66-B1A23369D075}">
      <dgm:prSet/>
      <dgm:spPr/>
      <dgm:t>
        <a:bodyPr/>
        <a:lstStyle/>
        <a:p>
          <a:r>
            <a:rPr lang="en-US"/>
            <a:t>Personal history</a:t>
          </a:r>
        </a:p>
      </dgm:t>
    </dgm:pt>
    <dgm:pt modelId="{2E034130-FC5B-431D-95F5-EBD11B06EC71}" type="parTrans" cxnId="{A04EB8AB-9E90-42B1-926F-CD3D0B965D41}">
      <dgm:prSet/>
      <dgm:spPr/>
      <dgm:t>
        <a:bodyPr/>
        <a:lstStyle/>
        <a:p>
          <a:endParaRPr lang="en-US"/>
        </a:p>
      </dgm:t>
    </dgm:pt>
    <dgm:pt modelId="{838587C3-20AE-478F-9650-2A6FC6755F8C}" type="sibTrans" cxnId="{A04EB8AB-9E90-42B1-926F-CD3D0B965D41}">
      <dgm:prSet/>
      <dgm:spPr/>
      <dgm:t>
        <a:bodyPr/>
        <a:lstStyle/>
        <a:p>
          <a:endParaRPr lang="en-US"/>
        </a:p>
      </dgm:t>
    </dgm:pt>
    <dgm:pt modelId="{80E52826-CCBB-4C4F-A5DD-F4124C3EF600}" type="pres">
      <dgm:prSet presAssocID="{B83A4E0A-DCCC-4690-B4EB-BF841C520FE8}" presName="linear" presStyleCnt="0">
        <dgm:presLayoutVars>
          <dgm:animLvl val="lvl"/>
          <dgm:resizeHandles val="exact"/>
        </dgm:presLayoutVars>
      </dgm:prSet>
      <dgm:spPr/>
    </dgm:pt>
    <dgm:pt modelId="{9394283B-CC5B-E844-BE69-042EA4D05185}" type="pres">
      <dgm:prSet presAssocID="{EB77D011-FBF0-490D-AEBE-DE5D63EA6CDF}" presName="parentText" presStyleLbl="node1" presStyleIdx="0" presStyleCnt="9">
        <dgm:presLayoutVars>
          <dgm:chMax val="0"/>
          <dgm:bulletEnabled val="1"/>
        </dgm:presLayoutVars>
      </dgm:prSet>
      <dgm:spPr/>
    </dgm:pt>
    <dgm:pt modelId="{992CF8A8-3DA4-CD4F-B7A9-942F75747636}" type="pres">
      <dgm:prSet presAssocID="{47D8DD81-3DE6-4AEB-8BBE-EA2D3DAF8E7C}" presName="spacer" presStyleCnt="0"/>
      <dgm:spPr/>
    </dgm:pt>
    <dgm:pt modelId="{17B5AAD8-751F-7043-B786-F294EBD0142E}" type="pres">
      <dgm:prSet presAssocID="{A45C8178-E37A-47E4-9564-F6EC0B6D7FF7}" presName="parentText" presStyleLbl="node1" presStyleIdx="1" presStyleCnt="9">
        <dgm:presLayoutVars>
          <dgm:chMax val="0"/>
          <dgm:bulletEnabled val="1"/>
        </dgm:presLayoutVars>
      </dgm:prSet>
      <dgm:spPr/>
    </dgm:pt>
    <dgm:pt modelId="{8765072A-6EED-D948-9ED6-DAA3466A5580}" type="pres">
      <dgm:prSet presAssocID="{26B9BD89-AE08-40EE-A9E2-B8C41EB89049}" presName="spacer" presStyleCnt="0"/>
      <dgm:spPr/>
    </dgm:pt>
    <dgm:pt modelId="{00AFF484-0A54-5943-9F9C-54F2DFFF6804}" type="pres">
      <dgm:prSet presAssocID="{25D354E5-AAB0-492C-8459-5677E3E54CA7}" presName="parentText" presStyleLbl="node1" presStyleIdx="2" presStyleCnt="9">
        <dgm:presLayoutVars>
          <dgm:chMax val="0"/>
          <dgm:bulletEnabled val="1"/>
        </dgm:presLayoutVars>
      </dgm:prSet>
      <dgm:spPr/>
    </dgm:pt>
    <dgm:pt modelId="{AEB06DCC-91B0-BE49-B9A1-B136816C3DF3}" type="pres">
      <dgm:prSet presAssocID="{0950F15B-DB91-47FF-A0B6-2B357F2AF197}" presName="spacer" presStyleCnt="0"/>
      <dgm:spPr/>
    </dgm:pt>
    <dgm:pt modelId="{BFEA24C2-3915-954E-929F-FAB8E46DD8FC}" type="pres">
      <dgm:prSet presAssocID="{892086F0-FF17-4C3B-AEC9-37890F3C5A8C}" presName="parentText" presStyleLbl="node1" presStyleIdx="3" presStyleCnt="9">
        <dgm:presLayoutVars>
          <dgm:chMax val="0"/>
          <dgm:bulletEnabled val="1"/>
        </dgm:presLayoutVars>
      </dgm:prSet>
      <dgm:spPr/>
    </dgm:pt>
    <dgm:pt modelId="{671DD060-13A1-A040-938D-12F0D78A2822}" type="pres">
      <dgm:prSet presAssocID="{B9BDDA26-9E4A-44E9-A287-5D06ACA85773}" presName="spacer" presStyleCnt="0"/>
      <dgm:spPr/>
    </dgm:pt>
    <dgm:pt modelId="{E7159096-EAF1-FB43-91B0-2F478A8389F2}" type="pres">
      <dgm:prSet presAssocID="{3FE46ECC-776C-4679-8517-D7BEC104D407}" presName="parentText" presStyleLbl="node1" presStyleIdx="4" presStyleCnt="9">
        <dgm:presLayoutVars>
          <dgm:chMax val="0"/>
          <dgm:bulletEnabled val="1"/>
        </dgm:presLayoutVars>
      </dgm:prSet>
      <dgm:spPr/>
    </dgm:pt>
    <dgm:pt modelId="{432493D2-C0BB-2644-AFC4-0ED79808A150}" type="pres">
      <dgm:prSet presAssocID="{9CA9DABE-5E1A-4C99-BFFA-3A6B401E778A}" presName="spacer" presStyleCnt="0"/>
      <dgm:spPr/>
    </dgm:pt>
    <dgm:pt modelId="{7709214D-2D0F-194D-85B9-E045E139CA0C}" type="pres">
      <dgm:prSet presAssocID="{3C3F7174-410D-4D72-B054-F27948594D69}" presName="parentText" presStyleLbl="node1" presStyleIdx="5" presStyleCnt="9">
        <dgm:presLayoutVars>
          <dgm:chMax val="0"/>
          <dgm:bulletEnabled val="1"/>
        </dgm:presLayoutVars>
      </dgm:prSet>
      <dgm:spPr/>
    </dgm:pt>
    <dgm:pt modelId="{3C40FD88-090E-CB40-907D-34EE4286D021}" type="pres">
      <dgm:prSet presAssocID="{7546DE0D-82F2-4327-B203-A11A9DABB998}" presName="spacer" presStyleCnt="0"/>
      <dgm:spPr/>
    </dgm:pt>
    <dgm:pt modelId="{17F0C653-D4F9-C646-999F-A791D2BCB5BD}" type="pres">
      <dgm:prSet presAssocID="{85627C71-08B1-4A49-9A1C-8ECB649B9CCF}" presName="parentText" presStyleLbl="node1" presStyleIdx="6" presStyleCnt="9">
        <dgm:presLayoutVars>
          <dgm:chMax val="0"/>
          <dgm:bulletEnabled val="1"/>
        </dgm:presLayoutVars>
      </dgm:prSet>
      <dgm:spPr/>
    </dgm:pt>
    <dgm:pt modelId="{3B9E38EF-402A-9F47-AA5D-8770748D9134}" type="pres">
      <dgm:prSet presAssocID="{F0904352-DF5B-433A-8558-DF81D792F828}" presName="spacer" presStyleCnt="0"/>
      <dgm:spPr/>
    </dgm:pt>
    <dgm:pt modelId="{067CBC88-72DD-CD4C-A5C5-518F0307B429}" type="pres">
      <dgm:prSet presAssocID="{B4DA812A-5036-494E-B9C7-13BEDD8CC97B}" presName="parentText" presStyleLbl="node1" presStyleIdx="7" presStyleCnt="9">
        <dgm:presLayoutVars>
          <dgm:chMax val="0"/>
          <dgm:bulletEnabled val="1"/>
        </dgm:presLayoutVars>
      </dgm:prSet>
      <dgm:spPr/>
    </dgm:pt>
    <dgm:pt modelId="{E2960FE8-B76C-9940-BDF7-80B8B5F8BB52}" type="pres">
      <dgm:prSet presAssocID="{851C0DB1-8E6B-4848-B067-69F93F2C8464}" presName="spacer" presStyleCnt="0"/>
      <dgm:spPr/>
    </dgm:pt>
    <dgm:pt modelId="{BA76A85E-A15B-7B44-9A5C-0B4582EE9E2E}" type="pres">
      <dgm:prSet presAssocID="{A1B3055F-98E7-40C9-AA66-B1A23369D075}" presName="parentText" presStyleLbl="node1" presStyleIdx="8" presStyleCnt="9">
        <dgm:presLayoutVars>
          <dgm:chMax val="0"/>
          <dgm:bulletEnabled val="1"/>
        </dgm:presLayoutVars>
      </dgm:prSet>
      <dgm:spPr/>
    </dgm:pt>
  </dgm:ptLst>
  <dgm:cxnLst>
    <dgm:cxn modelId="{730E5820-1D55-485A-893D-94F92A0FE04F}" srcId="{B83A4E0A-DCCC-4690-B4EB-BF841C520FE8}" destId="{85627C71-08B1-4A49-9A1C-8ECB649B9CCF}" srcOrd="6" destOrd="0" parTransId="{82FDC108-EEF4-4D2B-AE7B-38692819CE30}" sibTransId="{F0904352-DF5B-433A-8558-DF81D792F828}"/>
    <dgm:cxn modelId="{CC1C9A25-3212-40B9-95AD-139B7BBE851E}" srcId="{B83A4E0A-DCCC-4690-B4EB-BF841C520FE8}" destId="{25D354E5-AAB0-492C-8459-5677E3E54CA7}" srcOrd="2" destOrd="0" parTransId="{D6446F81-F90F-4FE0-A714-7742BCD21D25}" sibTransId="{0950F15B-DB91-47FF-A0B6-2B357F2AF197}"/>
    <dgm:cxn modelId="{6F84013C-E04E-FF4F-B5D4-13E7AAA433D7}" type="presOf" srcId="{B4DA812A-5036-494E-B9C7-13BEDD8CC97B}" destId="{067CBC88-72DD-CD4C-A5C5-518F0307B429}" srcOrd="0" destOrd="0" presId="urn:microsoft.com/office/officeart/2005/8/layout/vList2"/>
    <dgm:cxn modelId="{866E543C-6C64-2B40-8E58-C37801E0890D}" type="presOf" srcId="{892086F0-FF17-4C3B-AEC9-37890F3C5A8C}" destId="{BFEA24C2-3915-954E-929F-FAB8E46DD8FC}" srcOrd="0" destOrd="0" presId="urn:microsoft.com/office/officeart/2005/8/layout/vList2"/>
    <dgm:cxn modelId="{515D7640-074D-43BE-9580-4F6880A6B987}" srcId="{B83A4E0A-DCCC-4690-B4EB-BF841C520FE8}" destId="{3FE46ECC-776C-4679-8517-D7BEC104D407}" srcOrd="4" destOrd="0" parTransId="{14973522-D5C3-4EAE-8690-59531E11231F}" sibTransId="{9CA9DABE-5E1A-4C99-BFFA-3A6B401E778A}"/>
    <dgm:cxn modelId="{15E07B6B-F920-CF48-A3D0-20A05BAE453F}" type="presOf" srcId="{A45C8178-E37A-47E4-9564-F6EC0B6D7FF7}" destId="{17B5AAD8-751F-7043-B786-F294EBD0142E}" srcOrd="0" destOrd="0" presId="urn:microsoft.com/office/officeart/2005/8/layout/vList2"/>
    <dgm:cxn modelId="{2DC0956C-E094-0B49-B519-48DB525E5BF1}" type="presOf" srcId="{3C3F7174-410D-4D72-B054-F27948594D69}" destId="{7709214D-2D0F-194D-85B9-E045E139CA0C}" srcOrd="0" destOrd="0" presId="urn:microsoft.com/office/officeart/2005/8/layout/vList2"/>
    <dgm:cxn modelId="{CFCFD2A1-F943-4543-BA86-B57CAD646CB7}" type="presOf" srcId="{A1B3055F-98E7-40C9-AA66-B1A23369D075}" destId="{BA76A85E-A15B-7B44-9A5C-0B4582EE9E2E}" srcOrd="0" destOrd="0" presId="urn:microsoft.com/office/officeart/2005/8/layout/vList2"/>
    <dgm:cxn modelId="{A04EB8AB-9E90-42B1-926F-CD3D0B965D41}" srcId="{B83A4E0A-DCCC-4690-B4EB-BF841C520FE8}" destId="{A1B3055F-98E7-40C9-AA66-B1A23369D075}" srcOrd="8" destOrd="0" parTransId="{2E034130-FC5B-431D-95F5-EBD11B06EC71}" sibTransId="{838587C3-20AE-478F-9650-2A6FC6755F8C}"/>
    <dgm:cxn modelId="{4D7FBEC5-3174-904B-90CD-BBA9401B3D7F}" type="presOf" srcId="{25D354E5-AAB0-492C-8459-5677E3E54CA7}" destId="{00AFF484-0A54-5943-9F9C-54F2DFFF6804}" srcOrd="0" destOrd="0" presId="urn:microsoft.com/office/officeart/2005/8/layout/vList2"/>
    <dgm:cxn modelId="{F9E039C6-047A-A84C-875E-99A6DBB1CD1E}" type="presOf" srcId="{B83A4E0A-DCCC-4690-B4EB-BF841C520FE8}" destId="{80E52826-CCBB-4C4F-A5DD-F4124C3EF600}" srcOrd="0" destOrd="0" presId="urn:microsoft.com/office/officeart/2005/8/layout/vList2"/>
    <dgm:cxn modelId="{9F7894CF-0EDA-41DD-8DDF-19A995E609FA}" srcId="{B83A4E0A-DCCC-4690-B4EB-BF841C520FE8}" destId="{B4DA812A-5036-494E-B9C7-13BEDD8CC97B}" srcOrd="7" destOrd="0" parTransId="{B5B415EB-FBEE-417C-B841-9459C799B6AD}" sibTransId="{851C0DB1-8E6B-4848-B067-69F93F2C8464}"/>
    <dgm:cxn modelId="{5DF788D1-D2AD-4D16-A4E9-B797F13E1DF7}" srcId="{B83A4E0A-DCCC-4690-B4EB-BF841C520FE8}" destId="{EB77D011-FBF0-490D-AEBE-DE5D63EA6CDF}" srcOrd="0" destOrd="0" parTransId="{6D87FF61-064C-4250-9306-5DD5771ECD1F}" sibTransId="{47D8DD81-3DE6-4AEB-8BBE-EA2D3DAF8E7C}"/>
    <dgm:cxn modelId="{560DB6D3-58B8-4538-AE16-4120865870BC}" srcId="{B83A4E0A-DCCC-4690-B4EB-BF841C520FE8}" destId="{3C3F7174-410D-4D72-B054-F27948594D69}" srcOrd="5" destOrd="0" parTransId="{97021823-C5EF-4B02-AFD1-8017C9ACBB48}" sibTransId="{7546DE0D-82F2-4327-B203-A11A9DABB998}"/>
    <dgm:cxn modelId="{048A4CD7-65E9-154A-8B83-4F7C88F4F416}" type="presOf" srcId="{3FE46ECC-776C-4679-8517-D7BEC104D407}" destId="{E7159096-EAF1-FB43-91B0-2F478A8389F2}" srcOrd="0" destOrd="0" presId="urn:microsoft.com/office/officeart/2005/8/layout/vList2"/>
    <dgm:cxn modelId="{8D6466D8-782A-EB4B-A95A-F3D91F64CEF6}" type="presOf" srcId="{85627C71-08B1-4A49-9A1C-8ECB649B9CCF}" destId="{17F0C653-D4F9-C646-999F-A791D2BCB5BD}" srcOrd="0" destOrd="0" presId="urn:microsoft.com/office/officeart/2005/8/layout/vList2"/>
    <dgm:cxn modelId="{21F3A9E3-14C4-4A13-8332-24D3A53E95B0}" srcId="{B83A4E0A-DCCC-4690-B4EB-BF841C520FE8}" destId="{A45C8178-E37A-47E4-9564-F6EC0B6D7FF7}" srcOrd="1" destOrd="0" parTransId="{E9C37A4C-C115-472D-8C75-C800253A6455}" sibTransId="{26B9BD89-AE08-40EE-A9E2-B8C41EB89049}"/>
    <dgm:cxn modelId="{89DBC2EC-5A96-4E1D-A65D-E92726A04591}" srcId="{B83A4E0A-DCCC-4690-B4EB-BF841C520FE8}" destId="{892086F0-FF17-4C3B-AEC9-37890F3C5A8C}" srcOrd="3" destOrd="0" parTransId="{9D4AEDC9-610F-43B3-9AD4-3745807DF53D}" sibTransId="{B9BDDA26-9E4A-44E9-A287-5D06ACA85773}"/>
    <dgm:cxn modelId="{6AF029F4-16E2-4D45-8F1F-51F77B88E8CF}" type="presOf" srcId="{EB77D011-FBF0-490D-AEBE-DE5D63EA6CDF}" destId="{9394283B-CC5B-E844-BE69-042EA4D05185}" srcOrd="0" destOrd="0" presId="urn:microsoft.com/office/officeart/2005/8/layout/vList2"/>
    <dgm:cxn modelId="{7A4B8C35-2217-D84B-B693-E0E3EC1884B8}" type="presParOf" srcId="{80E52826-CCBB-4C4F-A5DD-F4124C3EF600}" destId="{9394283B-CC5B-E844-BE69-042EA4D05185}" srcOrd="0" destOrd="0" presId="urn:microsoft.com/office/officeart/2005/8/layout/vList2"/>
    <dgm:cxn modelId="{5371424B-7E5F-FB41-BD3C-4FE18E08382E}" type="presParOf" srcId="{80E52826-CCBB-4C4F-A5DD-F4124C3EF600}" destId="{992CF8A8-3DA4-CD4F-B7A9-942F75747636}" srcOrd="1" destOrd="0" presId="urn:microsoft.com/office/officeart/2005/8/layout/vList2"/>
    <dgm:cxn modelId="{3C21F6A2-F8AA-F844-A52A-957D651C27E7}" type="presParOf" srcId="{80E52826-CCBB-4C4F-A5DD-F4124C3EF600}" destId="{17B5AAD8-751F-7043-B786-F294EBD0142E}" srcOrd="2" destOrd="0" presId="urn:microsoft.com/office/officeart/2005/8/layout/vList2"/>
    <dgm:cxn modelId="{F9B0C49F-A35A-434B-BD04-D232FD8C7DD4}" type="presParOf" srcId="{80E52826-CCBB-4C4F-A5DD-F4124C3EF600}" destId="{8765072A-6EED-D948-9ED6-DAA3466A5580}" srcOrd="3" destOrd="0" presId="urn:microsoft.com/office/officeart/2005/8/layout/vList2"/>
    <dgm:cxn modelId="{9DD9465F-B587-A347-A83D-5B3FB9536E4E}" type="presParOf" srcId="{80E52826-CCBB-4C4F-A5DD-F4124C3EF600}" destId="{00AFF484-0A54-5943-9F9C-54F2DFFF6804}" srcOrd="4" destOrd="0" presId="urn:microsoft.com/office/officeart/2005/8/layout/vList2"/>
    <dgm:cxn modelId="{5061D0A6-0D8D-3148-A76F-A8594F87BF5E}" type="presParOf" srcId="{80E52826-CCBB-4C4F-A5DD-F4124C3EF600}" destId="{AEB06DCC-91B0-BE49-B9A1-B136816C3DF3}" srcOrd="5" destOrd="0" presId="urn:microsoft.com/office/officeart/2005/8/layout/vList2"/>
    <dgm:cxn modelId="{76DC675E-BCEA-2142-9311-43228FBEC9B3}" type="presParOf" srcId="{80E52826-CCBB-4C4F-A5DD-F4124C3EF600}" destId="{BFEA24C2-3915-954E-929F-FAB8E46DD8FC}" srcOrd="6" destOrd="0" presId="urn:microsoft.com/office/officeart/2005/8/layout/vList2"/>
    <dgm:cxn modelId="{95647436-3F8D-4A47-8694-784FE5A11D3B}" type="presParOf" srcId="{80E52826-CCBB-4C4F-A5DD-F4124C3EF600}" destId="{671DD060-13A1-A040-938D-12F0D78A2822}" srcOrd="7" destOrd="0" presId="urn:microsoft.com/office/officeart/2005/8/layout/vList2"/>
    <dgm:cxn modelId="{DCA62008-241C-2848-AD6D-3208D9AC4098}" type="presParOf" srcId="{80E52826-CCBB-4C4F-A5DD-F4124C3EF600}" destId="{E7159096-EAF1-FB43-91B0-2F478A8389F2}" srcOrd="8" destOrd="0" presId="urn:microsoft.com/office/officeart/2005/8/layout/vList2"/>
    <dgm:cxn modelId="{B55B584B-BB67-D24E-8140-E8AEDD517FC7}" type="presParOf" srcId="{80E52826-CCBB-4C4F-A5DD-F4124C3EF600}" destId="{432493D2-C0BB-2644-AFC4-0ED79808A150}" srcOrd="9" destOrd="0" presId="urn:microsoft.com/office/officeart/2005/8/layout/vList2"/>
    <dgm:cxn modelId="{3483C4EF-5AF8-0A42-9465-626EAB0E9FB8}" type="presParOf" srcId="{80E52826-CCBB-4C4F-A5DD-F4124C3EF600}" destId="{7709214D-2D0F-194D-85B9-E045E139CA0C}" srcOrd="10" destOrd="0" presId="urn:microsoft.com/office/officeart/2005/8/layout/vList2"/>
    <dgm:cxn modelId="{5D4CA51B-8BA6-EC48-9420-D5A32882E4DF}" type="presParOf" srcId="{80E52826-CCBB-4C4F-A5DD-F4124C3EF600}" destId="{3C40FD88-090E-CB40-907D-34EE4286D021}" srcOrd="11" destOrd="0" presId="urn:microsoft.com/office/officeart/2005/8/layout/vList2"/>
    <dgm:cxn modelId="{C941169B-2DCD-F44A-96AD-248B1F916F59}" type="presParOf" srcId="{80E52826-CCBB-4C4F-A5DD-F4124C3EF600}" destId="{17F0C653-D4F9-C646-999F-A791D2BCB5BD}" srcOrd="12" destOrd="0" presId="urn:microsoft.com/office/officeart/2005/8/layout/vList2"/>
    <dgm:cxn modelId="{7EEBAB8C-2031-DE42-8FBB-3C0EFEE4FB9E}" type="presParOf" srcId="{80E52826-CCBB-4C4F-A5DD-F4124C3EF600}" destId="{3B9E38EF-402A-9F47-AA5D-8770748D9134}" srcOrd="13" destOrd="0" presId="urn:microsoft.com/office/officeart/2005/8/layout/vList2"/>
    <dgm:cxn modelId="{865B1855-52BA-8D42-8DCB-5F76BEF43BFC}" type="presParOf" srcId="{80E52826-CCBB-4C4F-A5DD-F4124C3EF600}" destId="{067CBC88-72DD-CD4C-A5C5-518F0307B429}" srcOrd="14" destOrd="0" presId="urn:microsoft.com/office/officeart/2005/8/layout/vList2"/>
    <dgm:cxn modelId="{6304C0CD-B170-D046-8F7B-26A3909108EE}" type="presParOf" srcId="{80E52826-CCBB-4C4F-A5DD-F4124C3EF600}" destId="{E2960FE8-B76C-9940-BDF7-80B8B5F8BB52}" srcOrd="15" destOrd="0" presId="urn:microsoft.com/office/officeart/2005/8/layout/vList2"/>
    <dgm:cxn modelId="{B8792BDB-B846-3942-8F66-FA3C824712D0}" type="presParOf" srcId="{80E52826-CCBB-4C4F-A5DD-F4124C3EF600}" destId="{BA76A85E-A15B-7B44-9A5C-0B4582EE9E2E}"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4B4AC-D996-4840-8B41-CB7E7087E3D3}">
      <dsp:nvSpPr>
        <dsp:cNvPr id="0" name=""/>
        <dsp:cNvSpPr/>
      </dsp:nvSpPr>
      <dsp:spPr>
        <a:xfrm>
          <a:off x="0" y="601"/>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939F4F2-87C9-4248-987B-96AA5C788FD9}">
      <dsp:nvSpPr>
        <dsp:cNvPr id="0" name=""/>
        <dsp:cNvSpPr/>
      </dsp:nvSpPr>
      <dsp:spPr>
        <a:xfrm>
          <a:off x="0" y="601"/>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About the programme</a:t>
          </a:r>
          <a:endParaRPr lang="en-US" sz="3700" kern="1200"/>
        </a:p>
      </dsp:txBody>
      <dsp:txXfrm>
        <a:off x="0" y="601"/>
        <a:ext cx="5607050" cy="985279"/>
      </dsp:txXfrm>
    </dsp:sp>
    <dsp:sp modelId="{EBAC74F9-7F03-154B-8F61-3C0A08A3B2DB}">
      <dsp:nvSpPr>
        <dsp:cNvPr id="0" name=""/>
        <dsp:cNvSpPr/>
      </dsp:nvSpPr>
      <dsp:spPr>
        <a:xfrm>
          <a:off x="0" y="985880"/>
          <a:ext cx="5607050" cy="0"/>
        </a:xfrm>
        <a:prstGeom prst="line">
          <a:avLst/>
        </a:prstGeom>
        <a:gradFill rotWithShape="0">
          <a:gsLst>
            <a:gs pos="0">
              <a:schemeClr val="accent2">
                <a:hueOff val="-2587972"/>
                <a:satOff val="11465"/>
                <a:lumOff val="-4216"/>
                <a:alphaOff val="0"/>
                <a:tint val="97000"/>
                <a:satMod val="100000"/>
                <a:lumMod val="102000"/>
              </a:schemeClr>
            </a:gs>
            <a:gs pos="50000">
              <a:schemeClr val="accent2">
                <a:hueOff val="-2587972"/>
                <a:satOff val="11465"/>
                <a:lumOff val="-4216"/>
                <a:alphaOff val="0"/>
                <a:shade val="100000"/>
                <a:satMod val="103000"/>
                <a:lumMod val="100000"/>
              </a:schemeClr>
            </a:gs>
            <a:gs pos="100000">
              <a:schemeClr val="accent2">
                <a:hueOff val="-2587972"/>
                <a:satOff val="11465"/>
                <a:lumOff val="-4216"/>
                <a:alphaOff val="0"/>
                <a:shade val="93000"/>
                <a:satMod val="110000"/>
                <a:lumMod val="99000"/>
              </a:schemeClr>
            </a:gs>
          </a:gsLst>
          <a:lin ang="5400000" scaled="0"/>
        </a:gradFill>
        <a:ln w="6350" cap="flat" cmpd="sng" algn="ctr">
          <a:solidFill>
            <a:schemeClr val="accent2">
              <a:hueOff val="-2587972"/>
              <a:satOff val="11465"/>
              <a:lumOff val="-421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4166CE6-13CB-3440-AD0E-1F05D337BA93}">
      <dsp:nvSpPr>
        <dsp:cNvPr id="0" name=""/>
        <dsp:cNvSpPr/>
      </dsp:nvSpPr>
      <dsp:spPr>
        <a:xfrm>
          <a:off x="0" y="985880"/>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History taking in psychiatry</a:t>
          </a:r>
          <a:endParaRPr lang="en-US" sz="3700" kern="1200"/>
        </a:p>
      </dsp:txBody>
      <dsp:txXfrm>
        <a:off x="0" y="985880"/>
        <a:ext cx="5607050" cy="985279"/>
      </dsp:txXfrm>
    </dsp:sp>
    <dsp:sp modelId="{C434BE2E-AA60-2A4D-9A82-FD4397148F99}">
      <dsp:nvSpPr>
        <dsp:cNvPr id="0" name=""/>
        <dsp:cNvSpPr/>
      </dsp:nvSpPr>
      <dsp:spPr>
        <a:xfrm>
          <a:off x="0" y="1971160"/>
          <a:ext cx="5607050" cy="0"/>
        </a:xfrm>
        <a:prstGeom prst="line">
          <a:avLst/>
        </a:prstGeom>
        <a:gradFill rotWithShape="0">
          <a:gsLst>
            <a:gs pos="0">
              <a:schemeClr val="accent2">
                <a:hueOff val="-5175945"/>
                <a:satOff val="22930"/>
                <a:lumOff val="-8432"/>
                <a:alphaOff val="0"/>
                <a:tint val="97000"/>
                <a:satMod val="100000"/>
                <a:lumMod val="102000"/>
              </a:schemeClr>
            </a:gs>
            <a:gs pos="50000">
              <a:schemeClr val="accent2">
                <a:hueOff val="-5175945"/>
                <a:satOff val="22930"/>
                <a:lumOff val="-8432"/>
                <a:alphaOff val="0"/>
                <a:shade val="100000"/>
                <a:satMod val="103000"/>
                <a:lumMod val="100000"/>
              </a:schemeClr>
            </a:gs>
            <a:gs pos="100000">
              <a:schemeClr val="accent2">
                <a:hueOff val="-5175945"/>
                <a:satOff val="22930"/>
                <a:lumOff val="-8432"/>
                <a:alphaOff val="0"/>
                <a:shade val="93000"/>
                <a:satMod val="110000"/>
                <a:lumMod val="99000"/>
              </a:schemeClr>
            </a:gs>
          </a:gsLst>
          <a:lin ang="5400000" scaled="0"/>
        </a:gradFill>
        <a:ln w="6350" cap="flat" cmpd="sng" algn="ctr">
          <a:solidFill>
            <a:schemeClr val="accent2">
              <a:hueOff val="-5175945"/>
              <a:satOff val="22930"/>
              <a:lumOff val="-843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97937CC-C414-8541-BFF8-9E492FF03567}">
      <dsp:nvSpPr>
        <dsp:cNvPr id="0" name=""/>
        <dsp:cNvSpPr/>
      </dsp:nvSpPr>
      <dsp:spPr>
        <a:xfrm>
          <a:off x="0" y="1971160"/>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Mental State Examination</a:t>
          </a:r>
          <a:endParaRPr lang="en-US" sz="3700" kern="1200"/>
        </a:p>
      </dsp:txBody>
      <dsp:txXfrm>
        <a:off x="0" y="1971160"/>
        <a:ext cx="5607050" cy="985279"/>
      </dsp:txXfrm>
    </dsp:sp>
    <dsp:sp modelId="{AB0C177C-7466-D44D-AD1B-6948E8897BDB}">
      <dsp:nvSpPr>
        <dsp:cNvPr id="0" name=""/>
        <dsp:cNvSpPr/>
      </dsp:nvSpPr>
      <dsp:spPr>
        <a:xfrm>
          <a:off x="0" y="2956439"/>
          <a:ext cx="5607050" cy="0"/>
        </a:xfrm>
        <a:prstGeom prst="line">
          <a:avLst/>
        </a:prstGeom>
        <a:gradFill rotWithShape="0">
          <a:gsLst>
            <a:gs pos="0">
              <a:schemeClr val="accent2">
                <a:hueOff val="-7763917"/>
                <a:satOff val="34394"/>
                <a:lumOff val="-12648"/>
                <a:alphaOff val="0"/>
                <a:tint val="97000"/>
                <a:satMod val="100000"/>
                <a:lumMod val="102000"/>
              </a:schemeClr>
            </a:gs>
            <a:gs pos="50000">
              <a:schemeClr val="accent2">
                <a:hueOff val="-7763917"/>
                <a:satOff val="34394"/>
                <a:lumOff val="-12648"/>
                <a:alphaOff val="0"/>
                <a:shade val="100000"/>
                <a:satMod val="103000"/>
                <a:lumMod val="100000"/>
              </a:schemeClr>
            </a:gs>
            <a:gs pos="100000">
              <a:schemeClr val="accent2">
                <a:hueOff val="-7763917"/>
                <a:satOff val="34394"/>
                <a:lumOff val="-12648"/>
                <a:alphaOff val="0"/>
                <a:shade val="93000"/>
                <a:satMod val="110000"/>
                <a:lumMod val="99000"/>
              </a:schemeClr>
            </a:gs>
          </a:gsLst>
          <a:lin ang="5400000" scaled="0"/>
        </a:gradFill>
        <a:ln w="6350" cap="flat" cmpd="sng" algn="ctr">
          <a:solidFill>
            <a:schemeClr val="accent2">
              <a:hueOff val="-7763917"/>
              <a:satOff val="34394"/>
              <a:lumOff val="-1264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4035CD8-0970-494B-B182-B0FD0C4DD57A}">
      <dsp:nvSpPr>
        <dsp:cNvPr id="0" name=""/>
        <dsp:cNvSpPr/>
      </dsp:nvSpPr>
      <dsp:spPr>
        <a:xfrm>
          <a:off x="0" y="2956439"/>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Writing notes</a:t>
          </a:r>
          <a:endParaRPr lang="en-US" sz="3700" kern="1200"/>
        </a:p>
      </dsp:txBody>
      <dsp:txXfrm>
        <a:off x="0" y="2956439"/>
        <a:ext cx="5607050" cy="985279"/>
      </dsp:txXfrm>
    </dsp:sp>
    <dsp:sp modelId="{8AF5171C-3F35-4E4B-8D1D-1284F053C607}">
      <dsp:nvSpPr>
        <dsp:cNvPr id="0" name=""/>
        <dsp:cNvSpPr/>
      </dsp:nvSpPr>
      <dsp:spPr>
        <a:xfrm>
          <a:off x="0" y="3941719"/>
          <a:ext cx="5607050" cy="0"/>
        </a:xfrm>
        <a:prstGeom prst="line">
          <a:avLst/>
        </a:prstGeom>
        <a:gradFill rotWithShape="0">
          <a:gsLst>
            <a:gs pos="0">
              <a:schemeClr val="accent2">
                <a:hueOff val="-10351890"/>
                <a:satOff val="45859"/>
                <a:lumOff val="-16864"/>
                <a:alphaOff val="0"/>
                <a:tint val="97000"/>
                <a:satMod val="100000"/>
                <a:lumMod val="102000"/>
              </a:schemeClr>
            </a:gs>
            <a:gs pos="50000">
              <a:schemeClr val="accent2">
                <a:hueOff val="-10351890"/>
                <a:satOff val="45859"/>
                <a:lumOff val="-16864"/>
                <a:alphaOff val="0"/>
                <a:shade val="100000"/>
                <a:satMod val="103000"/>
                <a:lumMod val="100000"/>
              </a:schemeClr>
            </a:gs>
            <a:gs pos="100000">
              <a:schemeClr val="accent2">
                <a:hueOff val="-10351890"/>
                <a:satOff val="45859"/>
                <a:lumOff val="-16864"/>
                <a:alphaOff val="0"/>
                <a:shade val="93000"/>
                <a:satMod val="110000"/>
                <a:lumMod val="99000"/>
              </a:schemeClr>
            </a:gs>
          </a:gsLst>
          <a:lin ang="5400000" scaled="0"/>
        </a:gradFill>
        <a:ln w="6350" cap="flat" cmpd="sng" algn="ctr">
          <a:solidFill>
            <a:schemeClr val="accent2">
              <a:hueOff val="-10351890"/>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48009D4-7E8C-8F47-BADB-97DC8978F287}">
      <dsp:nvSpPr>
        <dsp:cNvPr id="0" name=""/>
        <dsp:cNvSpPr/>
      </dsp:nvSpPr>
      <dsp:spPr>
        <a:xfrm>
          <a:off x="0" y="3941719"/>
          <a:ext cx="5607050" cy="985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Feedback</a:t>
          </a:r>
          <a:endParaRPr lang="en-US" sz="3700" kern="1200"/>
        </a:p>
      </dsp:txBody>
      <dsp:txXfrm>
        <a:off x="0" y="3941719"/>
        <a:ext cx="5607050" cy="985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4283B-CC5B-E844-BE69-042EA4D05185}">
      <dsp:nvSpPr>
        <dsp:cNvPr id="0" name=""/>
        <dsp:cNvSpPr/>
      </dsp:nvSpPr>
      <dsp:spPr>
        <a:xfrm>
          <a:off x="0" y="10579"/>
          <a:ext cx="5607050" cy="49139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Introductory information</a:t>
          </a:r>
        </a:p>
      </dsp:txBody>
      <dsp:txXfrm>
        <a:off x="23988" y="34567"/>
        <a:ext cx="5559074" cy="443423"/>
      </dsp:txXfrm>
    </dsp:sp>
    <dsp:sp modelId="{17B5AAD8-751F-7043-B786-F294EBD0142E}">
      <dsp:nvSpPr>
        <dsp:cNvPr id="0" name=""/>
        <dsp:cNvSpPr/>
      </dsp:nvSpPr>
      <dsp:spPr>
        <a:xfrm>
          <a:off x="0" y="562459"/>
          <a:ext cx="5607050" cy="491399"/>
        </a:xfrm>
        <a:prstGeom prst="roundRect">
          <a:avLst/>
        </a:prstGeom>
        <a:gradFill rotWithShape="0">
          <a:gsLst>
            <a:gs pos="0">
              <a:schemeClr val="accent2">
                <a:hueOff val="-1293986"/>
                <a:satOff val="5732"/>
                <a:lumOff val="-2108"/>
                <a:alphaOff val="0"/>
                <a:tint val="97000"/>
                <a:satMod val="100000"/>
                <a:lumMod val="102000"/>
              </a:schemeClr>
            </a:gs>
            <a:gs pos="50000">
              <a:schemeClr val="accent2">
                <a:hueOff val="-1293986"/>
                <a:satOff val="5732"/>
                <a:lumOff val="-2108"/>
                <a:alphaOff val="0"/>
                <a:shade val="100000"/>
                <a:satMod val="103000"/>
                <a:lumMod val="100000"/>
              </a:schemeClr>
            </a:gs>
            <a:gs pos="100000">
              <a:schemeClr val="accent2">
                <a:hueOff val="-1293986"/>
                <a:satOff val="5732"/>
                <a:lumOff val="-210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Presenting complaint (history of)</a:t>
          </a:r>
        </a:p>
      </dsp:txBody>
      <dsp:txXfrm>
        <a:off x="23988" y="586447"/>
        <a:ext cx="5559074" cy="443423"/>
      </dsp:txXfrm>
    </dsp:sp>
    <dsp:sp modelId="{00AFF484-0A54-5943-9F9C-54F2DFFF6804}">
      <dsp:nvSpPr>
        <dsp:cNvPr id="0" name=""/>
        <dsp:cNvSpPr/>
      </dsp:nvSpPr>
      <dsp:spPr>
        <a:xfrm>
          <a:off x="0" y="1114339"/>
          <a:ext cx="5607050" cy="491399"/>
        </a:xfrm>
        <a:prstGeom prst="roundRect">
          <a:avLst/>
        </a:prstGeom>
        <a:gradFill rotWithShape="0">
          <a:gsLst>
            <a:gs pos="0">
              <a:schemeClr val="accent2">
                <a:hueOff val="-2587972"/>
                <a:satOff val="11465"/>
                <a:lumOff val="-4216"/>
                <a:alphaOff val="0"/>
                <a:tint val="97000"/>
                <a:satMod val="100000"/>
                <a:lumMod val="102000"/>
              </a:schemeClr>
            </a:gs>
            <a:gs pos="50000">
              <a:schemeClr val="accent2">
                <a:hueOff val="-2587972"/>
                <a:satOff val="11465"/>
                <a:lumOff val="-4216"/>
                <a:alphaOff val="0"/>
                <a:shade val="100000"/>
                <a:satMod val="103000"/>
                <a:lumMod val="100000"/>
              </a:schemeClr>
            </a:gs>
            <a:gs pos="100000">
              <a:schemeClr val="accent2">
                <a:hueOff val="-2587972"/>
                <a:satOff val="11465"/>
                <a:lumOff val="-421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Past psychiatric history</a:t>
          </a:r>
        </a:p>
      </dsp:txBody>
      <dsp:txXfrm>
        <a:off x="23988" y="1138327"/>
        <a:ext cx="5559074" cy="443423"/>
      </dsp:txXfrm>
    </dsp:sp>
    <dsp:sp modelId="{BFEA24C2-3915-954E-929F-FAB8E46DD8FC}">
      <dsp:nvSpPr>
        <dsp:cNvPr id="0" name=""/>
        <dsp:cNvSpPr/>
      </dsp:nvSpPr>
      <dsp:spPr>
        <a:xfrm>
          <a:off x="0" y="1666219"/>
          <a:ext cx="5607050" cy="491399"/>
        </a:xfrm>
        <a:prstGeom prst="roundRect">
          <a:avLst/>
        </a:prstGeom>
        <a:gradFill rotWithShape="0">
          <a:gsLst>
            <a:gs pos="0">
              <a:schemeClr val="accent2">
                <a:hueOff val="-3881959"/>
                <a:satOff val="17197"/>
                <a:lumOff val="-6324"/>
                <a:alphaOff val="0"/>
                <a:tint val="97000"/>
                <a:satMod val="100000"/>
                <a:lumMod val="102000"/>
              </a:schemeClr>
            </a:gs>
            <a:gs pos="50000">
              <a:schemeClr val="accent2">
                <a:hueOff val="-3881959"/>
                <a:satOff val="17197"/>
                <a:lumOff val="-6324"/>
                <a:alphaOff val="0"/>
                <a:shade val="100000"/>
                <a:satMod val="103000"/>
                <a:lumMod val="100000"/>
              </a:schemeClr>
            </a:gs>
            <a:gs pos="100000">
              <a:schemeClr val="accent2">
                <a:hueOff val="-3881959"/>
                <a:satOff val="17197"/>
                <a:lumOff val="-632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Past medical history</a:t>
          </a:r>
        </a:p>
      </dsp:txBody>
      <dsp:txXfrm>
        <a:off x="23988" y="1690207"/>
        <a:ext cx="5559074" cy="443423"/>
      </dsp:txXfrm>
    </dsp:sp>
    <dsp:sp modelId="{E7159096-EAF1-FB43-91B0-2F478A8389F2}">
      <dsp:nvSpPr>
        <dsp:cNvPr id="0" name=""/>
        <dsp:cNvSpPr/>
      </dsp:nvSpPr>
      <dsp:spPr>
        <a:xfrm>
          <a:off x="0" y="2218099"/>
          <a:ext cx="5607050" cy="491399"/>
        </a:xfrm>
        <a:prstGeom prst="roundRect">
          <a:avLst/>
        </a:prstGeom>
        <a:gradFill rotWithShape="0">
          <a:gsLst>
            <a:gs pos="0">
              <a:schemeClr val="accent2">
                <a:hueOff val="-5175945"/>
                <a:satOff val="22930"/>
                <a:lumOff val="-8432"/>
                <a:alphaOff val="0"/>
                <a:tint val="97000"/>
                <a:satMod val="100000"/>
                <a:lumMod val="102000"/>
              </a:schemeClr>
            </a:gs>
            <a:gs pos="50000">
              <a:schemeClr val="accent2">
                <a:hueOff val="-5175945"/>
                <a:satOff val="22930"/>
                <a:lumOff val="-8432"/>
                <a:alphaOff val="0"/>
                <a:shade val="100000"/>
                <a:satMod val="103000"/>
                <a:lumMod val="100000"/>
              </a:schemeClr>
            </a:gs>
            <a:gs pos="100000">
              <a:schemeClr val="accent2">
                <a:hueOff val="-5175945"/>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Medication history</a:t>
          </a:r>
        </a:p>
      </dsp:txBody>
      <dsp:txXfrm>
        <a:off x="23988" y="2242087"/>
        <a:ext cx="5559074" cy="443423"/>
      </dsp:txXfrm>
    </dsp:sp>
    <dsp:sp modelId="{7709214D-2D0F-194D-85B9-E045E139CA0C}">
      <dsp:nvSpPr>
        <dsp:cNvPr id="0" name=""/>
        <dsp:cNvSpPr/>
      </dsp:nvSpPr>
      <dsp:spPr>
        <a:xfrm>
          <a:off x="0" y="2769979"/>
          <a:ext cx="5607050" cy="491399"/>
        </a:xfrm>
        <a:prstGeom prst="roundRect">
          <a:avLst/>
        </a:prstGeom>
        <a:gradFill rotWithShape="0">
          <a:gsLst>
            <a:gs pos="0">
              <a:schemeClr val="accent2">
                <a:hueOff val="-6469931"/>
                <a:satOff val="28662"/>
                <a:lumOff val="-10540"/>
                <a:alphaOff val="0"/>
                <a:tint val="97000"/>
                <a:satMod val="100000"/>
                <a:lumMod val="102000"/>
              </a:schemeClr>
            </a:gs>
            <a:gs pos="50000">
              <a:schemeClr val="accent2">
                <a:hueOff val="-6469931"/>
                <a:satOff val="28662"/>
                <a:lumOff val="-10540"/>
                <a:alphaOff val="0"/>
                <a:shade val="100000"/>
                <a:satMod val="103000"/>
                <a:lumMod val="100000"/>
              </a:schemeClr>
            </a:gs>
            <a:gs pos="100000">
              <a:schemeClr val="accent2">
                <a:hueOff val="-6469931"/>
                <a:satOff val="28662"/>
                <a:lumOff val="-1054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Substance use</a:t>
          </a:r>
        </a:p>
      </dsp:txBody>
      <dsp:txXfrm>
        <a:off x="23988" y="2793967"/>
        <a:ext cx="5559074" cy="443423"/>
      </dsp:txXfrm>
    </dsp:sp>
    <dsp:sp modelId="{17F0C653-D4F9-C646-999F-A791D2BCB5BD}">
      <dsp:nvSpPr>
        <dsp:cNvPr id="0" name=""/>
        <dsp:cNvSpPr/>
      </dsp:nvSpPr>
      <dsp:spPr>
        <a:xfrm>
          <a:off x="0" y="3321859"/>
          <a:ext cx="5607050" cy="491399"/>
        </a:xfrm>
        <a:prstGeom prst="roundRect">
          <a:avLst/>
        </a:prstGeom>
        <a:gradFill rotWithShape="0">
          <a:gsLst>
            <a:gs pos="0">
              <a:schemeClr val="accent2">
                <a:hueOff val="-7763917"/>
                <a:satOff val="34394"/>
                <a:lumOff val="-12648"/>
                <a:alphaOff val="0"/>
                <a:tint val="97000"/>
                <a:satMod val="100000"/>
                <a:lumMod val="102000"/>
              </a:schemeClr>
            </a:gs>
            <a:gs pos="50000">
              <a:schemeClr val="accent2">
                <a:hueOff val="-7763917"/>
                <a:satOff val="34394"/>
                <a:lumOff val="-12648"/>
                <a:alphaOff val="0"/>
                <a:shade val="100000"/>
                <a:satMod val="103000"/>
                <a:lumMod val="100000"/>
              </a:schemeClr>
            </a:gs>
            <a:gs pos="100000">
              <a:schemeClr val="accent2">
                <a:hueOff val="-7763917"/>
                <a:satOff val="34394"/>
                <a:lumOff val="-1264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Family history</a:t>
          </a:r>
        </a:p>
      </dsp:txBody>
      <dsp:txXfrm>
        <a:off x="23988" y="3345847"/>
        <a:ext cx="5559074" cy="443423"/>
      </dsp:txXfrm>
    </dsp:sp>
    <dsp:sp modelId="{067CBC88-72DD-CD4C-A5C5-518F0307B429}">
      <dsp:nvSpPr>
        <dsp:cNvPr id="0" name=""/>
        <dsp:cNvSpPr/>
      </dsp:nvSpPr>
      <dsp:spPr>
        <a:xfrm>
          <a:off x="0" y="3873740"/>
          <a:ext cx="5607050" cy="491399"/>
        </a:xfrm>
        <a:prstGeom prst="roundRect">
          <a:avLst/>
        </a:prstGeom>
        <a:gradFill rotWithShape="0">
          <a:gsLst>
            <a:gs pos="0">
              <a:schemeClr val="accent2">
                <a:hueOff val="-9057903"/>
                <a:satOff val="40127"/>
                <a:lumOff val="-14756"/>
                <a:alphaOff val="0"/>
                <a:tint val="97000"/>
                <a:satMod val="100000"/>
                <a:lumMod val="102000"/>
              </a:schemeClr>
            </a:gs>
            <a:gs pos="50000">
              <a:schemeClr val="accent2">
                <a:hueOff val="-9057903"/>
                <a:satOff val="40127"/>
                <a:lumOff val="-14756"/>
                <a:alphaOff val="0"/>
                <a:shade val="100000"/>
                <a:satMod val="103000"/>
                <a:lumMod val="100000"/>
              </a:schemeClr>
            </a:gs>
            <a:gs pos="100000">
              <a:schemeClr val="accent2">
                <a:hueOff val="-9057903"/>
                <a:satOff val="40127"/>
                <a:lumOff val="-1475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Social history</a:t>
          </a:r>
        </a:p>
      </dsp:txBody>
      <dsp:txXfrm>
        <a:off x="23988" y="3897728"/>
        <a:ext cx="5559074" cy="443423"/>
      </dsp:txXfrm>
    </dsp:sp>
    <dsp:sp modelId="{BA76A85E-A15B-7B44-9A5C-0B4582EE9E2E}">
      <dsp:nvSpPr>
        <dsp:cNvPr id="0" name=""/>
        <dsp:cNvSpPr/>
      </dsp:nvSpPr>
      <dsp:spPr>
        <a:xfrm>
          <a:off x="0" y="4425620"/>
          <a:ext cx="5607050" cy="491399"/>
        </a:xfrm>
        <a:prstGeom prst="roundRect">
          <a:avLst/>
        </a:prstGeom>
        <a:gradFill rotWithShape="0">
          <a:gsLst>
            <a:gs pos="0">
              <a:schemeClr val="accent2">
                <a:hueOff val="-10351890"/>
                <a:satOff val="45859"/>
                <a:lumOff val="-16864"/>
                <a:alphaOff val="0"/>
                <a:tint val="97000"/>
                <a:satMod val="100000"/>
                <a:lumMod val="102000"/>
              </a:schemeClr>
            </a:gs>
            <a:gs pos="50000">
              <a:schemeClr val="accent2">
                <a:hueOff val="-10351890"/>
                <a:satOff val="45859"/>
                <a:lumOff val="-16864"/>
                <a:alphaOff val="0"/>
                <a:shade val="100000"/>
                <a:satMod val="103000"/>
                <a:lumMod val="100000"/>
              </a:schemeClr>
            </a:gs>
            <a:gs pos="100000">
              <a:schemeClr val="accent2">
                <a:hueOff val="-10351890"/>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Personal history</a:t>
          </a:r>
        </a:p>
      </dsp:txBody>
      <dsp:txXfrm>
        <a:off x="23988" y="4449608"/>
        <a:ext cx="5559074" cy="4434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2/6/25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2/6/25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2/6/25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2/6/25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cws.waikatodhb.health.nz/ClinicalIntranet/iForm/Release/FORMAPPS/Input-FORMAPPS_RAPIDREVIEWMH-1.asp?Seclusion=Y&amp;JumpDate=04+Sep+2019&amp;Fetch=20&amp;NextPage=2&amp;TotalCount=187&amp;FilterTex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ws.waikatodhb.health.nz/ClinicalIntranet/iForm/Release/FORMAPPS/Input-FORMAPPS_RAPIDREVIEWMH-1.asp?Seclusion=Y&amp;JumpDate=04+Sep+2019&amp;Fetch=20&amp;NextPage=2&amp;TotalCount=187&amp;FilterTex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73EF-DC7A-1B4F-AAA4-FACDAE51A1C4}"/>
              </a:ext>
            </a:extLst>
          </p:cNvPr>
          <p:cNvSpPr>
            <a:spLocks noGrp="1"/>
          </p:cNvSpPr>
          <p:nvPr>
            <p:ph type="ctrTitle"/>
          </p:nvPr>
        </p:nvSpPr>
        <p:spPr/>
        <p:txBody>
          <a:bodyPr/>
          <a:lstStyle/>
          <a:p>
            <a:r>
              <a:rPr lang="en-GB" dirty="0"/>
              <a:t>Introduction to psychiatry teaching programme</a:t>
            </a:r>
          </a:p>
        </p:txBody>
      </p:sp>
      <p:sp>
        <p:nvSpPr>
          <p:cNvPr id="3" name="Subtitle 2">
            <a:extLst>
              <a:ext uri="{FF2B5EF4-FFF2-40B4-BE49-F238E27FC236}">
                <a16:creationId xmlns:a16="http://schemas.microsoft.com/office/drawing/2014/main" id="{8E8EDD58-34E1-E341-BD45-CA62C6AE0FAD}"/>
              </a:ext>
            </a:extLst>
          </p:cNvPr>
          <p:cNvSpPr>
            <a:spLocks noGrp="1"/>
          </p:cNvSpPr>
          <p:nvPr>
            <p:ph type="subTitle" idx="1"/>
          </p:nvPr>
        </p:nvSpPr>
        <p:spPr/>
        <p:txBody>
          <a:bodyPr>
            <a:normAutofit/>
          </a:bodyPr>
          <a:lstStyle/>
          <a:p>
            <a:r>
              <a:rPr lang="en-GB" dirty="0"/>
              <a:t>Dr Robert Michael Lundin</a:t>
            </a:r>
          </a:p>
          <a:p>
            <a:r>
              <a:rPr lang="en-GB" dirty="0" err="1"/>
              <a:t>rlundin@mbph.org.au</a:t>
            </a:r>
            <a:endParaRPr lang="en-GB" dirty="0"/>
          </a:p>
        </p:txBody>
      </p:sp>
    </p:spTree>
    <p:extLst>
      <p:ext uri="{BB962C8B-B14F-4D97-AF65-F5344CB8AC3E}">
        <p14:creationId xmlns:p14="http://schemas.microsoft.com/office/powerpoint/2010/main" val="265889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3000">
                <a:solidFill>
                  <a:srgbClr val="FFFFFF"/>
                </a:solidFill>
              </a:rPr>
              <a:t>Talking about: </a:t>
            </a:r>
            <a:r>
              <a:rPr lang="en-GB" sz="3000" b="1">
                <a:solidFill>
                  <a:srgbClr val="FFFFFF"/>
                </a:solidFill>
              </a:rPr>
              <a:t>Mania</a:t>
            </a:r>
          </a:p>
        </p:txBody>
      </p:sp>
      <p:sp>
        <p:nvSpPr>
          <p:cNvPr id="3" name="Content Placeholder 2">
            <a:extLst>
              <a:ext uri="{FF2B5EF4-FFF2-40B4-BE49-F238E27FC236}">
                <a16:creationId xmlns:a16="http://schemas.microsoft.com/office/drawing/2014/main" id="{7D18648F-ED8A-7F4D-886D-2811EDC5AF27}"/>
              </a:ext>
            </a:extLst>
          </p:cNvPr>
          <p:cNvSpPr>
            <a:spLocks noGrp="1"/>
          </p:cNvSpPr>
          <p:nvPr>
            <p:ph idx="1"/>
          </p:nvPr>
        </p:nvSpPr>
        <p:spPr>
          <a:xfrm>
            <a:off x="5591695" y="1402080"/>
            <a:ext cx="5320696" cy="4053840"/>
          </a:xfrm>
        </p:spPr>
        <p:txBody>
          <a:bodyPr anchor="ctr">
            <a:normAutofit/>
          </a:bodyPr>
          <a:lstStyle/>
          <a:p>
            <a:r>
              <a:rPr lang="en-NZ" dirty="0"/>
              <a:t>Have you ever had the opposite of depression when you have been extremely happy, over the top, doing things out of character? </a:t>
            </a:r>
            <a:r>
              <a:rPr lang="en-NZ" i="1" dirty="0"/>
              <a:t>(for 2 weeks or more)</a:t>
            </a:r>
          </a:p>
          <a:p>
            <a:r>
              <a:rPr lang="en-NZ" dirty="0"/>
              <a:t>What has your sleep been like?</a:t>
            </a:r>
          </a:p>
          <a:p>
            <a:r>
              <a:rPr lang="en-NZ" dirty="0"/>
              <a:t>Do you have any special powers that others don’t?</a:t>
            </a:r>
          </a:p>
          <a:p>
            <a:r>
              <a:rPr lang="en-NZ" dirty="0"/>
              <a:t>Do you ever find your thoughts racing?</a:t>
            </a:r>
          </a:p>
          <a:p>
            <a:r>
              <a:rPr lang="en-NZ" dirty="0"/>
              <a:t>Have you spent more money than usual recently?</a:t>
            </a:r>
          </a:p>
        </p:txBody>
      </p:sp>
    </p:spTree>
    <p:extLst>
      <p:ext uri="{BB962C8B-B14F-4D97-AF65-F5344CB8AC3E}">
        <p14:creationId xmlns:p14="http://schemas.microsoft.com/office/powerpoint/2010/main" val="6141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0FFDC-6468-8345-B03B-F4328E43722E}"/>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a:solidFill>
                  <a:schemeClr val="bg1"/>
                </a:solidFill>
              </a:rPr>
              <a:t>The psychiatric history</a:t>
            </a:r>
          </a:p>
        </p:txBody>
      </p:sp>
      <p:graphicFrame>
        <p:nvGraphicFramePr>
          <p:cNvPr id="5" name="Content Placeholder 2">
            <a:extLst>
              <a:ext uri="{FF2B5EF4-FFF2-40B4-BE49-F238E27FC236}">
                <a16:creationId xmlns:a16="http://schemas.microsoft.com/office/drawing/2014/main" id="{5CB33B74-5116-4F77-82BF-8B652F8DEFC2}"/>
              </a:ext>
            </a:extLst>
          </p:cNvPr>
          <p:cNvGraphicFramePr>
            <a:graphicFrameLocks noGrp="1"/>
          </p:cNvGraphicFramePr>
          <p:nvPr>
            <p:ph idx="1"/>
            <p:extLst>
              <p:ext uri="{D42A27DB-BD31-4B8C-83A1-F6EECF244321}">
                <p14:modId xmlns:p14="http://schemas.microsoft.com/office/powerpoint/2010/main" val="1678456901"/>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98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73EF-DC7A-1B4F-AAA4-FACDAE51A1C4}"/>
              </a:ext>
            </a:extLst>
          </p:cNvPr>
          <p:cNvSpPr>
            <a:spLocks noGrp="1"/>
          </p:cNvSpPr>
          <p:nvPr>
            <p:ph type="ctrTitle"/>
          </p:nvPr>
        </p:nvSpPr>
        <p:spPr/>
        <p:txBody>
          <a:bodyPr/>
          <a:lstStyle/>
          <a:p>
            <a:r>
              <a:rPr lang="en-GB" dirty="0"/>
              <a:t>Mental State Examination</a:t>
            </a:r>
          </a:p>
        </p:txBody>
      </p:sp>
      <p:sp>
        <p:nvSpPr>
          <p:cNvPr id="3" name="Subtitle 2">
            <a:extLst>
              <a:ext uri="{FF2B5EF4-FFF2-40B4-BE49-F238E27FC236}">
                <a16:creationId xmlns:a16="http://schemas.microsoft.com/office/drawing/2014/main" id="{8E8EDD58-34E1-E341-BD45-CA62C6AE0FAD}"/>
              </a:ext>
            </a:extLst>
          </p:cNvPr>
          <p:cNvSpPr>
            <a:spLocks noGrp="1"/>
          </p:cNvSpPr>
          <p:nvPr>
            <p:ph type="subTitle" idx="1"/>
          </p:nvPr>
        </p:nvSpPr>
        <p:spPr/>
        <p:txBody>
          <a:bodyPr/>
          <a:lstStyle/>
          <a:p>
            <a:r>
              <a:rPr lang="en-GB" dirty="0"/>
              <a:t>Dr Robert Michael Lundin</a:t>
            </a:r>
          </a:p>
          <a:p>
            <a:r>
              <a:rPr lang="en-GB" dirty="0" err="1"/>
              <a:t>rlundin@mbph.org.au</a:t>
            </a:r>
            <a:endParaRPr lang="en-GB" dirty="0"/>
          </a:p>
        </p:txBody>
      </p:sp>
    </p:spTree>
    <p:extLst>
      <p:ext uri="{BB962C8B-B14F-4D97-AF65-F5344CB8AC3E}">
        <p14:creationId xmlns:p14="http://schemas.microsoft.com/office/powerpoint/2010/main" val="95769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p:txBody>
          <a:bodyPr/>
          <a:lstStyle/>
          <a:p>
            <a:r>
              <a:rPr lang="en-GB" dirty="0"/>
              <a:t>Mental state examination</a:t>
            </a:r>
          </a:p>
        </p:txBody>
      </p:sp>
      <p:sp>
        <p:nvSpPr>
          <p:cNvPr id="3" name="Content Placeholder 2">
            <a:extLst>
              <a:ext uri="{FF2B5EF4-FFF2-40B4-BE49-F238E27FC236}">
                <a16:creationId xmlns:a16="http://schemas.microsoft.com/office/drawing/2014/main" id="{7D18648F-ED8A-7F4D-886D-2811EDC5AF27}"/>
              </a:ext>
            </a:extLst>
          </p:cNvPr>
          <p:cNvSpPr>
            <a:spLocks noGrp="1"/>
          </p:cNvSpPr>
          <p:nvPr>
            <p:ph idx="1"/>
          </p:nvPr>
        </p:nvSpPr>
        <p:spPr>
          <a:xfrm>
            <a:off x="2231136" y="2338943"/>
            <a:ext cx="7729728" cy="4366658"/>
          </a:xfrm>
        </p:spPr>
        <p:txBody>
          <a:bodyPr>
            <a:normAutofit/>
          </a:bodyPr>
          <a:lstStyle/>
          <a:p>
            <a:pPr marL="0" indent="0">
              <a:buNone/>
            </a:pPr>
            <a:r>
              <a:rPr lang="en-GB" sz="3200" dirty="0"/>
              <a:t> Appearance and behaviour </a:t>
            </a:r>
            <a:br>
              <a:rPr lang="en-GB" sz="3200" dirty="0"/>
            </a:br>
            <a:r>
              <a:rPr lang="en-GB" sz="3200" dirty="0"/>
              <a:t> Speech</a:t>
            </a:r>
            <a:br>
              <a:rPr lang="en-GB" sz="3200" dirty="0"/>
            </a:br>
            <a:r>
              <a:rPr lang="en-GB" sz="3200" dirty="0"/>
              <a:t> Mood</a:t>
            </a:r>
            <a:br>
              <a:rPr lang="en-GB" sz="3200" dirty="0"/>
            </a:br>
            <a:r>
              <a:rPr lang="en-GB" sz="3200" dirty="0"/>
              <a:t> Thought </a:t>
            </a:r>
            <a:br>
              <a:rPr lang="en-GB" sz="3200" dirty="0"/>
            </a:br>
            <a:r>
              <a:rPr lang="en-GB" sz="3200" dirty="0"/>
              <a:t> Perception</a:t>
            </a:r>
            <a:br>
              <a:rPr lang="en-GB" sz="3200" dirty="0"/>
            </a:br>
            <a:r>
              <a:rPr lang="en-GB" sz="3200" dirty="0"/>
              <a:t> Cognition</a:t>
            </a:r>
            <a:br>
              <a:rPr lang="en-GB" sz="3200" dirty="0"/>
            </a:br>
            <a:r>
              <a:rPr lang="en-GB" sz="3200" dirty="0"/>
              <a:t> Insight and judgement </a:t>
            </a:r>
            <a:br>
              <a:rPr lang="en-GB" sz="3200" dirty="0"/>
            </a:br>
            <a:r>
              <a:rPr lang="en-GB" sz="3200" dirty="0"/>
              <a:t> Risk</a:t>
            </a:r>
          </a:p>
        </p:txBody>
      </p:sp>
    </p:spTree>
    <p:extLst>
      <p:ext uri="{BB962C8B-B14F-4D97-AF65-F5344CB8AC3E}">
        <p14:creationId xmlns:p14="http://schemas.microsoft.com/office/powerpoint/2010/main" val="5371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p:txBody>
          <a:bodyPr/>
          <a:lstStyle/>
          <a:p>
            <a:r>
              <a:rPr lang="en-GB" dirty="0"/>
              <a:t>Appearance and behaviour</a:t>
            </a:r>
          </a:p>
        </p:txBody>
      </p:sp>
      <p:sp>
        <p:nvSpPr>
          <p:cNvPr id="3" name="Content Placeholder 2">
            <a:extLst>
              <a:ext uri="{FF2B5EF4-FFF2-40B4-BE49-F238E27FC236}">
                <a16:creationId xmlns:a16="http://schemas.microsoft.com/office/drawing/2014/main" id="{7D18648F-ED8A-7F4D-886D-2811EDC5AF27}"/>
              </a:ext>
            </a:extLst>
          </p:cNvPr>
          <p:cNvSpPr>
            <a:spLocks noGrp="1"/>
          </p:cNvSpPr>
          <p:nvPr>
            <p:ph idx="1"/>
          </p:nvPr>
        </p:nvSpPr>
        <p:spPr>
          <a:xfrm>
            <a:off x="2231136" y="2638044"/>
            <a:ext cx="7729728" cy="3690185"/>
          </a:xfrm>
        </p:spPr>
        <p:txBody>
          <a:bodyPr>
            <a:normAutofit/>
          </a:bodyPr>
          <a:lstStyle/>
          <a:p>
            <a:r>
              <a:rPr lang="en-GB" sz="2000" dirty="0"/>
              <a:t>Level of consciousness</a:t>
            </a:r>
          </a:p>
          <a:p>
            <a:pPr lvl="1"/>
            <a:r>
              <a:rPr lang="en-GB" i="1" dirty="0"/>
              <a:t>Hyperalert, vigilant, alert, somnolent</a:t>
            </a:r>
          </a:p>
          <a:p>
            <a:r>
              <a:rPr lang="en-GB" sz="2000" dirty="0"/>
              <a:t>Appearance</a:t>
            </a:r>
          </a:p>
          <a:p>
            <a:pPr lvl="1"/>
            <a:r>
              <a:rPr lang="en-GB" i="1" dirty="0"/>
              <a:t>Body build, posture, general physical condition, grooming and hygiene, dress, physical stigmata</a:t>
            </a:r>
          </a:p>
          <a:p>
            <a:r>
              <a:rPr lang="en-GB" sz="2000" dirty="0"/>
              <a:t>Behaviour and attitudes towards examiner</a:t>
            </a:r>
          </a:p>
          <a:p>
            <a:pPr lvl="1"/>
            <a:r>
              <a:rPr lang="en-GB" i="1" dirty="0"/>
              <a:t>Facial expressions, degree of eye contact, quality of rapport</a:t>
            </a:r>
          </a:p>
          <a:p>
            <a:r>
              <a:rPr lang="en-GB" sz="2000" dirty="0"/>
              <a:t>Motor activity (abnormalities of movement)</a:t>
            </a:r>
          </a:p>
          <a:p>
            <a:pPr lvl="1"/>
            <a:r>
              <a:rPr lang="en-GB" i="1" dirty="0"/>
              <a:t>Agitation, retardation, tremor, dystonia, akathisia, chorea, catalepsy</a:t>
            </a:r>
          </a:p>
        </p:txBody>
      </p:sp>
      <p:sp>
        <p:nvSpPr>
          <p:cNvPr id="4" name="Rectangle 3">
            <a:extLst>
              <a:ext uri="{FF2B5EF4-FFF2-40B4-BE49-F238E27FC236}">
                <a16:creationId xmlns:a16="http://schemas.microsoft.com/office/drawing/2014/main" id="{5253BE29-E097-7F44-A62E-24872010F667}"/>
              </a:ext>
            </a:extLst>
          </p:cNvPr>
          <p:cNvSpPr/>
          <p:nvPr/>
        </p:nvSpPr>
        <p:spPr>
          <a:xfrm>
            <a:off x="92766" y="490381"/>
            <a:ext cx="2027583"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solidFill>
                  <a:schemeClr val="tx1">
                    <a:lumMod val="50000"/>
                    <a:lumOff val="50000"/>
                  </a:schemeClr>
                </a:solidFill>
                <a:highlight>
                  <a:srgbClr val="808080"/>
                </a:highlight>
              </a:rPr>
              <a:t></a:t>
            </a:r>
            <a:r>
              <a:rPr lang="en-GB" sz="1400" dirty="0"/>
              <a:t> Appearance and behaviour </a:t>
            </a:r>
            <a:br>
              <a:rPr lang="en-GB" sz="1400" dirty="0"/>
            </a:br>
            <a:r>
              <a:rPr lang="en-GB" sz="1400" dirty="0"/>
              <a:t> Speech</a:t>
            </a:r>
            <a:br>
              <a:rPr lang="en-GB" sz="1400" dirty="0"/>
            </a:br>
            <a:r>
              <a:rPr lang="en-GB" sz="1400" dirty="0"/>
              <a:t> Mood</a:t>
            </a:r>
            <a:br>
              <a:rPr lang="en-GB" sz="1400" dirty="0"/>
            </a:br>
            <a:r>
              <a:rPr lang="en-GB" sz="1400" dirty="0"/>
              <a:t> Thought </a:t>
            </a:r>
            <a:br>
              <a:rPr lang="en-GB" sz="1400" dirty="0"/>
            </a:br>
            <a:r>
              <a:rPr lang="en-GB" sz="1400" dirty="0"/>
              <a:t> Perception</a:t>
            </a:r>
            <a:br>
              <a:rPr lang="en-GB" sz="1400" dirty="0"/>
            </a:br>
            <a:r>
              <a:rPr lang="en-GB" sz="1400" dirty="0"/>
              <a:t> Cognition</a:t>
            </a:r>
            <a:br>
              <a:rPr lang="en-GB" sz="1400" dirty="0"/>
            </a:br>
            <a:r>
              <a:rPr lang="en-GB" sz="1400" dirty="0"/>
              <a:t> Insight and judgement </a:t>
            </a:r>
          </a:p>
          <a:p>
            <a:r>
              <a:rPr lang="en-GB" sz="1400" dirty="0"/>
              <a:t> Risk</a:t>
            </a:r>
          </a:p>
        </p:txBody>
      </p:sp>
    </p:spTree>
    <p:extLst>
      <p:ext uri="{BB962C8B-B14F-4D97-AF65-F5344CB8AC3E}">
        <p14:creationId xmlns:p14="http://schemas.microsoft.com/office/powerpoint/2010/main" val="82044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p:txBody>
          <a:bodyPr/>
          <a:lstStyle/>
          <a:p>
            <a:r>
              <a:rPr lang="en-GB" dirty="0"/>
              <a:t>Speech</a:t>
            </a:r>
          </a:p>
        </p:txBody>
      </p:sp>
      <p:sp>
        <p:nvSpPr>
          <p:cNvPr id="3" name="Content Placeholder 2">
            <a:extLst>
              <a:ext uri="{FF2B5EF4-FFF2-40B4-BE49-F238E27FC236}">
                <a16:creationId xmlns:a16="http://schemas.microsoft.com/office/drawing/2014/main" id="{7D18648F-ED8A-7F4D-886D-2811EDC5AF27}"/>
              </a:ext>
            </a:extLst>
          </p:cNvPr>
          <p:cNvSpPr>
            <a:spLocks noGrp="1"/>
          </p:cNvSpPr>
          <p:nvPr>
            <p:ph idx="1"/>
          </p:nvPr>
        </p:nvSpPr>
        <p:spPr/>
        <p:txBody>
          <a:bodyPr>
            <a:normAutofit lnSpcReduction="10000"/>
          </a:bodyPr>
          <a:lstStyle/>
          <a:p>
            <a:r>
              <a:rPr lang="en-GB" sz="2000" dirty="0"/>
              <a:t>Amount</a:t>
            </a:r>
          </a:p>
          <a:p>
            <a:pPr lvl="1"/>
            <a:r>
              <a:rPr lang="en-GB" i="1" dirty="0"/>
              <a:t>Poverty vs logorrhoea</a:t>
            </a:r>
          </a:p>
          <a:p>
            <a:r>
              <a:rPr lang="en-GB" sz="2000" dirty="0"/>
              <a:t>Rate</a:t>
            </a:r>
          </a:p>
          <a:p>
            <a:pPr lvl="1"/>
            <a:r>
              <a:rPr lang="en-GB" i="1" dirty="0"/>
              <a:t>Pressured, mutism, retardation</a:t>
            </a:r>
          </a:p>
          <a:p>
            <a:r>
              <a:rPr lang="en-GB" sz="2000" dirty="0"/>
              <a:t>Volume and tone</a:t>
            </a:r>
          </a:p>
          <a:p>
            <a:pPr lvl="1"/>
            <a:r>
              <a:rPr lang="en-GB" i="1" dirty="0"/>
              <a:t>Decreased, increased</a:t>
            </a:r>
          </a:p>
          <a:p>
            <a:r>
              <a:rPr lang="en-GB" dirty="0"/>
              <a:t>Speech form</a:t>
            </a:r>
          </a:p>
          <a:p>
            <a:pPr lvl="1"/>
            <a:r>
              <a:rPr lang="en-GB" i="1" dirty="0"/>
              <a:t>Clang association, word salad, echolalia, </a:t>
            </a:r>
            <a:r>
              <a:rPr lang="en-GB" i="1" dirty="0" err="1"/>
              <a:t>paraphrasia</a:t>
            </a:r>
            <a:r>
              <a:rPr lang="en-GB" i="1" dirty="0"/>
              <a:t> and many more</a:t>
            </a:r>
          </a:p>
          <a:p>
            <a:endParaRPr lang="en-GB" dirty="0"/>
          </a:p>
        </p:txBody>
      </p:sp>
      <p:sp>
        <p:nvSpPr>
          <p:cNvPr id="4" name="Rectangle 3">
            <a:extLst>
              <a:ext uri="{FF2B5EF4-FFF2-40B4-BE49-F238E27FC236}">
                <a16:creationId xmlns:a16="http://schemas.microsoft.com/office/drawing/2014/main" id="{5253BE29-E097-7F44-A62E-24872010F667}"/>
              </a:ext>
            </a:extLst>
          </p:cNvPr>
          <p:cNvSpPr/>
          <p:nvPr/>
        </p:nvSpPr>
        <p:spPr>
          <a:xfrm>
            <a:off x="92766" y="490381"/>
            <a:ext cx="2027583"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solidFill>
                  <a:schemeClr val="tx1">
                    <a:lumMod val="50000"/>
                    <a:lumOff val="50000"/>
                  </a:schemeClr>
                </a:solidFill>
                <a:highlight>
                  <a:srgbClr val="808080"/>
                </a:highlight>
              </a:rPr>
              <a:t></a:t>
            </a:r>
            <a:r>
              <a:rPr lang="en-GB" sz="1400" dirty="0"/>
              <a:t> Appearance and behaviour </a:t>
            </a:r>
            <a:br>
              <a:rPr lang="en-GB" sz="1400" dirty="0"/>
            </a:br>
            <a:r>
              <a:rPr lang="en-GB" sz="1400" dirty="0">
                <a:solidFill>
                  <a:schemeClr val="tx1">
                    <a:lumMod val="50000"/>
                    <a:lumOff val="50000"/>
                  </a:schemeClr>
                </a:solidFill>
                <a:highlight>
                  <a:srgbClr val="808080"/>
                </a:highlight>
              </a:rPr>
              <a:t></a:t>
            </a:r>
            <a:r>
              <a:rPr lang="en-GB" sz="1400" dirty="0"/>
              <a:t> Speech</a:t>
            </a:r>
            <a:br>
              <a:rPr lang="en-GB" sz="1400" dirty="0"/>
            </a:br>
            <a:r>
              <a:rPr lang="en-GB" sz="1400" dirty="0"/>
              <a:t> Mood</a:t>
            </a:r>
            <a:br>
              <a:rPr lang="en-GB" sz="1400" dirty="0"/>
            </a:br>
            <a:r>
              <a:rPr lang="en-GB" sz="1400" dirty="0"/>
              <a:t> Thought </a:t>
            </a:r>
            <a:br>
              <a:rPr lang="en-GB" sz="1400" dirty="0"/>
            </a:br>
            <a:r>
              <a:rPr lang="en-GB" sz="1400" dirty="0"/>
              <a:t> Perception</a:t>
            </a:r>
            <a:br>
              <a:rPr lang="en-GB" sz="1400" dirty="0"/>
            </a:br>
            <a:r>
              <a:rPr lang="en-GB" sz="1400" dirty="0"/>
              <a:t> Cognition</a:t>
            </a:r>
            <a:br>
              <a:rPr lang="en-GB" sz="1400" dirty="0"/>
            </a:br>
            <a:r>
              <a:rPr lang="en-GB" sz="1400" dirty="0"/>
              <a:t> Insight and judgement </a:t>
            </a:r>
          </a:p>
          <a:p>
            <a:r>
              <a:rPr lang="en-GB" sz="1400" dirty="0"/>
              <a:t> Risk</a:t>
            </a:r>
          </a:p>
        </p:txBody>
      </p:sp>
      <p:pic>
        <p:nvPicPr>
          <p:cNvPr id="8" name="Picture 7">
            <a:extLst>
              <a:ext uri="{FF2B5EF4-FFF2-40B4-BE49-F238E27FC236}">
                <a16:creationId xmlns:a16="http://schemas.microsoft.com/office/drawing/2014/main" id="{9345CB18-1F93-0B4F-8A69-D93062BEEFF8}"/>
              </a:ext>
            </a:extLst>
          </p:cNvPr>
          <p:cNvPicPr>
            <a:picLocks noChangeAspect="1"/>
          </p:cNvPicPr>
          <p:nvPr/>
        </p:nvPicPr>
        <p:blipFill>
          <a:blip r:embed="rId2"/>
          <a:stretch>
            <a:fillRect/>
          </a:stretch>
        </p:blipFill>
        <p:spPr>
          <a:xfrm>
            <a:off x="5580743" y="2934830"/>
            <a:ext cx="3940629" cy="1823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798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p:txBody>
          <a:bodyPr/>
          <a:lstStyle/>
          <a:p>
            <a:r>
              <a:rPr lang="en-GB" dirty="0"/>
              <a:t>Mood</a:t>
            </a:r>
          </a:p>
        </p:txBody>
      </p:sp>
      <p:sp>
        <p:nvSpPr>
          <p:cNvPr id="3" name="Content Placeholder 2">
            <a:extLst>
              <a:ext uri="{FF2B5EF4-FFF2-40B4-BE49-F238E27FC236}">
                <a16:creationId xmlns:a16="http://schemas.microsoft.com/office/drawing/2014/main" id="{7D18648F-ED8A-7F4D-886D-2811EDC5AF27}"/>
              </a:ext>
            </a:extLst>
          </p:cNvPr>
          <p:cNvSpPr>
            <a:spLocks noGrp="1"/>
          </p:cNvSpPr>
          <p:nvPr>
            <p:ph idx="1"/>
          </p:nvPr>
        </p:nvSpPr>
        <p:spPr/>
        <p:txBody>
          <a:bodyPr/>
          <a:lstStyle/>
          <a:p>
            <a:r>
              <a:rPr lang="en-GB" sz="2000" dirty="0"/>
              <a:t>Mood</a:t>
            </a:r>
          </a:p>
          <a:p>
            <a:pPr lvl="1"/>
            <a:r>
              <a:rPr lang="en-GB" i="1" dirty="0"/>
              <a:t>Euthymic, dysthymic, hyperthymic, cyclothymic</a:t>
            </a:r>
          </a:p>
          <a:p>
            <a:pPr lvl="1"/>
            <a:r>
              <a:rPr lang="en-GB" i="1" dirty="0"/>
              <a:t>Anxiety, irritability, depression, anhedonia, euphoria, ecstasy, apathy</a:t>
            </a:r>
          </a:p>
          <a:p>
            <a:r>
              <a:rPr lang="en-GB" sz="2000" dirty="0"/>
              <a:t>Affect</a:t>
            </a:r>
          </a:p>
          <a:p>
            <a:pPr lvl="1"/>
            <a:r>
              <a:rPr lang="en-GB" i="1" dirty="0"/>
              <a:t>Blunted, labile, flat, congruent vs incongruent, perplexed</a:t>
            </a:r>
          </a:p>
          <a:p>
            <a:r>
              <a:rPr lang="en-GB" dirty="0"/>
              <a:t>Suicidal ideations</a:t>
            </a:r>
          </a:p>
          <a:p>
            <a:pPr lvl="1"/>
            <a:r>
              <a:rPr lang="en-GB" dirty="0"/>
              <a:t>Any?</a:t>
            </a:r>
          </a:p>
        </p:txBody>
      </p:sp>
      <p:sp>
        <p:nvSpPr>
          <p:cNvPr id="4" name="Rectangle 3">
            <a:extLst>
              <a:ext uri="{FF2B5EF4-FFF2-40B4-BE49-F238E27FC236}">
                <a16:creationId xmlns:a16="http://schemas.microsoft.com/office/drawing/2014/main" id="{5253BE29-E097-7F44-A62E-24872010F667}"/>
              </a:ext>
            </a:extLst>
          </p:cNvPr>
          <p:cNvSpPr/>
          <p:nvPr/>
        </p:nvSpPr>
        <p:spPr>
          <a:xfrm>
            <a:off x="92766" y="490381"/>
            <a:ext cx="2027583"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solidFill>
                  <a:schemeClr val="tx1">
                    <a:lumMod val="50000"/>
                    <a:lumOff val="50000"/>
                  </a:schemeClr>
                </a:solidFill>
                <a:highlight>
                  <a:srgbClr val="808080"/>
                </a:highlight>
              </a:rPr>
              <a:t></a:t>
            </a:r>
            <a:r>
              <a:rPr lang="en-GB" sz="1400" dirty="0"/>
              <a:t> Appearance and behaviour </a:t>
            </a:r>
            <a:br>
              <a:rPr lang="en-GB" sz="1400" dirty="0"/>
            </a:br>
            <a:r>
              <a:rPr lang="en-GB" sz="1400" dirty="0">
                <a:solidFill>
                  <a:schemeClr val="tx1">
                    <a:lumMod val="50000"/>
                    <a:lumOff val="50000"/>
                  </a:schemeClr>
                </a:solidFill>
                <a:highlight>
                  <a:srgbClr val="808080"/>
                </a:highlight>
              </a:rPr>
              <a:t></a:t>
            </a:r>
            <a:r>
              <a:rPr lang="en-GB" sz="1400" dirty="0"/>
              <a:t> Speech</a:t>
            </a:r>
            <a:br>
              <a:rPr lang="en-GB" sz="1400" dirty="0"/>
            </a:br>
            <a:r>
              <a:rPr lang="en-GB" sz="1400" dirty="0">
                <a:solidFill>
                  <a:schemeClr val="tx1">
                    <a:lumMod val="50000"/>
                    <a:lumOff val="50000"/>
                  </a:schemeClr>
                </a:solidFill>
                <a:highlight>
                  <a:srgbClr val="808080"/>
                </a:highlight>
              </a:rPr>
              <a:t></a:t>
            </a:r>
            <a:r>
              <a:rPr lang="en-GB" sz="1400" dirty="0"/>
              <a:t> Mood</a:t>
            </a:r>
            <a:br>
              <a:rPr lang="en-GB" sz="1400" dirty="0"/>
            </a:br>
            <a:r>
              <a:rPr lang="en-GB" sz="1400" dirty="0"/>
              <a:t> Thought </a:t>
            </a:r>
            <a:br>
              <a:rPr lang="en-GB" sz="1400" dirty="0"/>
            </a:br>
            <a:r>
              <a:rPr lang="en-GB" sz="1400" dirty="0"/>
              <a:t> Perception</a:t>
            </a:r>
            <a:br>
              <a:rPr lang="en-GB" sz="1400" dirty="0"/>
            </a:br>
            <a:r>
              <a:rPr lang="en-GB" sz="1400" dirty="0"/>
              <a:t> Cognition</a:t>
            </a:r>
            <a:br>
              <a:rPr lang="en-GB" sz="1400" dirty="0"/>
            </a:br>
            <a:r>
              <a:rPr lang="en-GB" sz="1400" dirty="0"/>
              <a:t> Insight and judgement </a:t>
            </a:r>
          </a:p>
          <a:p>
            <a:r>
              <a:rPr lang="en-GB" sz="1400" dirty="0"/>
              <a:t> Risk</a:t>
            </a:r>
          </a:p>
        </p:txBody>
      </p:sp>
    </p:spTree>
    <p:extLst>
      <p:ext uri="{BB962C8B-B14F-4D97-AF65-F5344CB8AC3E}">
        <p14:creationId xmlns:p14="http://schemas.microsoft.com/office/powerpoint/2010/main" val="15262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p:txBody>
          <a:bodyPr/>
          <a:lstStyle/>
          <a:p>
            <a:r>
              <a:rPr lang="en-GB" dirty="0"/>
              <a:t>Thought</a:t>
            </a:r>
          </a:p>
        </p:txBody>
      </p:sp>
      <p:sp>
        <p:nvSpPr>
          <p:cNvPr id="4" name="Rectangle 3">
            <a:extLst>
              <a:ext uri="{FF2B5EF4-FFF2-40B4-BE49-F238E27FC236}">
                <a16:creationId xmlns:a16="http://schemas.microsoft.com/office/drawing/2014/main" id="{5253BE29-E097-7F44-A62E-24872010F667}"/>
              </a:ext>
            </a:extLst>
          </p:cNvPr>
          <p:cNvSpPr/>
          <p:nvPr/>
        </p:nvSpPr>
        <p:spPr>
          <a:xfrm>
            <a:off x="92766" y="490381"/>
            <a:ext cx="2027583"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solidFill>
                  <a:schemeClr val="tx1">
                    <a:lumMod val="50000"/>
                    <a:lumOff val="50000"/>
                  </a:schemeClr>
                </a:solidFill>
                <a:highlight>
                  <a:srgbClr val="808080"/>
                </a:highlight>
              </a:rPr>
              <a:t></a:t>
            </a:r>
            <a:r>
              <a:rPr lang="en-GB" sz="1400" dirty="0"/>
              <a:t> Appearance and behaviour </a:t>
            </a:r>
            <a:br>
              <a:rPr lang="en-GB" sz="1400" dirty="0"/>
            </a:br>
            <a:r>
              <a:rPr lang="en-GB" sz="1400" dirty="0">
                <a:solidFill>
                  <a:schemeClr val="tx1">
                    <a:lumMod val="50000"/>
                    <a:lumOff val="50000"/>
                  </a:schemeClr>
                </a:solidFill>
                <a:highlight>
                  <a:srgbClr val="808080"/>
                </a:highlight>
              </a:rPr>
              <a:t></a:t>
            </a:r>
            <a:r>
              <a:rPr lang="en-GB" sz="1400" dirty="0"/>
              <a:t> Speech</a:t>
            </a:r>
            <a:br>
              <a:rPr lang="en-GB" sz="1400" dirty="0"/>
            </a:br>
            <a:r>
              <a:rPr lang="en-GB" sz="1400" dirty="0">
                <a:solidFill>
                  <a:schemeClr val="tx1">
                    <a:lumMod val="50000"/>
                    <a:lumOff val="50000"/>
                  </a:schemeClr>
                </a:solidFill>
                <a:highlight>
                  <a:srgbClr val="808080"/>
                </a:highlight>
              </a:rPr>
              <a:t></a:t>
            </a:r>
            <a:r>
              <a:rPr lang="en-GB" sz="1400" dirty="0"/>
              <a:t> Mood</a:t>
            </a:r>
            <a:br>
              <a:rPr lang="en-GB" sz="1400" dirty="0"/>
            </a:br>
            <a:r>
              <a:rPr lang="en-GB" sz="1400" dirty="0">
                <a:solidFill>
                  <a:schemeClr val="tx1">
                    <a:lumMod val="50000"/>
                    <a:lumOff val="50000"/>
                  </a:schemeClr>
                </a:solidFill>
                <a:highlight>
                  <a:srgbClr val="808080"/>
                </a:highlight>
              </a:rPr>
              <a:t></a:t>
            </a:r>
            <a:r>
              <a:rPr lang="en-GB" sz="1400" dirty="0"/>
              <a:t> Thought </a:t>
            </a:r>
            <a:br>
              <a:rPr lang="en-GB" sz="1400" dirty="0"/>
            </a:br>
            <a:r>
              <a:rPr lang="en-GB" sz="1400" dirty="0"/>
              <a:t> Perception</a:t>
            </a:r>
            <a:br>
              <a:rPr lang="en-GB" sz="1400" dirty="0"/>
            </a:br>
            <a:r>
              <a:rPr lang="en-GB" sz="1400" dirty="0"/>
              <a:t> Cognition</a:t>
            </a:r>
            <a:br>
              <a:rPr lang="en-GB" sz="1400" dirty="0"/>
            </a:br>
            <a:r>
              <a:rPr lang="en-GB" sz="1400" dirty="0"/>
              <a:t> Insight and judgement </a:t>
            </a:r>
          </a:p>
          <a:p>
            <a:r>
              <a:rPr lang="en-GB" sz="1400" dirty="0"/>
              <a:t> Risk</a:t>
            </a:r>
          </a:p>
        </p:txBody>
      </p:sp>
      <p:sp>
        <p:nvSpPr>
          <p:cNvPr id="5" name="Content Placeholder 2">
            <a:extLst>
              <a:ext uri="{FF2B5EF4-FFF2-40B4-BE49-F238E27FC236}">
                <a16:creationId xmlns:a16="http://schemas.microsoft.com/office/drawing/2014/main" id="{3A4593E1-4653-5140-A8AF-7BE5455D9DA8}"/>
              </a:ext>
            </a:extLst>
          </p:cNvPr>
          <p:cNvSpPr>
            <a:spLocks noGrp="1"/>
          </p:cNvSpPr>
          <p:nvPr>
            <p:ph idx="1"/>
          </p:nvPr>
        </p:nvSpPr>
        <p:spPr>
          <a:xfrm>
            <a:off x="1537252" y="2638044"/>
            <a:ext cx="8958470" cy="3616982"/>
          </a:xfrm>
        </p:spPr>
        <p:txBody>
          <a:bodyPr numCol="2">
            <a:normAutofit/>
          </a:bodyPr>
          <a:lstStyle/>
          <a:p>
            <a:r>
              <a:rPr lang="en-GB" sz="2000" dirty="0"/>
              <a:t>Stream of thought</a:t>
            </a:r>
          </a:p>
          <a:p>
            <a:pPr lvl="1"/>
            <a:r>
              <a:rPr lang="en-GB" i="1" dirty="0"/>
              <a:t>Pressured, poverty, blocking</a:t>
            </a:r>
          </a:p>
          <a:p>
            <a:r>
              <a:rPr lang="en-GB" sz="2000" dirty="0"/>
              <a:t>Form of thought</a:t>
            </a:r>
          </a:p>
          <a:p>
            <a:pPr lvl="1"/>
            <a:r>
              <a:rPr lang="en-GB" i="1" dirty="0"/>
              <a:t>Flight of ideas, loosening of associations, over-inclusive, concrete</a:t>
            </a:r>
          </a:p>
          <a:p>
            <a:r>
              <a:rPr lang="en-GB" sz="2000" dirty="0"/>
              <a:t>Content </a:t>
            </a:r>
          </a:p>
          <a:p>
            <a:pPr lvl="1"/>
            <a:r>
              <a:rPr lang="en-GB" i="1" dirty="0"/>
              <a:t>Phobias, rumination, obsessions, delusions, overvalued ideas, ideas of reference</a:t>
            </a:r>
          </a:p>
          <a:p>
            <a:pPr lvl="1"/>
            <a:endParaRPr lang="en-GB" dirty="0"/>
          </a:p>
          <a:p>
            <a:pPr lvl="1"/>
            <a:endParaRPr lang="en-GB" dirty="0"/>
          </a:p>
          <a:p>
            <a:pPr lvl="1"/>
            <a:r>
              <a:rPr lang="en-GB" sz="2000" dirty="0"/>
              <a:t>Delusional themes</a:t>
            </a:r>
          </a:p>
          <a:p>
            <a:pPr lvl="2"/>
            <a:r>
              <a:rPr lang="en-GB" i="1" dirty="0"/>
              <a:t>Persecution, control, reference, misidentification, grandeur, religious, guilt, somatic, nihilistic, love and jealousy</a:t>
            </a:r>
          </a:p>
        </p:txBody>
      </p:sp>
    </p:spTree>
    <p:extLst>
      <p:ext uri="{BB962C8B-B14F-4D97-AF65-F5344CB8AC3E}">
        <p14:creationId xmlns:p14="http://schemas.microsoft.com/office/powerpoint/2010/main" val="31277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p:txBody>
          <a:bodyPr/>
          <a:lstStyle/>
          <a:p>
            <a:r>
              <a:rPr lang="en-GB" dirty="0"/>
              <a:t>Perception</a:t>
            </a:r>
          </a:p>
        </p:txBody>
      </p:sp>
      <p:sp>
        <p:nvSpPr>
          <p:cNvPr id="4" name="Rectangle 3">
            <a:extLst>
              <a:ext uri="{FF2B5EF4-FFF2-40B4-BE49-F238E27FC236}">
                <a16:creationId xmlns:a16="http://schemas.microsoft.com/office/drawing/2014/main" id="{5253BE29-E097-7F44-A62E-24872010F667}"/>
              </a:ext>
            </a:extLst>
          </p:cNvPr>
          <p:cNvSpPr/>
          <p:nvPr/>
        </p:nvSpPr>
        <p:spPr>
          <a:xfrm>
            <a:off x="92766" y="490381"/>
            <a:ext cx="2027583"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solidFill>
                  <a:schemeClr val="tx1">
                    <a:lumMod val="50000"/>
                    <a:lumOff val="50000"/>
                  </a:schemeClr>
                </a:solidFill>
                <a:highlight>
                  <a:srgbClr val="808080"/>
                </a:highlight>
              </a:rPr>
              <a:t></a:t>
            </a:r>
            <a:r>
              <a:rPr lang="en-GB" sz="1400" dirty="0"/>
              <a:t> Appearance and behaviour </a:t>
            </a:r>
            <a:br>
              <a:rPr lang="en-GB" sz="1400" dirty="0"/>
            </a:br>
            <a:r>
              <a:rPr lang="en-GB" sz="1400" dirty="0">
                <a:solidFill>
                  <a:schemeClr val="tx1">
                    <a:lumMod val="50000"/>
                    <a:lumOff val="50000"/>
                  </a:schemeClr>
                </a:solidFill>
                <a:highlight>
                  <a:srgbClr val="808080"/>
                </a:highlight>
              </a:rPr>
              <a:t></a:t>
            </a:r>
            <a:r>
              <a:rPr lang="en-GB" sz="1400" dirty="0"/>
              <a:t> Speech</a:t>
            </a:r>
            <a:br>
              <a:rPr lang="en-GB" sz="1400" dirty="0"/>
            </a:br>
            <a:r>
              <a:rPr lang="en-GB" sz="1400" dirty="0">
                <a:solidFill>
                  <a:schemeClr val="tx1">
                    <a:lumMod val="50000"/>
                    <a:lumOff val="50000"/>
                  </a:schemeClr>
                </a:solidFill>
                <a:highlight>
                  <a:srgbClr val="808080"/>
                </a:highlight>
              </a:rPr>
              <a:t></a:t>
            </a:r>
            <a:r>
              <a:rPr lang="en-GB" sz="1400" dirty="0"/>
              <a:t> Mood</a:t>
            </a:r>
            <a:br>
              <a:rPr lang="en-GB" sz="1400" dirty="0"/>
            </a:br>
            <a:r>
              <a:rPr lang="en-GB" sz="1400" dirty="0">
                <a:solidFill>
                  <a:schemeClr val="tx1">
                    <a:lumMod val="50000"/>
                    <a:lumOff val="50000"/>
                  </a:schemeClr>
                </a:solidFill>
                <a:highlight>
                  <a:srgbClr val="808080"/>
                </a:highlight>
              </a:rPr>
              <a:t></a:t>
            </a:r>
            <a:r>
              <a:rPr lang="en-GB" sz="1400" dirty="0"/>
              <a:t> Thought </a:t>
            </a:r>
            <a:br>
              <a:rPr lang="en-GB" sz="1400" dirty="0"/>
            </a:br>
            <a:r>
              <a:rPr lang="en-GB" sz="1400" dirty="0">
                <a:solidFill>
                  <a:schemeClr val="tx1">
                    <a:lumMod val="50000"/>
                    <a:lumOff val="50000"/>
                  </a:schemeClr>
                </a:solidFill>
                <a:highlight>
                  <a:srgbClr val="808080"/>
                </a:highlight>
              </a:rPr>
              <a:t></a:t>
            </a:r>
            <a:r>
              <a:rPr lang="en-GB" sz="1400" dirty="0"/>
              <a:t> Perception</a:t>
            </a:r>
            <a:br>
              <a:rPr lang="en-GB" sz="1400" dirty="0"/>
            </a:br>
            <a:r>
              <a:rPr lang="en-GB" sz="1400" dirty="0"/>
              <a:t> Cognition</a:t>
            </a:r>
            <a:br>
              <a:rPr lang="en-GB" sz="1400" dirty="0"/>
            </a:br>
            <a:r>
              <a:rPr lang="en-GB" sz="1400" dirty="0"/>
              <a:t> Insight and judgement </a:t>
            </a:r>
          </a:p>
          <a:p>
            <a:r>
              <a:rPr lang="en-GB" sz="1400" dirty="0"/>
              <a:t> Risk</a:t>
            </a:r>
          </a:p>
        </p:txBody>
      </p:sp>
      <p:sp>
        <p:nvSpPr>
          <p:cNvPr id="5" name="Content Placeholder 2">
            <a:extLst>
              <a:ext uri="{FF2B5EF4-FFF2-40B4-BE49-F238E27FC236}">
                <a16:creationId xmlns:a16="http://schemas.microsoft.com/office/drawing/2014/main" id="{3A4593E1-4653-5140-A8AF-7BE5455D9DA8}"/>
              </a:ext>
            </a:extLst>
          </p:cNvPr>
          <p:cNvSpPr>
            <a:spLocks noGrp="1"/>
          </p:cNvSpPr>
          <p:nvPr>
            <p:ph idx="1"/>
          </p:nvPr>
        </p:nvSpPr>
        <p:spPr>
          <a:xfrm>
            <a:off x="2336800" y="2638044"/>
            <a:ext cx="8158922" cy="3616982"/>
          </a:xfrm>
        </p:spPr>
        <p:txBody>
          <a:bodyPr numCol="1">
            <a:normAutofit lnSpcReduction="10000"/>
          </a:bodyPr>
          <a:lstStyle/>
          <a:p>
            <a:r>
              <a:rPr lang="en-GB" sz="3200" dirty="0"/>
              <a:t>Auditory hallucinations</a:t>
            </a:r>
          </a:p>
          <a:p>
            <a:r>
              <a:rPr lang="en-GB" sz="3200" dirty="0"/>
              <a:t>Visual hallucinations</a:t>
            </a:r>
          </a:p>
          <a:p>
            <a:r>
              <a:rPr lang="en-GB" sz="3200" dirty="0"/>
              <a:t>Pseudo-hallucinations</a:t>
            </a:r>
          </a:p>
          <a:p>
            <a:r>
              <a:rPr lang="en-GB" sz="3200" dirty="0"/>
              <a:t>Illusions</a:t>
            </a:r>
          </a:p>
          <a:p>
            <a:r>
              <a:rPr lang="en-GB" sz="3200" dirty="0"/>
              <a:t>Olfactory and gustatory</a:t>
            </a:r>
          </a:p>
          <a:p>
            <a:r>
              <a:rPr lang="en-GB" sz="3200" dirty="0"/>
              <a:t>Tactile</a:t>
            </a:r>
          </a:p>
        </p:txBody>
      </p:sp>
    </p:spTree>
    <p:extLst>
      <p:ext uri="{BB962C8B-B14F-4D97-AF65-F5344CB8AC3E}">
        <p14:creationId xmlns:p14="http://schemas.microsoft.com/office/powerpoint/2010/main" val="39245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p:txBody>
          <a:bodyPr/>
          <a:lstStyle/>
          <a:p>
            <a:r>
              <a:rPr lang="en-GB" dirty="0"/>
              <a:t>Cognition</a:t>
            </a:r>
          </a:p>
        </p:txBody>
      </p:sp>
      <p:sp>
        <p:nvSpPr>
          <p:cNvPr id="4" name="Rectangle 3">
            <a:extLst>
              <a:ext uri="{FF2B5EF4-FFF2-40B4-BE49-F238E27FC236}">
                <a16:creationId xmlns:a16="http://schemas.microsoft.com/office/drawing/2014/main" id="{5253BE29-E097-7F44-A62E-24872010F667}"/>
              </a:ext>
            </a:extLst>
          </p:cNvPr>
          <p:cNvSpPr/>
          <p:nvPr/>
        </p:nvSpPr>
        <p:spPr>
          <a:xfrm>
            <a:off x="92766" y="490381"/>
            <a:ext cx="2027583"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solidFill>
                  <a:schemeClr val="tx1">
                    <a:lumMod val="50000"/>
                    <a:lumOff val="50000"/>
                  </a:schemeClr>
                </a:solidFill>
                <a:highlight>
                  <a:srgbClr val="808080"/>
                </a:highlight>
              </a:rPr>
              <a:t></a:t>
            </a:r>
            <a:r>
              <a:rPr lang="en-GB" sz="1400" dirty="0"/>
              <a:t> Appearance and behaviour </a:t>
            </a:r>
            <a:br>
              <a:rPr lang="en-GB" sz="1400" dirty="0"/>
            </a:br>
            <a:r>
              <a:rPr lang="en-GB" sz="1400" dirty="0">
                <a:solidFill>
                  <a:schemeClr val="tx1">
                    <a:lumMod val="50000"/>
                    <a:lumOff val="50000"/>
                  </a:schemeClr>
                </a:solidFill>
                <a:highlight>
                  <a:srgbClr val="808080"/>
                </a:highlight>
              </a:rPr>
              <a:t></a:t>
            </a:r>
            <a:r>
              <a:rPr lang="en-GB" sz="1400" dirty="0"/>
              <a:t> Speech</a:t>
            </a:r>
            <a:br>
              <a:rPr lang="en-GB" sz="1400" dirty="0"/>
            </a:br>
            <a:r>
              <a:rPr lang="en-GB" sz="1400" dirty="0">
                <a:solidFill>
                  <a:schemeClr val="tx1">
                    <a:lumMod val="50000"/>
                    <a:lumOff val="50000"/>
                  </a:schemeClr>
                </a:solidFill>
                <a:highlight>
                  <a:srgbClr val="808080"/>
                </a:highlight>
              </a:rPr>
              <a:t></a:t>
            </a:r>
            <a:r>
              <a:rPr lang="en-GB" sz="1400" dirty="0"/>
              <a:t> Mood</a:t>
            </a:r>
            <a:br>
              <a:rPr lang="en-GB" sz="1400" dirty="0"/>
            </a:br>
            <a:r>
              <a:rPr lang="en-GB" sz="1400" dirty="0">
                <a:solidFill>
                  <a:schemeClr val="tx1">
                    <a:lumMod val="50000"/>
                    <a:lumOff val="50000"/>
                  </a:schemeClr>
                </a:solidFill>
                <a:highlight>
                  <a:srgbClr val="808080"/>
                </a:highlight>
              </a:rPr>
              <a:t></a:t>
            </a:r>
            <a:r>
              <a:rPr lang="en-GB" sz="1400" dirty="0"/>
              <a:t> Thought </a:t>
            </a:r>
            <a:br>
              <a:rPr lang="en-GB" sz="1400" dirty="0"/>
            </a:br>
            <a:r>
              <a:rPr lang="en-GB" sz="1400" dirty="0">
                <a:solidFill>
                  <a:schemeClr val="tx1">
                    <a:lumMod val="50000"/>
                    <a:lumOff val="50000"/>
                  </a:schemeClr>
                </a:solidFill>
                <a:highlight>
                  <a:srgbClr val="808080"/>
                </a:highlight>
              </a:rPr>
              <a:t></a:t>
            </a:r>
            <a:r>
              <a:rPr lang="en-GB" sz="1400" dirty="0"/>
              <a:t> Perception</a:t>
            </a:r>
            <a:br>
              <a:rPr lang="en-GB" sz="1400" dirty="0"/>
            </a:br>
            <a:r>
              <a:rPr lang="en-GB" sz="1400" dirty="0">
                <a:solidFill>
                  <a:schemeClr val="tx1">
                    <a:lumMod val="50000"/>
                    <a:lumOff val="50000"/>
                  </a:schemeClr>
                </a:solidFill>
                <a:highlight>
                  <a:srgbClr val="808080"/>
                </a:highlight>
              </a:rPr>
              <a:t></a:t>
            </a:r>
            <a:r>
              <a:rPr lang="en-GB" sz="1400" dirty="0"/>
              <a:t> Cognition</a:t>
            </a:r>
            <a:br>
              <a:rPr lang="en-GB" sz="1400" dirty="0"/>
            </a:br>
            <a:r>
              <a:rPr lang="en-GB" sz="1400" dirty="0"/>
              <a:t> Insight and judgement </a:t>
            </a:r>
          </a:p>
          <a:p>
            <a:r>
              <a:rPr lang="en-GB" sz="1400" dirty="0"/>
              <a:t> Risk</a:t>
            </a:r>
          </a:p>
        </p:txBody>
      </p:sp>
      <p:sp>
        <p:nvSpPr>
          <p:cNvPr id="5" name="Content Placeholder 2">
            <a:extLst>
              <a:ext uri="{FF2B5EF4-FFF2-40B4-BE49-F238E27FC236}">
                <a16:creationId xmlns:a16="http://schemas.microsoft.com/office/drawing/2014/main" id="{3A4593E1-4653-5140-A8AF-7BE5455D9DA8}"/>
              </a:ext>
            </a:extLst>
          </p:cNvPr>
          <p:cNvSpPr>
            <a:spLocks noGrp="1"/>
          </p:cNvSpPr>
          <p:nvPr>
            <p:ph idx="1"/>
          </p:nvPr>
        </p:nvSpPr>
        <p:spPr>
          <a:xfrm>
            <a:off x="2510970" y="2638044"/>
            <a:ext cx="7984751" cy="3616982"/>
          </a:xfrm>
        </p:spPr>
        <p:txBody>
          <a:bodyPr numCol="1">
            <a:normAutofit/>
          </a:bodyPr>
          <a:lstStyle/>
          <a:p>
            <a:r>
              <a:rPr lang="en-GB" sz="3600" dirty="0"/>
              <a:t>Orientation</a:t>
            </a:r>
          </a:p>
          <a:p>
            <a:r>
              <a:rPr lang="en-GB" sz="3600" dirty="0"/>
              <a:t>Memory</a:t>
            </a:r>
          </a:p>
          <a:p>
            <a:r>
              <a:rPr lang="en-GB" sz="3600" dirty="0"/>
              <a:t>Attention and concentration</a:t>
            </a:r>
          </a:p>
        </p:txBody>
      </p:sp>
    </p:spTree>
    <p:extLst>
      <p:ext uri="{BB962C8B-B14F-4D97-AF65-F5344CB8AC3E}">
        <p14:creationId xmlns:p14="http://schemas.microsoft.com/office/powerpoint/2010/main" val="3005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34632F-34E6-BF4A-8533-E8B1C9468027}"/>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GB">
                <a:solidFill>
                  <a:schemeClr val="bg1"/>
                </a:solidFill>
              </a:rPr>
              <a:t>Session overview</a:t>
            </a:r>
          </a:p>
        </p:txBody>
      </p:sp>
      <p:graphicFrame>
        <p:nvGraphicFramePr>
          <p:cNvPr id="5" name="Content Placeholder 2">
            <a:extLst>
              <a:ext uri="{FF2B5EF4-FFF2-40B4-BE49-F238E27FC236}">
                <a16:creationId xmlns:a16="http://schemas.microsoft.com/office/drawing/2014/main" id="{AEA0B90B-E928-4FAD-A587-FC0C8DD5C4B3}"/>
              </a:ext>
            </a:extLst>
          </p:cNvPr>
          <p:cNvGraphicFramePr>
            <a:graphicFrameLocks noGrp="1"/>
          </p:cNvGraphicFramePr>
          <p:nvPr>
            <p:ph idx="1"/>
            <p:extLst>
              <p:ext uri="{D42A27DB-BD31-4B8C-83A1-F6EECF244321}">
                <p14:modId xmlns:p14="http://schemas.microsoft.com/office/powerpoint/2010/main" val="358560740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7788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p:txBody>
          <a:bodyPr/>
          <a:lstStyle/>
          <a:p>
            <a:r>
              <a:rPr lang="en-GB" dirty="0"/>
              <a:t>Insight and judgement</a:t>
            </a:r>
          </a:p>
        </p:txBody>
      </p:sp>
      <p:sp>
        <p:nvSpPr>
          <p:cNvPr id="4" name="Rectangle 3">
            <a:extLst>
              <a:ext uri="{FF2B5EF4-FFF2-40B4-BE49-F238E27FC236}">
                <a16:creationId xmlns:a16="http://schemas.microsoft.com/office/drawing/2014/main" id="{5253BE29-E097-7F44-A62E-24872010F667}"/>
              </a:ext>
            </a:extLst>
          </p:cNvPr>
          <p:cNvSpPr/>
          <p:nvPr/>
        </p:nvSpPr>
        <p:spPr>
          <a:xfrm>
            <a:off x="92766" y="490381"/>
            <a:ext cx="2027583"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solidFill>
                  <a:schemeClr val="tx1">
                    <a:lumMod val="50000"/>
                    <a:lumOff val="50000"/>
                  </a:schemeClr>
                </a:solidFill>
                <a:highlight>
                  <a:srgbClr val="808080"/>
                </a:highlight>
              </a:rPr>
              <a:t></a:t>
            </a:r>
            <a:r>
              <a:rPr lang="en-GB" sz="1400" dirty="0"/>
              <a:t> Appearance and behaviour </a:t>
            </a:r>
            <a:br>
              <a:rPr lang="en-GB" sz="1400" dirty="0"/>
            </a:br>
            <a:r>
              <a:rPr lang="en-GB" sz="1400" dirty="0">
                <a:solidFill>
                  <a:schemeClr val="tx1">
                    <a:lumMod val="50000"/>
                    <a:lumOff val="50000"/>
                  </a:schemeClr>
                </a:solidFill>
                <a:highlight>
                  <a:srgbClr val="808080"/>
                </a:highlight>
              </a:rPr>
              <a:t></a:t>
            </a:r>
            <a:r>
              <a:rPr lang="en-GB" sz="1400" dirty="0"/>
              <a:t> Speech</a:t>
            </a:r>
            <a:br>
              <a:rPr lang="en-GB" sz="1400" dirty="0"/>
            </a:br>
            <a:r>
              <a:rPr lang="en-GB" sz="1400" dirty="0">
                <a:solidFill>
                  <a:schemeClr val="tx1">
                    <a:lumMod val="50000"/>
                    <a:lumOff val="50000"/>
                  </a:schemeClr>
                </a:solidFill>
                <a:highlight>
                  <a:srgbClr val="808080"/>
                </a:highlight>
              </a:rPr>
              <a:t></a:t>
            </a:r>
            <a:r>
              <a:rPr lang="en-GB" sz="1400" dirty="0"/>
              <a:t> Mood</a:t>
            </a:r>
            <a:br>
              <a:rPr lang="en-GB" sz="1400" dirty="0"/>
            </a:br>
            <a:r>
              <a:rPr lang="en-GB" sz="1400" dirty="0">
                <a:solidFill>
                  <a:schemeClr val="tx1">
                    <a:lumMod val="50000"/>
                    <a:lumOff val="50000"/>
                  </a:schemeClr>
                </a:solidFill>
                <a:highlight>
                  <a:srgbClr val="808080"/>
                </a:highlight>
              </a:rPr>
              <a:t></a:t>
            </a:r>
            <a:r>
              <a:rPr lang="en-GB" sz="1400" dirty="0"/>
              <a:t> Thought </a:t>
            </a:r>
            <a:br>
              <a:rPr lang="en-GB" sz="1400" dirty="0"/>
            </a:br>
            <a:r>
              <a:rPr lang="en-GB" sz="1400" dirty="0">
                <a:solidFill>
                  <a:schemeClr val="tx1">
                    <a:lumMod val="50000"/>
                    <a:lumOff val="50000"/>
                  </a:schemeClr>
                </a:solidFill>
                <a:highlight>
                  <a:srgbClr val="808080"/>
                </a:highlight>
              </a:rPr>
              <a:t></a:t>
            </a:r>
            <a:r>
              <a:rPr lang="en-GB" sz="1400" dirty="0"/>
              <a:t> Perception</a:t>
            </a:r>
            <a:br>
              <a:rPr lang="en-GB" sz="1400" dirty="0"/>
            </a:br>
            <a:r>
              <a:rPr lang="en-GB" sz="1400" dirty="0">
                <a:solidFill>
                  <a:schemeClr val="tx1">
                    <a:lumMod val="50000"/>
                    <a:lumOff val="50000"/>
                  </a:schemeClr>
                </a:solidFill>
                <a:highlight>
                  <a:srgbClr val="808080"/>
                </a:highlight>
              </a:rPr>
              <a:t></a:t>
            </a:r>
            <a:r>
              <a:rPr lang="en-GB" sz="1400" dirty="0"/>
              <a:t> Cognition</a:t>
            </a:r>
            <a:br>
              <a:rPr lang="en-GB" sz="1400" dirty="0"/>
            </a:br>
            <a:r>
              <a:rPr lang="en-GB" sz="1400" dirty="0">
                <a:solidFill>
                  <a:schemeClr val="tx1">
                    <a:lumMod val="50000"/>
                    <a:lumOff val="50000"/>
                  </a:schemeClr>
                </a:solidFill>
                <a:highlight>
                  <a:srgbClr val="808080"/>
                </a:highlight>
              </a:rPr>
              <a:t></a:t>
            </a:r>
            <a:r>
              <a:rPr lang="en-GB" sz="1400" dirty="0"/>
              <a:t> Insight and judgement </a:t>
            </a:r>
          </a:p>
          <a:p>
            <a:r>
              <a:rPr lang="en-GB" sz="1400" dirty="0"/>
              <a:t> Risk</a:t>
            </a:r>
          </a:p>
        </p:txBody>
      </p:sp>
      <p:sp>
        <p:nvSpPr>
          <p:cNvPr id="5" name="Content Placeholder 2">
            <a:extLst>
              <a:ext uri="{FF2B5EF4-FFF2-40B4-BE49-F238E27FC236}">
                <a16:creationId xmlns:a16="http://schemas.microsoft.com/office/drawing/2014/main" id="{3A4593E1-4653-5140-A8AF-7BE5455D9DA8}"/>
              </a:ext>
            </a:extLst>
          </p:cNvPr>
          <p:cNvSpPr>
            <a:spLocks noGrp="1"/>
          </p:cNvSpPr>
          <p:nvPr>
            <p:ph idx="1"/>
          </p:nvPr>
        </p:nvSpPr>
        <p:spPr>
          <a:xfrm>
            <a:off x="2373086" y="2638044"/>
            <a:ext cx="8122636" cy="3616982"/>
          </a:xfrm>
        </p:spPr>
        <p:txBody>
          <a:bodyPr numCol="1">
            <a:normAutofit/>
          </a:bodyPr>
          <a:lstStyle/>
          <a:p>
            <a:r>
              <a:rPr lang="en-GB" sz="3200" dirty="0"/>
              <a:t>Does the patient believe that something is wrong with them?</a:t>
            </a:r>
          </a:p>
          <a:p>
            <a:r>
              <a:rPr lang="en-GB" sz="3200" dirty="0"/>
              <a:t>Are they willing to accept treatment?</a:t>
            </a:r>
          </a:p>
        </p:txBody>
      </p:sp>
    </p:spTree>
    <p:extLst>
      <p:ext uri="{BB962C8B-B14F-4D97-AF65-F5344CB8AC3E}">
        <p14:creationId xmlns:p14="http://schemas.microsoft.com/office/powerpoint/2010/main" val="19076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p:txBody>
          <a:bodyPr/>
          <a:lstStyle/>
          <a:p>
            <a:r>
              <a:rPr lang="en-GB" dirty="0"/>
              <a:t>Risk</a:t>
            </a:r>
          </a:p>
        </p:txBody>
      </p:sp>
      <p:sp>
        <p:nvSpPr>
          <p:cNvPr id="4" name="Rectangle 3">
            <a:extLst>
              <a:ext uri="{FF2B5EF4-FFF2-40B4-BE49-F238E27FC236}">
                <a16:creationId xmlns:a16="http://schemas.microsoft.com/office/drawing/2014/main" id="{5253BE29-E097-7F44-A62E-24872010F667}"/>
              </a:ext>
            </a:extLst>
          </p:cNvPr>
          <p:cNvSpPr/>
          <p:nvPr/>
        </p:nvSpPr>
        <p:spPr>
          <a:xfrm>
            <a:off x="92766" y="490381"/>
            <a:ext cx="2027583"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solidFill>
                  <a:schemeClr val="tx1">
                    <a:lumMod val="50000"/>
                    <a:lumOff val="50000"/>
                  </a:schemeClr>
                </a:solidFill>
                <a:highlight>
                  <a:srgbClr val="808080"/>
                </a:highlight>
              </a:rPr>
              <a:t></a:t>
            </a:r>
            <a:r>
              <a:rPr lang="en-GB" sz="1400" dirty="0"/>
              <a:t> Appearance and behaviour </a:t>
            </a:r>
            <a:br>
              <a:rPr lang="en-GB" sz="1400" dirty="0"/>
            </a:br>
            <a:r>
              <a:rPr lang="en-GB" sz="1400" dirty="0">
                <a:solidFill>
                  <a:schemeClr val="tx1">
                    <a:lumMod val="50000"/>
                    <a:lumOff val="50000"/>
                  </a:schemeClr>
                </a:solidFill>
                <a:highlight>
                  <a:srgbClr val="808080"/>
                </a:highlight>
              </a:rPr>
              <a:t></a:t>
            </a:r>
            <a:r>
              <a:rPr lang="en-GB" sz="1400" dirty="0"/>
              <a:t> Speech</a:t>
            </a:r>
            <a:br>
              <a:rPr lang="en-GB" sz="1400" dirty="0"/>
            </a:br>
            <a:r>
              <a:rPr lang="en-GB" sz="1400" dirty="0">
                <a:solidFill>
                  <a:schemeClr val="tx1">
                    <a:lumMod val="50000"/>
                    <a:lumOff val="50000"/>
                  </a:schemeClr>
                </a:solidFill>
                <a:highlight>
                  <a:srgbClr val="808080"/>
                </a:highlight>
              </a:rPr>
              <a:t></a:t>
            </a:r>
            <a:r>
              <a:rPr lang="en-GB" sz="1400" dirty="0"/>
              <a:t> Mood</a:t>
            </a:r>
            <a:br>
              <a:rPr lang="en-GB" sz="1400" dirty="0"/>
            </a:br>
            <a:r>
              <a:rPr lang="en-GB" sz="1400" dirty="0">
                <a:solidFill>
                  <a:schemeClr val="tx1">
                    <a:lumMod val="50000"/>
                    <a:lumOff val="50000"/>
                  </a:schemeClr>
                </a:solidFill>
                <a:highlight>
                  <a:srgbClr val="808080"/>
                </a:highlight>
              </a:rPr>
              <a:t></a:t>
            </a:r>
            <a:r>
              <a:rPr lang="en-GB" sz="1400" dirty="0"/>
              <a:t> Thought </a:t>
            </a:r>
            <a:br>
              <a:rPr lang="en-GB" sz="1400" dirty="0"/>
            </a:br>
            <a:r>
              <a:rPr lang="en-GB" sz="1400" dirty="0">
                <a:solidFill>
                  <a:schemeClr val="tx1">
                    <a:lumMod val="50000"/>
                    <a:lumOff val="50000"/>
                  </a:schemeClr>
                </a:solidFill>
                <a:highlight>
                  <a:srgbClr val="808080"/>
                </a:highlight>
              </a:rPr>
              <a:t></a:t>
            </a:r>
            <a:r>
              <a:rPr lang="en-GB" sz="1400" dirty="0"/>
              <a:t> Perception</a:t>
            </a:r>
            <a:br>
              <a:rPr lang="en-GB" sz="1400" dirty="0"/>
            </a:br>
            <a:r>
              <a:rPr lang="en-GB" sz="1400" dirty="0">
                <a:solidFill>
                  <a:schemeClr val="tx1">
                    <a:lumMod val="50000"/>
                    <a:lumOff val="50000"/>
                  </a:schemeClr>
                </a:solidFill>
                <a:highlight>
                  <a:srgbClr val="808080"/>
                </a:highlight>
              </a:rPr>
              <a:t></a:t>
            </a:r>
            <a:r>
              <a:rPr lang="en-GB" sz="1400" dirty="0"/>
              <a:t> Cognition</a:t>
            </a:r>
            <a:br>
              <a:rPr lang="en-GB" sz="1400" dirty="0"/>
            </a:br>
            <a:r>
              <a:rPr lang="en-GB" sz="1400" dirty="0">
                <a:solidFill>
                  <a:schemeClr val="tx1">
                    <a:lumMod val="50000"/>
                    <a:lumOff val="50000"/>
                  </a:schemeClr>
                </a:solidFill>
                <a:highlight>
                  <a:srgbClr val="808080"/>
                </a:highlight>
              </a:rPr>
              <a:t></a:t>
            </a:r>
            <a:r>
              <a:rPr lang="en-GB" sz="1400" dirty="0"/>
              <a:t> Insight and judgement </a:t>
            </a:r>
          </a:p>
          <a:p>
            <a:r>
              <a:rPr lang="en-GB" sz="1400" dirty="0">
                <a:solidFill>
                  <a:schemeClr val="tx1">
                    <a:lumMod val="50000"/>
                    <a:lumOff val="50000"/>
                  </a:schemeClr>
                </a:solidFill>
                <a:highlight>
                  <a:srgbClr val="808080"/>
                </a:highlight>
              </a:rPr>
              <a:t></a:t>
            </a:r>
            <a:r>
              <a:rPr lang="en-GB" sz="1400" dirty="0">
                <a:solidFill>
                  <a:schemeClr val="tx1">
                    <a:lumMod val="50000"/>
                    <a:lumOff val="50000"/>
                  </a:schemeClr>
                </a:solidFill>
              </a:rPr>
              <a:t> </a:t>
            </a:r>
            <a:r>
              <a:rPr lang="en-GB" sz="1400" dirty="0"/>
              <a:t>Risk</a:t>
            </a:r>
          </a:p>
        </p:txBody>
      </p:sp>
      <p:sp>
        <p:nvSpPr>
          <p:cNvPr id="5" name="Content Placeholder 2">
            <a:extLst>
              <a:ext uri="{FF2B5EF4-FFF2-40B4-BE49-F238E27FC236}">
                <a16:creationId xmlns:a16="http://schemas.microsoft.com/office/drawing/2014/main" id="{3A4593E1-4653-5140-A8AF-7BE5455D9DA8}"/>
              </a:ext>
            </a:extLst>
          </p:cNvPr>
          <p:cNvSpPr>
            <a:spLocks noGrp="1"/>
          </p:cNvSpPr>
          <p:nvPr>
            <p:ph idx="1"/>
          </p:nvPr>
        </p:nvSpPr>
        <p:spPr>
          <a:xfrm>
            <a:off x="1537252" y="2638044"/>
            <a:ext cx="8958470" cy="3616982"/>
          </a:xfrm>
        </p:spPr>
        <p:txBody>
          <a:bodyPr numCol="1">
            <a:normAutofit/>
          </a:bodyPr>
          <a:lstStyle/>
          <a:p>
            <a:r>
              <a:rPr lang="en-GB" dirty="0"/>
              <a:t>A full session on its own, but try to identify specific risks relating to the patient</a:t>
            </a:r>
          </a:p>
          <a:p>
            <a:r>
              <a:rPr lang="en-GB" dirty="0"/>
              <a:t>Relapse, non-compliance, substance abuse, suicidal ideations = usual suspects</a:t>
            </a:r>
          </a:p>
        </p:txBody>
      </p:sp>
    </p:spTree>
    <p:extLst>
      <p:ext uri="{BB962C8B-B14F-4D97-AF65-F5344CB8AC3E}">
        <p14:creationId xmlns:p14="http://schemas.microsoft.com/office/powerpoint/2010/main" val="5736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73EF-DC7A-1B4F-AAA4-FACDAE51A1C4}"/>
              </a:ext>
            </a:extLst>
          </p:cNvPr>
          <p:cNvSpPr>
            <a:spLocks noGrp="1"/>
          </p:cNvSpPr>
          <p:nvPr>
            <p:ph type="ctrTitle"/>
          </p:nvPr>
        </p:nvSpPr>
        <p:spPr/>
        <p:txBody>
          <a:bodyPr/>
          <a:lstStyle/>
          <a:p>
            <a:r>
              <a:rPr lang="en-GB" dirty="0"/>
              <a:t>Writing notes</a:t>
            </a:r>
          </a:p>
        </p:txBody>
      </p:sp>
      <p:sp>
        <p:nvSpPr>
          <p:cNvPr id="3" name="Subtitle 2">
            <a:extLst>
              <a:ext uri="{FF2B5EF4-FFF2-40B4-BE49-F238E27FC236}">
                <a16:creationId xmlns:a16="http://schemas.microsoft.com/office/drawing/2014/main" id="{8E8EDD58-34E1-E341-BD45-CA62C6AE0FAD}"/>
              </a:ext>
            </a:extLst>
          </p:cNvPr>
          <p:cNvSpPr>
            <a:spLocks noGrp="1"/>
          </p:cNvSpPr>
          <p:nvPr>
            <p:ph type="subTitle" idx="1"/>
          </p:nvPr>
        </p:nvSpPr>
        <p:spPr/>
        <p:txBody>
          <a:bodyPr/>
          <a:lstStyle/>
          <a:p>
            <a:r>
              <a:rPr lang="en-GB" dirty="0"/>
              <a:t>Dr Robert Michael Lundin</a:t>
            </a:r>
          </a:p>
          <a:p>
            <a:r>
              <a:rPr lang="en-GB" dirty="0" err="1"/>
              <a:t>rlundin@mbph.org.au</a:t>
            </a:r>
            <a:endParaRPr lang="en-GB" dirty="0"/>
          </a:p>
        </p:txBody>
      </p:sp>
    </p:spTree>
    <p:extLst>
      <p:ext uri="{BB962C8B-B14F-4D97-AF65-F5344CB8AC3E}">
        <p14:creationId xmlns:p14="http://schemas.microsoft.com/office/powerpoint/2010/main" val="355575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60A39DF-5786-9D48-B7CD-35633A48F1BA}"/>
              </a:ext>
            </a:extLst>
          </p:cNvPr>
          <p:cNvGraphicFramePr>
            <a:graphicFrameLocks noGrp="1"/>
          </p:cNvGraphicFramePr>
          <p:nvPr>
            <p:ph idx="1"/>
            <p:extLst>
              <p:ext uri="{D42A27DB-BD31-4B8C-83A1-F6EECF244321}">
                <p14:modId xmlns:p14="http://schemas.microsoft.com/office/powerpoint/2010/main" val="3690425539"/>
              </p:ext>
            </p:extLst>
          </p:nvPr>
        </p:nvGraphicFramePr>
        <p:xfrm>
          <a:off x="477982" y="155865"/>
          <a:ext cx="11128664" cy="6095866"/>
        </p:xfrm>
        <a:graphic>
          <a:graphicData uri="http://schemas.openxmlformats.org/drawingml/2006/table">
            <a:tbl>
              <a:tblPr/>
              <a:tblGrid>
                <a:gridCol w="548444">
                  <a:extLst>
                    <a:ext uri="{9D8B030D-6E8A-4147-A177-3AD203B41FA5}">
                      <a16:colId xmlns:a16="http://schemas.microsoft.com/office/drawing/2014/main" val="3817015836"/>
                    </a:ext>
                  </a:extLst>
                </a:gridCol>
                <a:gridCol w="4917364">
                  <a:extLst>
                    <a:ext uri="{9D8B030D-6E8A-4147-A177-3AD203B41FA5}">
                      <a16:colId xmlns:a16="http://schemas.microsoft.com/office/drawing/2014/main" val="4186620129"/>
                    </a:ext>
                  </a:extLst>
                </a:gridCol>
                <a:gridCol w="5662856">
                  <a:extLst>
                    <a:ext uri="{9D8B030D-6E8A-4147-A177-3AD203B41FA5}">
                      <a16:colId xmlns:a16="http://schemas.microsoft.com/office/drawing/2014/main" val="1027339347"/>
                    </a:ext>
                  </a:extLst>
                </a:gridCol>
              </a:tblGrid>
              <a:tr h="301081">
                <a:tc>
                  <a:txBody>
                    <a:bodyPr/>
                    <a:lstStyle/>
                    <a:p>
                      <a:r>
                        <a:rPr lang="en-NZ" sz="900" dirty="0">
                          <a:effectLst/>
                        </a:rPr>
                        <a:t>Aug 2019 13:00</a:t>
                      </a:r>
                    </a:p>
                  </a:txBody>
                  <a:tcPr marL="5139" marR="5139" marT="5139" marB="5139">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19050" cap="flat" cmpd="sng" algn="ctr">
                      <a:solidFill>
                        <a:srgbClr val="3366CC"/>
                      </a:solidFill>
                      <a:prstDash val="solid"/>
                      <a:round/>
                      <a:headEnd type="none" w="med" len="med"/>
                      <a:tailEnd type="none" w="med" len="med"/>
                    </a:lnB>
                    <a:solidFill>
                      <a:srgbClr val="E5E5F0"/>
                    </a:solidFill>
                  </a:tcPr>
                </a:tc>
                <a:tc>
                  <a:txBody>
                    <a:bodyPr/>
                    <a:lstStyle/>
                    <a:p>
                      <a:r>
                        <a:rPr lang="en-NZ" sz="800" u="none" strike="noStrike" dirty="0">
                          <a:solidFill>
                            <a:srgbClr val="0000B8"/>
                          </a:solidFill>
                          <a:effectLst/>
                          <a:latin typeface="Verdana" panose="020B0604030504040204" pitchFamily="34" charset="0"/>
                          <a:hlinkClick r:id="rId2"/>
                        </a:rPr>
                        <a:t>Inpatient MH Progress Note - Completed</a:t>
                      </a:r>
                      <a:endParaRPr lang="en-NZ" sz="900" dirty="0">
                        <a:effectLst/>
                      </a:endParaRPr>
                    </a:p>
                  </a:txBody>
                  <a:tcPr marL="5139" marR="5139" marT="5139" marB="5139">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19050" cap="flat" cmpd="sng" algn="ctr">
                      <a:solidFill>
                        <a:srgbClr val="3366CC"/>
                      </a:solidFill>
                      <a:prstDash val="solid"/>
                      <a:round/>
                      <a:headEnd type="none" w="med" len="med"/>
                      <a:tailEnd type="none" w="med" len="med"/>
                    </a:lnB>
                    <a:solidFill>
                      <a:srgbClr val="E5E5F0"/>
                    </a:solidFill>
                  </a:tcPr>
                </a:tc>
                <a:tc>
                  <a:txBody>
                    <a:bodyPr/>
                    <a:lstStyle/>
                    <a:p>
                      <a:r>
                        <a:rPr lang="en-NZ" sz="900" dirty="0">
                          <a:effectLst/>
                        </a:rPr>
                        <a:t>Dr Robert Lundin  Registrar  </a:t>
                      </a:r>
                    </a:p>
                  </a:txBody>
                  <a:tcPr marL="5139" marR="5139" marT="5139" marB="5139">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19050" cap="flat" cmpd="sng" algn="ctr">
                      <a:solidFill>
                        <a:srgbClr val="3366CC"/>
                      </a:solidFill>
                      <a:prstDash val="solid"/>
                      <a:round/>
                      <a:headEnd type="none" w="med" len="med"/>
                      <a:tailEnd type="none" w="med" len="med"/>
                    </a:lnB>
                    <a:solidFill>
                      <a:srgbClr val="E5E5F0"/>
                    </a:solidFill>
                  </a:tcPr>
                </a:tc>
                <a:extLst>
                  <a:ext uri="{0D108BD9-81ED-4DB2-BD59-A6C34878D82A}">
                    <a16:rowId xmlns:a16="http://schemas.microsoft.com/office/drawing/2014/main" val="2680059954"/>
                  </a:ext>
                </a:extLst>
              </a:tr>
              <a:tr h="205478">
                <a:tc>
                  <a:txBody>
                    <a:bodyPr/>
                    <a:lstStyle/>
                    <a:p>
                      <a:r>
                        <a:rPr lang="en-NZ" sz="900">
                          <a:effectLst/>
                        </a:rPr>
                        <a:t> </a:t>
                      </a:r>
                    </a:p>
                  </a:txBody>
                  <a:tcPr marL="5139" marR="5139" marT="5139" marB="5139" anchor="ctr">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19050" cap="flat" cmpd="sng" algn="ctr">
                      <a:solidFill>
                        <a:srgbClr val="3366CC"/>
                      </a:solidFill>
                      <a:prstDash val="solid"/>
                      <a:round/>
                      <a:headEnd type="none" w="med" len="med"/>
                      <a:tailEnd type="none" w="med" len="med"/>
                    </a:lnB>
                    <a:solidFill>
                      <a:srgbClr val="FFFFFF"/>
                    </a:solidFill>
                  </a:tcPr>
                </a:tc>
                <a:tc gridSpan="2">
                  <a:txBody>
                    <a:bodyPr/>
                    <a:lstStyle/>
                    <a:p>
                      <a:r>
                        <a:rPr lang="en-NZ" sz="900" b="1" i="1" dirty="0">
                          <a:effectLst/>
                        </a:rPr>
                        <a:t>SMO review</a:t>
                      </a:r>
                      <a:endParaRPr lang="en-NZ" sz="900" dirty="0">
                        <a:effectLst/>
                      </a:endParaRPr>
                    </a:p>
                  </a:txBody>
                  <a:tcPr marL="5139" marR="5139" marT="5139" marB="5139" anchor="ctr">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19050" cap="flat" cmpd="sng" algn="ctr">
                      <a:solidFill>
                        <a:srgbClr val="3366CC"/>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417334140"/>
                  </a:ext>
                </a:extLst>
              </a:tr>
              <a:tr h="5589307">
                <a:tc>
                  <a:txBody>
                    <a:bodyPr/>
                    <a:lstStyle/>
                    <a:p>
                      <a:r>
                        <a:rPr lang="en-NZ" sz="200">
                          <a:effectLst/>
                        </a:rPr>
                        <a:t> </a:t>
                      </a:r>
                    </a:p>
                  </a:txBody>
                  <a:tcPr marL="5139" marR="5139" marT="5139" marB="5139" anchor="ctr">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gridSpan="2">
                  <a:txBody>
                    <a:bodyPr/>
                    <a:lstStyle/>
                    <a:p>
                      <a:r>
                        <a:rPr lang="en-NZ" sz="1000" i="1" dirty="0">
                          <a:solidFill>
                            <a:schemeClr val="tx1">
                              <a:lumMod val="75000"/>
                              <a:lumOff val="25000"/>
                            </a:schemeClr>
                          </a:solidFill>
                          <a:effectLst/>
                        </a:rPr>
                        <a:t>Patient</a:t>
                      </a:r>
                      <a:r>
                        <a:rPr lang="en-NZ" sz="1000" dirty="0">
                          <a:effectLst/>
                        </a:rPr>
                        <a:t> was seen on the ward following admission by SMO Dr </a:t>
                      </a:r>
                      <a:r>
                        <a:rPr lang="en-NZ" sz="1000" i="1" dirty="0">
                          <a:solidFill>
                            <a:schemeClr val="tx1">
                              <a:lumMod val="75000"/>
                              <a:lumOff val="25000"/>
                            </a:schemeClr>
                          </a:solidFill>
                          <a:effectLst/>
                        </a:rPr>
                        <a:t>Doctor</a:t>
                      </a:r>
                      <a:br>
                        <a:rPr lang="en-NZ" sz="1000" dirty="0">
                          <a:effectLst/>
                        </a:rPr>
                      </a:br>
                      <a:endParaRPr lang="en-NZ" sz="1000" dirty="0">
                        <a:effectLst/>
                      </a:endParaRPr>
                    </a:p>
                    <a:p>
                      <a:r>
                        <a:rPr lang="en-NZ" sz="1000" dirty="0">
                          <a:effectLst/>
                        </a:rPr>
                        <a:t>Background for admission</a:t>
                      </a:r>
                      <a:br>
                        <a:rPr lang="en-NZ" sz="1000" dirty="0">
                          <a:effectLst/>
                        </a:rPr>
                      </a:br>
                      <a:r>
                        <a:rPr lang="en-NZ" sz="1000" dirty="0">
                          <a:effectLst/>
                        </a:rPr>
                        <a:t>- Suicide attempted last night - tried to hang himself - was drunk at the time</a:t>
                      </a:r>
                      <a:br>
                        <a:rPr lang="en-NZ" sz="1000" dirty="0">
                          <a:effectLst/>
                        </a:rPr>
                      </a:br>
                      <a:r>
                        <a:rPr lang="en-NZ" sz="1000" dirty="0">
                          <a:effectLst/>
                        </a:rPr>
                        <a:t>- Suicidal thoughts for a week</a:t>
                      </a:r>
                      <a:br>
                        <a:rPr lang="en-NZ" sz="1000" dirty="0">
                          <a:effectLst/>
                        </a:rPr>
                      </a:br>
                      <a:r>
                        <a:rPr lang="en-NZ" sz="1000" dirty="0">
                          <a:effectLst/>
                        </a:rPr>
                        <a:t>- Was paid last night, then went to buy a rope and bought/drank 3 litres of wine (13%)</a:t>
                      </a:r>
                      <a:br>
                        <a:rPr lang="en-NZ" sz="1000" dirty="0">
                          <a:effectLst/>
                        </a:rPr>
                      </a:br>
                      <a:r>
                        <a:rPr lang="en-NZ" sz="1000" dirty="0">
                          <a:effectLst/>
                        </a:rPr>
                        <a:t>- Started drinking at 19:00, then fell asleep - woke up in the morning in his car - then drove home</a:t>
                      </a:r>
                      <a:br>
                        <a:rPr lang="en-NZ" sz="1000" dirty="0">
                          <a:effectLst/>
                        </a:rPr>
                      </a:br>
                      <a:r>
                        <a:rPr lang="en-NZ" sz="1000" dirty="0">
                          <a:effectLst/>
                        </a:rPr>
                        <a:t>- Told his mother and they argued, she believing that he had taken drugs - mother brought him to CADS appointment and was from there sent him on to hospital (ED)</a:t>
                      </a:r>
                      <a:br>
                        <a:rPr lang="en-NZ" sz="1000" dirty="0">
                          <a:effectLst/>
                        </a:rPr>
                      </a:br>
                      <a:br>
                        <a:rPr lang="en-NZ" sz="1000" dirty="0">
                          <a:effectLst/>
                        </a:rPr>
                      </a:br>
                      <a:r>
                        <a:rPr lang="en-NZ" sz="1000" dirty="0">
                          <a:effectLst/>
                        </a:rPr>
                        <a:t>MH background</a:t>
                      </a:r>
                      <a:br>
                        <a:rPr lang="en-NZ" sz="1000" dirty="0">
                          <a:effectLst/>
                        </a:rPr>
                      </a:br>
                      <a:r>
                        <a:rPr lang="en-NZ" sz="1000" dirty="0">
                          <a:effectLst/>
                        </a:rPr>
                        <a:t>- Reports previous suicide attempts - went to buy a gun, bought it and crashed his car but was unable to pull the triggers - this was 6-8 months ago</a:t>
                      </a:r>
                      <a:br>
                        <a:rPr lang="en-NZ" sz="1000" dirty="0">
                          <a:effectLst/>
                        </a:rPr>
                      </a:br>
                      <a:r>
                        <a:rPr lang="en-NZ" sz="1000" dirty="0">
                          <a:effectLst/>
                        </a:rPr>
                        <a:t>- Multiple overdoses (x10) - had seizures, vomiting, out-of-body experiences</a:t>
                      </a:r>
                      <a:br>
                        <a:rPr lang="en-NZ" sz="1000" dirty="0">
                          <a:effectLst/>
                        </a:rPr>
                      </a:br>
                      <a:r>
                        <a:rPr lang="en-NZ" sz="1000" dirty="0">
                          <a:effectLst/>
                        </a:rPr>
                        <a:t>- Says Olanzapine was started for drug-induced psychosis – when psychotic is “not himself, violent and breaks things,” does not remember what he has done when he wakes up the next morning</a:t>
                      </a:r>
                      <a:br>
                        <a:rPr lang="en-NZ" sz="1000" dirty="0">
                          <a:effectLst/>
                        </a:rPr>
                      </a:br>
                      <a:r>
                        <a:rPr lang="en-NZ" sz="1000" dirty="0">
                          <a:effectLst/>
                        </a:rPr>
                        <a:t>- Reports that he used to believe people were talking about him and getting paranoid about other people</a:t>
                      </a:r>
                      <a:br>
                        <a:rPr lang="en-NZ" sz="1000" dirty="0">
                          <a:effectLst/>
                        </a:rPr>
                      </a:br>
                      <a:r>
                        <a:rPr lang="en-NZ" sz="1000" dirty="0">
                          <a:effectLst/>
                        </a:rPr>
                        <a:t>- This would be at work or in public - makes him worried and anxious when he hears this</a:t>
                      </a:r>
                      <a:br>
                        <a:rPr lang="en-NZ" sz="1000" dirty="0">
                          <a:effectLst/>
                        </a:rPr>
                      </a:br>
                      <a:r>
                        <a:rPr lang="en-NZ" sz="1000" dirty="0">
                          <a:effectLst/>
                        </a:rPr>
                        <a:t>- E.g. hearing someone talk about “druggies” and </a:t>
                      </a:r>
                      <a:r>
                        <a:rPr lang="en-NZ" sz="1000" i="1" dirty="0">
                          <a:solidFill>
                            <a:schemeClr val="tx1">
                              <a:lumMod val="75000"/>
                              <a:lumOff val="25000"/>
                            </a:schemeClr>
                          </a:solidFill>
                          <a:effectLst/>
                        </a:rPr>
                        <a:t>Patient</a:t>
                      </a:r>
                      <a:r>
                        <a:rPr lang="en-NZ" sz="1000" dirty="0">
                          <a:effectLst/>
                        </a:rPr>
                        <a:t> believes this is about him</a:t>
                      </a:r>
                      <a:br>
                        <a:rPr lang="en-NZ" sz="1000" dirty="0">
                          <a:effectLst/>
                        </a:rPr>
                      </a:br>
                      <a:br>
                        <a:rPr lang="en-NZ" sz="1000" dirty="0">
                          <a:effectLst/>
                        </a:rPr>
                      </a:br>
                      <a:r>
                        <a:rPr lang="en-NZ" sz="1000" dirty="0">
                          <a:effectLst/>
                        </a:rPr>
                        <a:t>Suicidal ideations</a:t>
                      </a:r>
                      <a:br>
                        <a:rPr lang="en-NZ" sz="1000" dirty="0">
                          <a:effectLst/>
                        </a:rPr>
                      </a:br>
                      <a:r>
                        <a:rPr lang="en-NZ" sz="1000" dirty="0">
                          <a:effectLst/>
                        </a:rPr>
                        <a:t>- None at the moment</a:t>
                      </a:r>
                      <a:br>
                        <a:rPr lang="en-NZ" sz="1000" dirty="0">
                          <a:effectLst/>
                        </a:rPr>
                      </a:br>
                      <a:r>
                        <a:rPr lang="en-NZ" sz="1000" dirty="0">
                          <a:effectLst/>
                        </a:rPr>
                        <a:t>- Asked to speak to nurses if this returns</a:t>
                      </a:r>
                      <a:br>
                        <a:rPr lang="en-NZ" sz="1000" dirty="0">
                          <a:effectLst/>
                        </a:rPr>
                      </a:br>
                      <a:r>
                        <a:rPr lang="en-NZ" sz="1000" dirty="0">
                          <a:effectLst/>
                        </a:rPr>
                        <a:t>- If it happens again he will try to distract himself</a:t>
                      </a:r>
                      <a:br>
                        <a:rPr lang="en-NZ" sz="1000" dirty="0">
                          <a:effectLst/>
                        </a:rPr>
                      </a:br>
                      <a:br>
                        <a:rPr lang="en-NZ" sz="1000" dirty="0">
                          <a:effectLst/>
                        </a:rPr>
                      </a:br>
                      <a:r>
                        <a:rPr lang="en-NZ" sz="1000" dirty="0">
                          <a:effectLst/>
                        </a:rPr>
                        <a:t>MSE</a:t>
                      </a:r>
                      <a:br>
                        <a:rPr lang="en-NZ" sz="1000" dirty="0">
                          <a:effectLst/>
                        </a:rPr>
                      </a:br>
                      <a:r>
                        <a:rPr lang="en-NZ" sz="1000" dirty="0">
                          <a:effectLst/>
                        </a:rPr>
                        <a:t>- Young Caucasian male with tattoos on both arms, engages well in interview, </a:t>
                      </a:r>
                    </a:p>
                    <a:p>
                      <a:r>
                        <a:rPr lang="en-NZ" sz="1000" dirty="0">
                          <a:effectLst/>
                        </a:rPr>
                        <a:t>smiling and joking about attempts</a:t>
                      </a:r>
                      <a:br>
                        <a:rPr lang="en-NZ" sz="1000" dirty="0">
                          <a:effectLst/>
                        </a:rPr>
                      </a:br>
                      <a:r>
                        <a:rPr lang="en-NZ" sz="1000" dirty="0">
                          <a:effectLst/>
                        </a:rPr>
                        <a:t>- Speech normal</a:t>
                      </a:r>
                      <a:br>
                        <a:rPr lang="en-NZ" sz="1000" dirty="0">
                          <a:effectLst/>
                        </a:rPr>
                      </a:br>
                      <a:r>
                        <a:rPr lang="en-NZ" sz="1000" dirty="0">
                          <a:effectLst/>
                        </a:rPr>
                        <a:t>- Mood euthymic, affect reactive - appropriate laughing when discussing falling asleep</a:t>
                      </a:r>
                      <a:br>
                        <a:rPr lang="en-NZ" sz="1000" dirty="0">
                          <a:effectLst/>
                        </a:rPr>
                      </a:br>
                      <a:r>
                        <a:rPr lang="en-NZ" sz="1000" dirty="0">
                          <a:effectLst/>
                        </a:rPr>
                        <a:t>- Thought form linear, logical</a:t>
                      </a:r>
                      <a:br>
                        <a:rPr lang="en-NZ" sz="1000" dirty="0">
                          <a:effectLst/>
                        </a:rPr>
                      </a:br>
                      <a:r>
                        <a:rPr lang="en-NZ" sz="1000" dirty="0">
                          <a:effectLst/>
                        </a:rPr>
                        <a:t>- No current perceptual disturbances</a:t>
                      </a:r>
                    </a:p>
                    <a:p>
                      <a:r>
                        <a:rPr lang="en-NZ" sz="1000" dirty="0">
                          <a:effectLst/>
                        </a:rPr>
                        <a:t>- No clear delusional content</a:t>
                      </a:r>
                      <a:br>
                        <a:rPr lang="en-NZ" sz="1000" dirty="0">
                          <a:effectLst/>
                        </a:rPr>
                      </a:br>
                      <a:r>
                        <a:rPr lang="en-NZ" sz="1000" dirty="0">
                          <a:effectLst/>
                        </a:rPr>
                        <a:t>- Focussed on medications, no current thoughts of self-harm</a:t>
                      </a:r>
                      <a:br>
                        <a:rPr lang="en-NZ" sz="1000" dirty="0">
                          <a:effectLst/>
                        </a:rPr>
                      </a:br>
                      <a:r>
                        <a:rPr lang="en-NZ" sz="1000" dirty="0">
                          <a:effectLst/>
                        </a:rPr>
                        <a:t>- Insight unclear, needs further exploration</a:t>
                      </a:r>
                    </a:p>
                    <a:p>
                      <a:r>
                        <a:rPr lang="en-NZ" sz="1000" dirty="0">
                          <a:effectLst/>
                        </a:rPr>
                        <a:t>- Risks – chronic suicidal ideations, no serious attempts in the past</a:t>
                      </a:r>
                      <a:br>
                        <a:rPr lang="en-NZ" sz="800" dirty="0">
                          <a:effectLst/>
                        </a:rPr>
                      </a:br>
                      <a:br>
                        <a:rPr lang="en-NZ" sz="800" dirty="0">
                          <a:effectLst/>
                        </a:rPr>
                      </a:br>
                      <a:endParaRPr lang="en-NZ" sz="800" dirty="0">
                        <a:effectLst/>
                      </a:endParaRPr>
                    </a:p>
                  </a:txBody>
                  <a:tcPr marL="5139" marR="5139" marT="5139" marB="5139" anchor="ctr">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222907192"/>
                  </a:ext>
                </a:extLst>
              </a:tr>
            </a:tbl>
          </a:graphicData>
        </a:graphic>
      </p:graphicFrame>
      <p:sp>
        <p:nvSpPr>
          <p:cNvPr id="5" name="Rectangle 4">
            <a:extLst>
              <a:ext uri="{FF2B5EF4-FFF2-40B4-BE49-F238E27FC236}">
                <a16:creationId xmlns:a16="http://schemas.microsoft.com/office/drawing/2014/main" id="{1BC97B9A-F391-B540-874B-48093F30EC91}"/>
              </a:ext>
            </a:extLst>
          </p:cNvPr>
          <p:cNvSpPr/>
          <p:nvPr/>
        </p:nvSpPr>
        <p:spPr>
          <a:xfrm>
            <a:off x="6303401" y="3203798"/>
            <a:ext cx="4960343" cy="34778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NZ" sz="1000" dirty="0"/>
              <a:t>Social</a:t>
            </a:r>
            <a:br>
              <a:rPr lang="en-NZ" sz="1000" dirty="0"/>
            </a:br>
            <a:r>
              <a:rPr lang="en-NZ" sz="1000" dirty="0"/>
              <a:t>- Lives with his mother</a:t>
            </a:r>
            <a:br>
              <a:rPr lang="en-NZ" sz="1000" dirty="0"/>
            </a:br>
            <a:r>
              <a:rPr lang="en-NZ" sz="1000" dirty="0"/>
              <a:t>- Works at </a:t>
            </a:r>
            <a:r>
              <a:rPr lang="en-NZ" sz="1000" i="1" dirty="0">
                <a:solidFill>
                  <a:schemeClr val="tx1">
                    <a:lumMod val="75000"/>
                    <a:lumOff val="25000"/>
                  </a:schemeClr>
                </a:solidFill>
              </a:rPr>
              <a:t>Business</a:t>
            </a:r>
            <a:r>
              <a:rPr lang="en-NZ" sz="1000" dirty="0"/>
              <a:t> </a:t>
            </a:r>
            <a:endParaRPr lang="en-NZ" sz="1000" dirty="0">
              <a:solidFill>
                <a:srgbClr val="000000"/>
              </a:solidFill>
            </a:endParaRPr>
          </a:p>
          <a:p>
            <a:endParaRPr lang="en-NZ" sz="1000" dirty="0">
              <a:solidFill>
                <a:srgbClr val="000000"/>
              </a:solidFill>
            </a:endParaRPr>
          </a:p>
          <a:p>
            <a:r>
              <a:rPr lang="en-NZ" sz="1000" dirty="0">
                <a:solidFill>
                  <a:srgbClr val="000000"/>
                </a:solidFill>
              </a:rPr>
              <a:t>Impression</a:t>
            </a:r>
            <a:br>
              <a:rPr lang="en-NZ" sz="1000" dirty="0">
                <a:solidFill>
                  <a:srgbClr val="000000"/>
                </a:solidFill>
              </a:rPr>
            </a:br>
            <a:r>
              <a:rPr lang="en-NZ" sz="1000" dirty="0">
                <a:solidFill>
                  <a:srgbClr val="000000"/>
                </a:solidFill>
              </a:rPr>
              <a:t>- So far no clear signs of depression or psychosis, but will review mane</a:t>
            </a:r>
          </a:p>
          <a:p>
            <a:r>
              <a:rPr lang="en-NZ" sz="1000" dirty="0">
                <a:solidFill>
                  <a:srgbClr val="000000"/>
                </a:solidFill>
              </a:rPr>
              <a:t>- Signs of borderline personality traits</a:t>
            </a:r>
            <a:br>
              <a:rPr lang="en-NZ" sz="1000" dirty="0">
                <a:solidFill>
                  <a:srgbClr val="000000"/>
                </a:solidFill>
              </a:rPr>
            </a:br>
            <a:br>
              <a:rPr lang="en-NZ" sz="1000" dirty="0">
                <a:solidFill>
                  <a:srgbClr val="000000"/>
                </a:solidFill>
              </a:rPr>
            </a:br>
            <a:r>
              <a:rPr lang="en-NZ" sz="1000" dirty="0">
                <a:solidFill>
                  <a:srgbClr val="000000"/>
                </a:solidFill>
              </a:rPr>
              <a:t>Medications</a:t>
            </a:r>
            <a:br>
              <a:rPr lang="en-NZ" sz="1000" dirty="0">
                <a:solidFill>
                  <a:srgbClr val="000000"/>
                </a:solidFill>
              </a:rPr>
            </a:br>
            <a:r>
              <a:rPr lang="en-NZ" sz="1000" dirty="0">
                <a:solidFill>
                  <a:srgbClr val="000000"/>
                </a:solidFill>
              </a:rPr>
              <a:t>- Takes fluoxetine 40mg and olanzapine 5mg (both nocte)</a:t>
            </a:r>
            <a:br>
              <a:rPr lang="en-NZ" sz="1000" dirty="0">
                <a:solidFill>
                  <a:srgbClr val="000000"/>
                </a:solidFill>
              </a:rPr>
            </a:br>
            <a:br>
              <a:rPr lang="en-NZ" sz="1000" dirty="0">
                <a:solidFill>
                  <a:srgbClr val="000000"/>
                </a:solidFill>
              </a:rPr>
            </a:br>
            <a:r>
              <a:rPr lang="en-NZ" sz="1000" dirty="0">
                <a:solidFill>
                  <a:srgbClr val="000000"/>
                </a:solidFill>
              </a:rPr>
              <a:t>Physical health</a:t>
            </a:r>
            <a:br>
              <a:rPr lang="en-NZ" sz="1000" dirty="0">
                <a:solidFill>
                  <a:srgbClr val="000000"/>
                </a:solidFill>
              </a:rPr>
            </a:br>
            <a:r>
              <a:rPr lang="en-NZ" sz="1000" dirty="0">
                <a:solidFill>
                  <a:srgbClr val="000000"/>
                </a:solidFill>
              </a:rPr>
              <a:t>- Takes regular weed and codeine at the moment - smoking every day</a:t>
            </a:r>
            <a:br>
              <a:rPr lang="en-NZ" sz="1000" dirty="0">
                <a:solidFill>
                  <a:srgbClr val="000000"/>
                </a:solidFill>
              </a:rPr>
            </a:br>
            <a:r>
              <a:rPr lang="en-NZ" sz="1000" dirty="0">
                <a:solidFill>
                  <a:srgbClr val="000000"/>
                </a:solidFill>
              </a:rPr>
              <a:t>- Started taking drugs at 16 after a co-worker </a:t>
            </a:r>
            <a:br>
              <a:rPr lang="en-NZ" sz="1000" dirty="0">
                <a:solidFill>
                  <a:srgbClr val="000000"/>
                </a:solidFill>
              </a:rPr>
            </a:br>
            <a:r>
              <a:rPr lang="en-NZ" sz="1000" dirty="0">
                <a:solidFill>
                  <a:srgbClr val="000000"/>
                </a:solidFill>
              </a:rPr>
              <a:t>- Has also tried acid, MDHA, speech, magic mushrooms, benzos, painkillers, Ritalin and others</a:t>
            </a:r>
            <a:br>
              <a:rPr lang="en-NZ" sz="1000" dirty="0">
                <a:solidFill>
                  <a:srgbClr val="000000"/>
                </a:solidFill>
              </a:rPr>
            </a:br>
            <a:r>
              <a:rPr lang="en-NZ" sz="1000" dirty="0">
                <a:solidFill>
                  <a:srgbClr val="000000"/>
                </a:solidFill>
              </a:rPr>
              <a:t>- Used to do drugs more heavily over the past year</a:t>
            </a:r>
            <a:br>
              <a:rPr lang="en-NZ" sz="1000" dirty="0">
                <a:solidFill>
                  <a:srgbClr val="000000"/>
                </a:solidFill>
              </a:rPr>
            </a:br>
            <a:br>
              <a:rPr lang="en-NZ" sz="1000" dirty="0">
                <a:solidFill>
                  <a:srgbClr val="000000"/>
                </a:solidFill>
              </a:rPr>
            </a:br>
            <a:r>
              <a:rPr lang="en-NZ" sz="1000" dirty="0">
                <a:solidFill>
                  <a:srgbClr val="000000"/>
                </a:solidFill>
              </a:rPr>
              <a:t>Plan</a:t>
            </a:r>
            <a:br>
              <a:rPr lang="en-NZ" sz="1000" dirty="0">
                <a:solidFill>
                  <a:srgbClr val="000000"/>
                </a:solidFill>
              </a:rPr>
            </a:br>
            <a:r>
              <a:rPr lang="en-NZ" sz="1000" dirty="0">
                <a:solidFill>
                  <a:srgbClr val="000000"/>
                </a:solidFill>
              </a:rPr>
              <a:t>1) Chart regular medications - fluoxetine moved to mane</a:t>
            </a:r>
            <a:br>
              <a:rPr lang="en-NZ" sz="1000" dirty="0">
                <a:solidFill>
                  <a:srgbClr val="000000"/>
                </a:solidFill>
              </a:rPr>
            </a:br>
            <a:r>
              <a:rPr lang="en-NZ" sz="1000" dirty="0">
                <a:solidFill>
                  <a:srgbClr val="000000"/>
                </a:solidFill>
              </a:rPr>
              <a:t>2) Taken off 10 minute observations</a:t>
            </a:r>
            <a:br>
              <a:rPr lang="en-NZ" sz="1000" dirty="0">
                <a:solidFill>
                  <a:srgbClr val="000000"/>
                </a:solidFill>
              </a:rPr>
            </a:br>
            <a:r>
              <a:rPr lang="en-NZ" sz="1000" dirty="0">
                <a:solidFill>
                  <a:srgbClr val="000000"/>
                </a:solidFill>
              </a:rPr>
              <a:t>3) Attempt meeting with mother and father mane (11:00)</a:t>
            </a:r>
            <a:endParaRPr lang="en-US" sz="2400" dirty="0"/>
          </a:p>
        </p:txBody>
      </p:sp>
    </p:spTree>
    <p:extLst>
      <p:ext uri="{BB962C8B-B14F-4D97-AF65-F5344CB8AC3E}">
        <p14:creationId xmlns:p14="http://schemas.microsoft.com/office/powerpoint/2010/main" val="2788909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60A39DF-5786-9D48-B7CD-35633A48F1BA}"/>
              </a:ext>
            </a:extLst>
          </p:cNvPr>
          <p:cNvGraphicFramePr>
            <a:graphicFrameLocks noGrp="1"/>
          </p:cNvGraphicFramePr>
          <p:nvPr>
            <p:ph idx="1"/>
            <p:extLst>
              <p:ext uri="{D42A27DB-BD31-4B8C-83A1-F6EECF244321}">
                <p14:modId xmlns:p14="http://schemas.microsoft.com/office/powerpoint/2010/main" val="212687927"/>
              </p:ext>
            </p:extLst>
          </p:nvPr>
        </p:nvGraphicFramePr>
        <p:xfrm>
          <a:off x="2026227" y="412240"/>
          <a:ext cx="7897091" cy="5800436"/>
        </p:xfrm>
        <a:graphic>
          <a:graphicData uri="http://schemas.openxmlformats.org/drawingml/2006/table">
            <a:tbl>
              <a:tblPr/>
              <a:tblGrid>
                <a:gridCol w="389185">
                  <a:extLst>
                    <a:ext uri="{9D8B030D-6E8A-4147-A177-3AD203B41FA5}">
                      <a16:colId xmlns:a16="http://schemas.microsoft.com/office/drawing/2014/main" val="3817015836"/>
                    </a:ext>
                  </a:extLst>
                </a:gridCol>
                <a:gridCol w="5211515">
                  <a:extLst>
                    <a:ext uri="{9D8B030D-6E8A-4147-A177-3AD203B41FA5}">
                      <a16:colId xmlns:a16="http://schemas.microsoft.com/office/drawing/2014/main" val="4186620129"/>
                    </a:ext>
                  </a:extLst>
                </a:gridCol>
                <a:gridCol w="2296391">
                  <a:extLst>
                    <a:ext uri="{9D8B030D-6E8A-4147-A177-3AD203B41FA5}">
                      <a16:colId xmlns:a16="http://schemas.microsoft.com/office/drawing/2014/main" val="1027339347"/>
                    </a:ext>
                  </a:extLst>
                </a:gridCol>
              </a:tblGrid>
              <a:tr h="273713">
                <a:tc>
                  <a:txBody>
                    <a:bodyPr/>
                    <a:lstStyle/>
                    <a:p>
                      <a:r>
                        <a:rPr lang="en-NZ" sz="900" dirty="0">
                          <a:effectLst/>
                        </a:rPr>
                        <a:t>Aug 2019 13:00</a:t>
                      </a:r>
                    </a:p>
                  </a:txBody>
                  <a:tcPr marL="5139" marR="5139" marT="5139" marB="5139">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19050" cap="flat" cmpd="sng" algn="ctr">
                      <a:solidFill>
                        <a:srgbClr val="3366CC"/>
                      </a:solidFill>
                      <a:prstDash val="solid"/>
                      <a:round/>
                      <a:headEnd type="none" w="med" len="med"/>
                      <a:tailEnd type="none" w="med" len="med"/>
                    </a:lnB>
                    <a:solidFill>
                      <a:srgbClr val="E5E5F0"/>
                    </a:solidFill>
                  </a:tcPr>
                </a:tc>
                <a:tc>
                  <a:txBody>
                    <a:bodyPr/>
                    <a:lstStyle/>
                    <a:p>
                      <a:r>
                        <a:rPr lang="en-NZ" sz="800" u="none" strike="noStrike" dirty="0">
                          <a:solidFill>
                            <a:srgbClr val="0000B8"/>
                          </a:solidFill>
                          <a:effectLst/>
                          <a:latin typeface="Verdana" panose="020B0604030504040204" pitchFamily="34" charset="0"/>
                          <a:hlinkClick r:id="rId2"/>
                        </a:rPr>
                        <a:t>Inpatient MH Progress Note - Completed</a:t>
                      </a:r>
                      <a:endParaRPr lang="en-NZ" sz="900" dirty="0">
                        <a:effectLst/>
                      </a:endParaRPr>
                    </a:p>
                  </a:txBody>
                  <a:tcPr marL="5139" marR="5139" marT="5139" marB="5139">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19050" cap="flat" cmpd="sng" algn="ctr">
                      <a:solidFill>
                        <a:srgbClr val="3366CC"/>
                      </a:solidFill>
                      <a:prstDash val="solid"/>
                      <a:round/>
                      <a:headEnd type="none" w="med" len="med"/>
                      <a:tailEnd type="none" w="med" len="med"/>
                    </a:lnB>
                    <a:solidFill>
                      <a:srgbClr val="E5E5F0"/>
                    </a:solidFill>
                  </a:tcPr>
                </a:tc>
                <a:tc>
                  <a:txBody>
                    <a:bodyPr/>
                    <a:lstStyle/>
                    <a:p>
                      <a:r>
                        <a:rPr lang="en-NZ" sz="900" dirty="0">
                          <a:effectLst/>
                        </a:rPr>
                        <a:t>Dr Robert Lundin  Registrar  </a:t>
                      </a:r>
                    </a:p>
                  </a:txBody>
                  <a:tcPr marL="5139" marR="5139" marT="5139" marB="5139">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19050" cap="flat" cmpd="sng" algn="ctr">
                      <a:solidFill>
                        <a:srgbClr val="3366CC"/>
                      </a:solidFill>
                      <a:prstDash val="solid"/>
                      <a:round/>
                      <a:headEnd type="none" w="med" len="med"/>
                      <a:tailEnd type="none" w="med" len="med"/>
                    </a:lnB>
                    <a:solidFill>
                      <a:srgbClr val="E5E5F0"/>
                    </a:solidFill>
                  </a:tcPr>
                </a:tc>
                <a:extLst>
                  <a:ext uri="{0D108BD9-81ED-4DB2-BD59-A6C34878D82A}">
                    <a16:rowId xmlns:a16="http://schemas.microsoft.com/office/drawing/2014/main" val="2680059954"/>
                  </a:ext>
                </a:extLst>
              </a:tr>
              <a:tr h="186800">
                <a:tc>
                  <a:txBody>
                    <a:bodyPr/>
                    <a:lstStyle/>
                    <a:p>
                      <a:r>
                        <a:rPr lang="en-NZ" sz="900">
                          <a:effectLst/>
                        </a:rPr>
                        <a:t> </a:t>
                      </a:r>
                    </a:p>
                  </a:txBody>
                  <a:tcPr marL="5139" marR="5139" marT="5139" marB="5139" anchor="ctr">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19050" cap="flat" cmpd="sng" algn="ctr">
                      <a:solidFill>
                        <a:srgbClr val="3366CC"/>
                      </a:solidFill>
                      <a:prstDash val="solid"/>
                      <a:round/>
                      <a:headEnd type="none" w="med" len="med"/>
                      <a:tailEnd type="none" w="med" len="med"/>
                    </a:lnB>
                    <a:solidFill>
                      <a:srgbClr val="FFFFFF"/>
                    </a:solidFill>
                  </a:tcPr>
                </a:tc>
                <a:tc gridSpan="2">
                  <a:txBody>
                    <a:bodyPr/>
                    <a:lstStyle/>
                    <a:p>
                      <a:r>
                        <a:rPr lang="en-NZ" sz="900" b="1" i="1" dirty="0">
                          <a:effectLst/>
                        </a:rPr>
                        <a:t>Review</a:t>
                      </a:r>
                      <a:endParaRPr lang="en-NZ" sz="900" dirty="0">
                        <a:effectLst/>
                      </a:endParaRPr>
                    </a:p>
                  </a:txBody>
                  <a:tcPr marL="5139" marR="5139" marT="5139" marB="5139" anchor="ctr">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19050" cap="flat" cmpd="sng" algn="ctr">
                      <a:solidFill>
                        <a:srgbClr val="3366CC"/>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417334140"/>
                  </a:ext>
                </a:extLst>
              </a:tr>
              <a:tr h="5081238">
                <a:tc>
                  <a:txBody>
                    <a:bodyPr/>
                    <a:lstStyle/>
                    <a:p>
                      <a:r>
                        <a:rPr lang="en-NZ" sz="200" dirty="0">
                          <a:effectLst/>
                        </a:rPr>
                        <a:t> </a:t>
                      </a:r>
                    </a:p>
                  </a:txBody>
                  <a:tcPr marL="5139" marR="5139" marT="5139" marB="5139" anchor="ctr">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i="1" kern="1200" dirty="0">
                          <a:solidFill>
                            <a:schemeClr val="tx1">
                              <a:lumMod val="75000"/>
                              <a:lumOff val="25000"/>
                            </a:schemeClr>
                          </a:solidFill>
                          <a:effectLst/>
                          <a:latin typeface="+mn-lt"/>
                          <a:ea typeface="+mn-ea"/>
                          <a:cs typeface="+mn-cs"/>
                        </a:rPr>
                        <a:t>Patient</a:t>
                      </a:r>
                      <a:r>
                        <a:rPr lang="en-NZ" sz="1000" kern="1200" dirty="0">
                          <a:solidFill>
                            <a:schemeClr val="tx1"/>
                          </a:solidFill>
                          <a:effectLst/>
                          <a:latin typeface="+mn-lt"/>
                          <a:ea typeface="+mn-ea"/>
                          <a:cs typeface="+mn-cs"/>
                        </a:rPr>
                        <a:t> was seen on the ward by Dr </a:t>
                      </a:r>
                      <a:r>
                        <a:rPr lang="en-NZ" sz="1000" i="1" kern="1200" dirty="0">
                          <a:solidFill>
                            <a:schemeClr val="tx1">
                              <a:lumMod val="75000"/>
                              <a:lumOff val="25000"/>
                            </a:schemeClr>
                          </a:solidFill>
                          <a:effectLst/>
                          <a:latin typeface="+mn-lt"/>
                          <a:ea typeface="+mn-ea"/>
                          <a:cs typeface="+mn-cs"/>
                        </a:rPr>
                        <a:t>Doctor</a:t>
                      </a:r>
                      <a:r>
                        <a:rPr lang="en-NZ" sz="10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Progress on the ward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 </a:t>
                      </a:r>
                      <a:r>
                        <a:rPr lang="en-NZ" sz="1000" i="1" kern="1200" dirty="0">
                          <a:solidFill>
                            <a:schemeClr val="tx1">
                              <a:lumMod val="75000"/>
                              <a:lumOff val="25000"/>
                            </a:schemeClr>
                          </a:solidFill>
                          <a:effectLst/>
                          <a:latin typeface="+mn-lt"/>
                          <a:ea typeface="+mn-ea"/>
                          <a:cs typeface="+mn-cs"/>
                        </a:rPr>
                        <a:t>Patient</a:t>
                      </a:r>
                      <a:r>
                        <a:rPr lang="en-NZ" sz="1000" kern="1200" dirty="0">
                          <a:solidFill>
                            <a:schemeClr val="tx1"/>
                          </a:solidFill>
                          <a:effectLst/>
                          <a:latin typeface="+mn-lt"/>
                          <a:ea typeface="+mn-ea"/>
                          <a:cs typeface="+mn-cs"/>
                        </a:rPr>
                        <a:t> has been doing well on the ward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 Eating and sleep well, making friends on the ward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 </a:t>
                      </a:r>
                      <a:r>
                        <a:rPr lang="en-NZ" sz="1000" i="1" kern="1200" dirty="0">
                          <a:solidFill>
                            <a:schemeClr val="tx1">
                              <a:lumMod val="75000"/>
                              <a:lumOff val="25000"/>
                            </a:schemeClr>
                          </a:solidFill>
                          <a:effectLst/>
                          <a:latin typeface="+mn-lt"/>
                          <a:ea typeface="+mn-ea"/>
                          <a:cs typeface="+mn-cs"/>
                        </a:rPr>
                        <a:t>Patient</a:t>
                      </a:r>
                      <a:r>
                        <a:rPr lang="en-NZ" sz="1000" kern="1200" dirty="0">
                          <a:solidFill>
                            <a:schemeClr val="tx1"/>
                          </a:solidFill>
                          <a:effectLst/>
                          <a:latin typeface="+mn-lt"/>
                          <a:ea typeface="+mn-ea"/>
                          <a:cs typeface="+mn-cs"/>
                        </a:rPr>
                        <a:t> denies any suicidal thoughts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Impression from treatment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 Following the family meeting today the impression from treatment team and family is that there are no signs of major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 It is more likely that the suicidal ideations are related to a personality disorder or past trauma (like parents separating at age 9)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 Also related to ongoing drug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 Family meeting earlier today highlighted an appointment next week to transfer services to adult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 Psychotherapy in community is being planned and will be required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 For leave with family over the weekend (4 hours daily)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kern="1200" dirty="0">
                        <a:solidFill>
                          <a:schemeClr val="tx1"/>
                        </a:solidFill>
                        <a:effectLst/>
                        <a:latin typeface="+mn-lt"/>
                        <a:ea typeface="+mn-ea"/>
                        <a:cs typeface="+mn-cs"/>
                      </a:endParaRPr>
                    </a:p>
                    <a:p>
                      <a:r>
                        <a:rPr lang="en-NZ" sz="1000" dirty="0">
                          <a:effectLst/>
                        </a:rPr>
                        <a:t>MSE</a:t>
                      </a:r>
                      <a:br>
                        <a:rPr lang="en-NZ" sz="1000" dirty="0">
                          <a:effectLst/>
                        </a:rPr>
                      </a:br>
                      <a:r>
                        <a:rPr lang="en-NZ" sz="1000" dirty="0">
                          <a:effectLst/>
                        </a:rPr>
                        <a:t>- Casually dressed in hoodie, engaging well in interview</a:t>
                      </a:r>
                      <a:br>
                        <a:rPr lang="en-NZ" sz="1000" dirty="0">
                          <a:effectLst/>
                        </a:rPr>
                      </a:br>
                      <a:r>
                        <a:rPr lang="en-NZ" sz="1000" dirty="0">
                          <a:effectLst/>
                        </a:rPr>
                        <a:t>- Speech normal</a:t>
                      </a:r>
                      <a:br>
                        <a:rPr lang="en-NZ" sz="1000" dirty="0">
                          <a:effectLst/>
                        </a:rPr>
                      </a:br>
                      <a:r>
                        <a:rPr lang="en-NZ" sz="1000" dirty="0">
                          <a:effectLst/>
                        </a:rPr>
                        <a:t>- Mood euthymic, affect reactive</a:t>
                      </a:r>
                      <a:br>
                        <a:rPr lang="en-NZ" sz="1000" dirty="0">
                          <a:effectLst/>
                        </a:rPr>
                      </a:br>
                      <a:r>
                        <a:rPr lang="en-NZ" sz="1000" dirty="0">
                          <a:effectLst/>
                        </a:rPr>
                        <a:t>- Thought form linear, logical</a:t>
                      </a:r>
                      <a:br>
                        <a:rPr lang="en-NZ" sz="1000" dirty="0">
                          <a:effectLst/>
                        </a:rPr>
                      </a:br>
                      <a:r>
                        <a:rPr lang="en-NZ" sz="1000" dirty="0">
                          <a:effectLst/>
                        </a:rPr>
                        <a:t>- No current perceptual disturbances</a:t>
                      </a:r>
                    </a:p>
                    <a:p>
                      <a:r>
                        <a:rPr lang="en-NZ" sz="1000" dirty="0">
                          <a:effectLst/>
                        </a:rPr>
                        <a:t>- No clear delusional content</a:t>
                      </a:r>
                      <a:br>
                        <a:rPr lang="en-NZ" sz="1000" dirty="0">
                          <a:effectLst/>
                        </a:rPr>
                      </a:br>
                      <a:r>
                        <a:rPr lang="en-NZ" sz="1000" dirty="0">
                          <a:effectLst/>
                        </a:rPr>
                        <a:t>- Focussed on leave, no current thoughts of self-harm</a:t>
                      </a:r>
                      <a:br>
                        <a:rPr lang="en-NZ" sz="1000" dirty="0">
                          <a:effectLst/>
                        </a:rPr>
                      </a:br>
                      <a:r>
                        <a:rPr lang="en-NZ" sz="1000" dirty="0">
                          <a:effectLst/>
                        </a:rPr>
                        <a:t>- Insight appears good</a:t>
                      </a:r>
                    </a:p>
                    <a:p>
                      <a:r>
                        <a:rPr lang="en-NZ" sz="1000" dirty="0">
                          <a:effectLst/>
                        </a:rPr>
                        <a:t>- Risks – chronic suicidal ideations, ongoing drug use</a:t>
                      </a:r>
                    </a:p>
                    <a:p>
                      <a:endParaRPr lang="en-NZ"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1) RN to call community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2) Aim for discharge Monday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3) Has x3 escorted and 4 hours with family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00" kern="1200" dirty="0">
                          <a:solidFill>
                            <a:schemeClr val="tx1"/>
                          </a:solidFill>
                          <a:effectLst/>
                          <a:latin typeface="+mn-lt"/>
                          <a:ea typeface="+mn-ea"/>
                          <a:cs typeface="+mn-cs"/>
                        </a:rPr>
                        <a:t>4) Urine toxicology on return from leave</a:t>
                      </a:r>
                    </a:p>
                    <a:p>
                      <a:br>
                        <a:rPr lang="en-NZ" sz="1000" dirty="0">
                          <a:effectLst/>
                        </a:rPr>
                      </a:br>
                      <a:endParaRPr lang="en-NZ" sz="1000" dirty="0">
                        <a:effectLst/>
                      </a:endParaRPr>
                    </a:p>
                  </a:txBody>
                  <a:tcPr marL="5139" marR="5139" marT="5139" marB="5139">
                    <a:lnL w="19050" cap="flat" cmpd="sng" algn="ctr">
                      <a:solidFill>
                        <a:srgbClr val="3366CC"/>
                      </a:solidFill>
                      <a:prstDash val="solid"/>
                      <a:round/>
                      <a:headEnd type="none" w="med" len="med"/>
                      <a:tailEnd type="none" w="med" len="med"/>
                    </a:lnL>
                    <a:lnR w="19050" cap="flat" cmpd="sng" algn="ctr">
                      <a:solidFill>
                        <a:srgbClr val="3366CC"/>
                      </a:solidFill>
                      <a:prstDash val="solid"/>
                      <a:round/>
                      <a:headEnd type="none" w="med" len="med"/>
                      <a:tailEnd type="none" w="med" len="med"/>
                    </a:lnR>
                    <a:lnT w="19050" cap="flat" cmpd="sng" algn="ctr">
                      <a:solidFill>
                        <a:srgbClr val="3366CC"/>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222907192"/>
                  </a:ext>
                </a:extLst>
              </a:tr>
            </a:tbl>
          </a:graphicData>
        </a:graphic>
      </p:graphicFrame>
    </p:spTree>
    <p:extLst>
      <p:ext uri="{BB962C8B-B14F-4D97-AF65-F5344CB8AC3E}">
        <p14:creationId xmlns:p14="http://schemas.microsoft.com/office/powerpoint/2010/main" val="20626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73EF-DC7A-1B4F-AAA4-FACDAE51A1C4}"/>
              </a:ext>
            </a:extLst>
          </p:cNvPr>
          <p:cNvSpPr>
            <a:spLocks noGrp="1"/>
          </p:cNvSpPr>
          <p:nvPr>
            <p:ph type="ctrTitle"/>
          </p:nvPr>
        </p:nvSpPr>
        <p:spPr/>
        <p:txBody>
          <a:bodyPr/>
          <a:lstStyle/>
          <a:p>
            <a:r>
              <a:rPr lang="en-GB" dirty="0"/>
              <a:t>Feedback</a:t>
            </a:r>
          </a:p>
        </p:txBody>
      </p:sp>
      <p:sp>
        <p:nvSpPr>
          <p:cNvPr id="3" name="Subtitle 2">
            <a:extLst>
              <a:ext uri="{FF2B5EF4-FFF2-40B4-BE49-F238E27FC236}">
                <a16:creationId xmlns:a16="http://schemas.microsoft.com/office/drawing/2014/main" id="{8E8EDD58-34E1-E341-BD45-CA62C6AE0FAD}"/>
              </a:ext>
            </a:extLst>
          </p:cNvPr>
          <p:cNvSpPr>
            <a:spLocks noGrp="1"/>
          </p:cNvSpPr>
          <p:nvPr>
            <p:ph type="subTitle" idx="1"/>
          </p:nvPr>
        </p:nvSpPr>
        <p:spPr/>
        <p:txBody>
          <a:bodyPr/>
          <a:lstStyle/>
          <a:p>
            <a:r>
              <a:rPr lang="en-GB" dirty="0"/>
              <a:t>Dr Robert Michael Lundin</a:t>
            </a:r>
          </a:p>
          <a:p>
            <a:r>
              <a:rPr lang="en-GB" dirty="0" err="1"/>
              <a:t>rlundin@mbph.org.au</a:t>
            </a:r>
            <a:endParaRPr lang="en-GB" dirty="0"/>
          </a:p>
        </p:txBody>
      </p:sp>
    </p:spTree>
    <p:extLst>
      <p:ext uri="{BB962C8B-B14F-4D97-AF65-F5344CB8AC3E}">
        <p14:creationId xmlns:p14="http://schemas.microsoft.com/office/powerpoint/2010/main" val="343312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EEEE9-D5F1-354B-B222-B7D4F022B09E}"/>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Absence</a:t>
            </a:r>
          </a:p>
        </p:txBody>
      </p:sp>
      <p:sp>
        <p:nvSpPr>
          <p:cNvPr id="3" name="Content Placeholder 2">
            <a:extLst>
              <a:ext uri="{FF2B5EF4-FFF2-40B4-BE49-F238E27FC236}">
                <a16:creationId xmlns:a16="http://schemas.microsoft.com/office/drawing/2014/main" id="{1E38D1B0-8A5F-A145-8AB5-681A6A0AC86F}"/>
              </a:ext>
            </a:extLst>
          </p:cNvPr>
          <p:cNvSpPr>
            <a:spLocks noGrp="1"/>
          </p:cNvSpPr>
          <p:nvPr>
            <p:ph idx="1"/>
          </p:nvPr>
        </p:nvSpPr>
        <p:spPr>
          <a:xfrm>
            <a:off x="643468" y="2638044"/>
            <a:ext cx="3363974" cy="3415622"/>
          </a:xfrm>
        </p:spPr>
        <p:txBody>
          <a:bodyPr>
            <a:normAutofit/>
          </a:bodyPr>
          <a:lstStyle/>
          <a:p>
            <a:r>
              <a:rPr lang="en-US" dirty="0">
                <a:solidFill>
                  <a:schemeClr val="bg1"/>
                </a:solidFill>
              </a:rPr>
              <a:t>Always happy to share slides</a:t>
            </a:r>
          </a:p>
        </p:txBody>
      </p:sp>
      <p:pic>
        <p:nvPicPr>
          <p:cNvPr id="4" name="Picture 3">
            <a:extLst>
              <a:ext uri="{FF2B5EF4-FFF2-40B4-BE49-F238E27FC236}">
                <a16:creationId xmlns:a16="http://schemas.microsoft.com/office/drawing/2014/main" id="{F2CD0D85-2F4C-AC44-80D5-D80C96B85F75}"/>
              </a:ext>
            </a:extLst>
          </p:cNvPr>
          <p:cNvPicPr>
            <a:picLocks noChangeAspect="1"/>
          </p:cNvPicPr>
          <p:nvPr/>
        </p:nvPicPr>
        <p:blipFill>
          <a:blip r:embed="rId2"/>
          <a:stretch>
            <a:fillRect/>
          </a:stretch>
        </p:blipFill>
        <p:spPr>
          <a:xfrm>
            <a:off x="5297763" y="2184361"/>
            <a:ext cx="6250769" cy="2328411"/>
          </a:xfrm>
          <a:prstGeom prst="rect">
            <a:avLst/>
          </a:prstGeom>
        </p:spPr>
      </p:pic>
    </p:spTree>
    <p:extLst>
      <p:ext uri="{BB962C8B-B14F-4D97-AF65-F5344CB8AC3E}">
        <p14:creationId xmlns:p14="http://schemas.microsoft.com/office/powerpoint/2010/main" val="7580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73EF-DC7A-1B4F-AAA4-FACDAE51A1C4}"/>
              </a:ext>
            </a:extLst>
          </p:cNvPr>
          <p:cNvSpPr>
            <a:spLocks noGrp="1"/>
          </p:cNvSpPr>
          <p:nvPr>
            <p:ph type="ctrTitle"/>
          </p:nvPr>
        </p:nvSpPr>
        <p:spPr/>
        <p:txBody>
          <a:bodyPr/>
          <a:lstStyle/>
          <a:p>
            <a:r>
              <a:rPr lang="en-GB" dirty="0"/>
              <a:t>History taking in psychiatry</a:t>
            </a:r>
          </a:p>
        </p:txBody>
      </p:sp>
      <p:sp>
        <p:nvSpPr>
          <p:cNvPr id="3" name="Subtitle 2">
            <a:extLst>
              <a:ext uri="{FF2B5EF4-FFF2-40B4-BE49-F238E27FC236}">
                <a16:creationId xmlns:a16="http://schemas.microsoft.com/office/drawing/2014/main" id="{8E8EDD58-34E1-E341-BD45-CA62C6AE0FAD}"/>
              </a:ext>
            </a:extLst>
          </p:cNvPr>
          <p:cNvSpPr>
            <a:spLocks noGrp="1"/>
          </p:cNvSpPr>
          <p:nvPr>
            <p:ph type="subTitle" idx="1"/>
          </p:nvPr>
        </p:nvSpPr>
        <p:spPr/>
        <p:txBody>
          <a:bodyPr/>
          <a:lstStyle/>
          <a:p>
            <a:r>
              <a:rPr lang="en-GB" dirty="0"/>
              <a:t>Dr Robert Michael Lundin</a:t>
            </a:r>
          </a:p>
          <a:p>
            <a:r>
              <a:rPr lang="en-GB" dirty="0" err="1"/>
              <a:t>rlundin@mbph.org.au</a:t>
            </a:r>
            <a:endParaRPr lang="en-GB" dirty="0"/>
          </a:p>
        </p:txBody>
      </p:sp>
    </p:spTree>
    <p:extLst>
      <p:ext uri="{BB962C8B-B14F-4D97-AF65-F5344CB8AC3E}">
        <p14:creationId xmlns:p14="http://schemas.microsoft.com/office/powerpoint/2010/main" val="2214044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GB">
                <a:solidFill>
                  <a:schemeClr val="bg1"/>
                </a:solidFill>
              </a:rPr>
              <a:t>Talking to psychiatric patients</a:t>
            </a:r>
          </a:p>
        </p:txBody>
      </p:sp>
      <p:sp>
        <p:nvSpPr>
          <p:cNvPr id="3" name="Content Placeholder 2">
            <a:extLst>
              <a:ext uri="{FF2B5EF4-FFF2-40B4-BE49-F238E27FC236}">
                <a16:creationId xmlns:a16="http://schemas.microsoft.com/office/drawing/2014/main" id="{7D18648F-ED8A-7F4D-886D-2811EDC5AF27}"/>
              </a:ext>
            </a:extLst>
          </p:cNvPr>
          <p:cNvSpPr>
            <a:spLocks noGrp="1"/>
          </p:cNvSpPr>
          <p:nvPr>
            <p:ph idx="1"/>
          </p:nvPr>
        </p:nvSpPr>
        <p:spPr>
          <a:xfrm>
            <a:off x="643468" y="2638044"/>
            <a:ext cx="3363974" cy="3415622"/>
          </a:xfrm>
        </p:spPr>
        <p:txBody>
          <a:bodyPr>
            <a:normAutofit/>
          </a:bodyPr>
          <a:lstStyle/>
          <a:p>
            <a:pPr marL="0" indent="0">
              <a:buNone/>
            </a:pPr>
            <a:r>
              <a:rPr lang="en-GB" dirty="0">
                <a:solidFill>
                  <a:schemeClr val="bg1"/>
                </a:solidFill>
              </a:rPr>
              <a:t>First some generic advice</a:t>
            </a:r>
          </a:p>
          <a:p>
            <a:r>
              <a:rPr lang="en-GB" dirty="0">
                <a:solidFill>
                  <a:schemeClr val="bg1"/>
                </a:solidFill>
              </a:rPr>
              <a:t>Bring someone along</a:t>
            </a:r>
          </a:p>
          <a:p>
            <a:r>
              <a:rPr lang="en-GB" dirty="0">
                <a:solidFill>
                  <a:schemeClr val="bg1"/>
                </a:solidFill>
              </a:rPr>
              <a:t>Remember duress alarms</a:t>
            </a:r>
          </a:p>
          <a:p>
            <a:r>
              <a:rPr lang="en-GB" b="1" u="sng" dirty="0">
                <a:solidFill>
                  <a:schemeClr val="bg1"/>
                </a:solidFill>
              </a:rPr>
              <a:t>NEVER</a:t>
            </a:r>
            <a:r>
              <a:rPr lang="en-GB" dirty="0">
                <a:solidFill>
                  <a:schemeClr val="bg1"/>
                </a:solidFill>
              </a:rPr>
              <a:t> lie</a:t>
            </a:r>
          </a:p>
          <a:p>
            <a:r>
              <a:rPr lang="en-GB" dirty="0">
                <a:solidFill>
                  <a:schemeClr val="bg1"/>
                </a:solidFill>
              </a:rPr>
              <a:t>Establish rapport</a:t>
            </a:r>
          </a:p>
          <a:p>
            <a:r>
              <a:rPr lang="en-GB" dirty="0">
                <a:solidFill>
                  <a:schemeClr val="bg1"/>
                </a:solidFill>
              </a:rPr>
              <a:t>Free flow vs structured</a:t>
            </a:r>
          </a:p>
          <a:p>
            <a:r>
              <a:rPr lang="en-GB" dirty="0">
                <a:solidFill>
                  <a:schemeClr val="bg1"/>
                </a:solidFill>
              </a:rPr>
              <a:t>Think about positioning</a:t>
            </a:r>
          </a:p>
        </p:txBody>
      </p:sp>
      <p:pic>
        <p:nvPicPr>
          <p:cNvPr id="5" name="Picture 4">
            <a:extLst>
              <a:ext uri="{FF2B5EF4-FFF2-40B4-BE49-F238E27FC236}">
                <a16:creationId xmlns:a16="http://schemas.microsoft.com/office/drawing/2014/main" id="{0F0BD594-15C5-8D4D-8304-B70B0F639F0A}"/>
              </a:ext>
            </a:extLst>
          </p:cNvPr>
          <p:cNvPicPr>
            <a:picLocks noChangeAspect="1"/>
          </p:cNvPicPr>
          <p:nvPr/>
        </p:nvPicPr>
        <p:blipFill>
          <a:blip r:embed="rId2"/>
          <a:stretch>
            <a:fillRect/>
          </a:stretch>
        </p:blipFill>
        <p:spPr>
          <a:xfrm>
            <a:off x="5718048" y="643467"/>
            <a:ext cx="5410199" cy="541019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6353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2600">
                <a:solidFill>
                  <a:srgbClr val="FFFFFF"/>
                </a:solidFill>
              </a:rPr>
              <a:t>Talking about: </a:t>
            </a:r>
            <a:r>
              <a:rPr lang="en-GB" sz="2600" b="1">
                <a:solidFill>
                  <a:srgbClr val="FFFFFF"/>
                </a:solidFill>
              </a:rPr>
              <a:t>Psychosis</a:t>
            </a:r>
          </a:p>
        </p:txBody>
      </p:sp>
      <p:sp>
        <p:nvSpPr>
          <p:cNvPr id="3" name="Content Placeholder 2">
            <a:extLst>
              <a:ext uri="{FF2B5EF4-FFF2-40B4-BE49-F238E27FC236}">
                <a16:creationId xmlns:a16="http://schemas.microsoft.com/office/drawing/2014/main" id="{7D18648F-ED8A-7F4D-886D-2811EDC5AF27}"/>
              </a:ext>
            </a:extLst>
          </p:cNvPr>
          <p:cNvSpPr>
            <a:spLocks noGrp="1"/>
          </p:cNvSpPr>
          <p:nvPr>
            <p:ph idx="1"/>
          </p:nvPr>
        </p:nvSpPr>
        <p:spPr>
          <a:xfrm>
            <a:off x="5591695" y="1402080"/>
            <a:ext cx="5320696" cy="4053840"/>
          </a:xfrm>
        </p:spPr>
        <p:txBody>
          <a:bodyPr anchor="ctr">
            <a:normAutofit/>
          </a:bodyPr>
          <a:lstStyle/>
          <a:p>
            <a:r>
              <a:rPr lang="en-NZ" dirty="0"/>
              <a:t>Sometimes when people are stressed they can have strange experiences. Have you ever experienced this? </a:t>
            </a:r>
          </a:p>
          <a:p>
            <a:r>
              <a:rPr lang="en-NZ" dirty="0"/>
              <a:t>Have you ever heard voices, or people talking about you when no-one else is around?</a:t>
            </a:r>
          </a:p>
          <a:p>
            <a:r>
              <a:rPr lang="en-NZ" dirty="0"/>
              <a:t>Have you ever felt like your thoughts are being interfered with in some way? E.g. thoughts being put into your head, or taken out or even broadcasted to other people so that other people know what you are thinking? </a:t>
            </a:r>
          </a:p>
          <a:p>
            <a:r>
              <a:rPr lang="en-NZ" dirty="0"/>
              <a:t>Do you ever receive messages from the TV or radio?</a:t>
            </a:r>
          </a:p>
          <a:p>
            <a:r>
              <a:rPr lang="en-NZ" dirty="0"/>
              <a:t>Is anyone trying to hurt you?</a:t>
            </a:r>
          </a:p>
          <a:p>
            <a:endParaRPr lang="en-GB" dirty="0"/>
          </a:p>
        </p:txBody>
      </p:sp>
    </p:spTree>
    <p:extLst>
      <p:ext uri="{BB962C8B-B14F-4D97-AF65-F5344CB8AC3E}">
        <p14:creationId xmlns:p14="http://schemas.microsoft.com/office/powerpoint/2010/main" val="209187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1400">
                <a:solidFill>
                  <a:srgbClr val="FFFFFF"/>
                </a:solidFill>
              </a:rPr>
              <a:t>Talking about: </a:t>
            </a:r>
            <a:r>
              <a:rPr lang="en-GB" sz="1400" b="1">
                <a:solidFill>
                  <a:srgbClr val="FFFFFF"/>
                </a:solidFill>
              </a:rPr>
              <a:t>Hallucinations</a:t>
            </a:r>
          </a:p>
        </p:txBody>
      </p:sp>
      <p:sp>
        <p:nvSpPr>
          <p:cNvPr id="3" name="Content Placeholder 2">
            <a:extLst>
              <a:ext uri="{FF2B5EF4-FFF2-40B4-BE49-F238E27FC236}">
                <a16:creationId xmlns:a16="http://schemas.microsoft.com/office/drawing/2014/main" id="{7D18648F-ED8A-7F4D-886D-2811EDC5AF27}"/>
              </a:ext>
            </a:extLst>
          </p:cNvPr>
          <p:cNvSpPr>
            <a:spLocks noGrp="1"/>
          </p:cNvSpPr>
          <p:nvPr>
            <p:ph idx="1"/>
          </p:nvPr>
        </p:nvSpPr>
        <p:spPr>
          <a:xfrm>
            <a:off x="5591695" y="1402080"/>
            <a:ext cx="5320696" cy="4053840"/>
          </a:xfrm>
        </p:spPr>
        <p:txBody>
          <a:bodyPr anchor="ctr">
            <a:normAutofit lnSpcReduction="10000"/>
          </a:bodyPr>
          <a:lstStyle/>
          <a:p>
            <a:pPr>
              <a:lnSpc>
                <a:spcPct val="90000"/>
              </a:lnSpc>
            </a:pPr>
            <a:r>
              <a:rPr lang="en-NZ" sz="1700" dirty="0"/>
              <a:t>Auditory hallucinations </a:t>
            </a:r>
          </a:p>
          <a:p>
            <a:pPr lvl="1">
              <a:lnSpc>
                <a:spcPct val="90000"/>
              </a:lnSpc>
            </a:pPr>
            <a:r>
              <a:rPr lang="en-NZ" sz="1700" dirty="0"/>
              <a:t>Onset and duration </a:t>
            </a:r>
          </a:p>
          <a:p>
            <a:pPr lvl="1">
              <a:lnSpc>
                <a:spcPct val="90000"/>
              </a:lnSpc>
            </a:pPr>
            <a:r>
              <a:rPr lang="en-NZ" sz="1700" dirty="0"/>
              <a:t>Internal / external space </a:t>
            </a:r>
          </a:p>
          <a:p>
            <a:pPr lvl="1">
              <a:lnSpc>
                <a:spcPct val="90000"/>
              </a:lnSpc>
            </a:pPr>
            <a:r>
              <a:rPr lang="en-NZ" sz="1700" dirty="0"/>
              <a:t>Real / solid / vivid / clear </a:t>
            </a:r>
          </a:p>
          <a:p>
            <a:pPr lvl="1">
              <a:lnSpc>
                <a:spcPct val="90000"/>
              </a:lnSpc>
            </a:pPr>
            <a:r>
              <a:rPr lang="en-NZ" sz="1700" dirty="0"/>
              <a:t>Gender and number of voices </a:t>
            </a:r>
          </a:p>
          <a:p>
            <a:pPr lvl="1">
              <a:lnSpc>
                <a:spcPct val="90000"/>
              </a:lnSpc>
            </a:pPr>
            <a:r>
              <a:rPr lang="en-NZ" sz="1700" dirty="0"/>
              <a:t>Do they recognise the voices </a:t>
            </a:r>
          </a:p>
          <a:p>
            <a:pPr lvl="1">
              <a:lnSpc>
                <a:spcPct val="90000"/>
              </a:lnSpc>
            </a:pPr>
            <a:r>
              <a:rPr lang="en-NZ" sz="1700" dirty="0"/>
              <a:t>Running commentary </a:t>
            </a:r>
          </a:p>
          <a:p>
            <a:pPr lvl="1">
              <a:lnSpc>
                <a:spcPct val="90000"/>
              </a:lnSpc>
            </a:pPr>
            <a:r>
              <a:rPr lang="en-NZ" sz="1700" dirty="0"/>
              <a:t>Content (good or bad) </a:t>
            </a:r>
          </a:p>
          <a:p>
            <a:pPr lvl="1">
              <a:lnSpc>
                <a:spcPct val="90000"/>
              </a:lnSpc>
            </a:pPr>
            <a:r>
              <a:rPr lang="en-NZ" sz="1700" dirty="0"/>
              <a:t>Command hallucinations </a:t>
            </a:r>
          </a:p>
          <a:p>
            <a:pPr>
              <a:lnSpc>
                <a:spcPct val="90000"/>
              </a:lnSpc>
            </a:pPr>
            <a:r>
              <a:rPr lang="en-NZ" sz="1700" dirty="0"/>
              <a:t>Olfactory and visual hallucinations (indicate organic possibility)</a:t>
            </a:r>
          </a:p>
          <a:p>
            <a:pPr>
              <a:lnSpc>
                <a:spcPct val="90000"/>
              </a:lnSpc>
            </a:pPr>
            <a:r>
              <a:rPr lang="en-NZ" sz="1700" dirty="0"/>
              <a:t>Tactile and gustatory </a:t>
            </a:r>
          </a:p>
          <a:p>
            <a:pPr>
              <a:lnSpc>
                <a:spcPct val="90000"/>
              </a:lnSpc>
            </a:pPr>
            <a:endParaRPr lang="en-GB" sz="1700" dirty="0"/>
          </a:p>
        </p:txBody>
      </p:sp>
    </p:spTree>
    <p:extLst>
      <p:ext uri="{BB962C8B-B14F-4D97-AF65-F5344CB8AC3E}">
        <p14:creationId xmlns:p14="http://schemas.microsoft.com/office/powerpoint/2010/main" val="351223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2300">
                <a:solidFill>
                  <a:srgbClr val="FFFFFF"/>
                </a:solidFill>
              </a:rPr>
              <a:t>Talking about: </a:t>
            </a:r>
            <a:r>
              <a:rPr lang="en-GB" sz="2300" b="1">
                <a:solidFill>
                  <a:srgbClr val="FFFFFF"/>
                </a:solidFill>
              </a:rPr>
              <a:t>Depression</a:t>
            </a:r>
          </a:p>
        </p:txBody>
      </p:sp>
      <p:sp>
        <p:nvSpPr>
          <p:cNvPr id="3" name="Content Placeholder 2">
            <a:extLst>
              <a:ext uri="{FF2B5EF4-FFF2-40B4-BE49-F238E27FC236}">
                <a16:creationId xmlns:a16="http://schemas.microsoft.com/office/drawing/2014/main" id="{7D18648F-ED8A-7F4D-886D-2811EDC5AF27}"/>
              </a:ext>
            </a:extLst>
          </p:cNvPr>
          <p:cNvSpPr>
            <a:spLocks noGrp="1"/>
          </p:cNvSpPr>
          <p:nvPr>
            <p:ph idx="1"/>
          </p:nvPr>
        </p:nvSpPr>
        <p:spPr>
          <a:xfrm>
            <a:off x="5591695" y="1402080"/>
            <a:ext cx="5320696" cy="4053840"/>
          </a:xfrm>
        </p:spPr>
        <p:txBody>
          <a:bodyPr anchor="ctr">
            <a:normAutofit/>
          </a:bodyPr>
          <a:lstStyle/>
          <a:p>
            <a:r>
              <a:rPr lang="en-NZ" dirty="0"/>
              <a:t>On a scale of 1-10, if 10 was really down, where would you put yourself? </a:t>
            </a:r>
          </a:p>
          <a:p>
            <a:r>
              <a:rPr lang="en-NZ" dirty="0"/>
              <a:t>What are the kinds of things you normally enjoy doing and do you still enjoy doing them?</a:t>
            </a:r>
          </a:p>
          <a:p>
            <a:r>
              <a:rPr lang="en-NZ" dirty="0"/>
              <a:t>What have your energy levels been like?</a:t>
            </a:r>
          </a:p>
          <a:p>
            <a:r>
              <a:rPr lang="en-NZ" dirty="0"/>
              <a:t>How is your concentration? Do you find it difficult taking things in when watching TV or reading a book? </a:t>
            </a:r>
          </a:p>
          <a:p>
            <a:r>
              <a:rPr lang="en-NZ" dirty="0"/>
              <a:t>What are your plans for the future?</a:t>
            </a:r>
          </a:p>
          <a:p>
            <a:r>
              <a:rPr lang="en-NZ" dirty="0"/>
              <a:t>Do you think other people would be better off without you? </a:t>
            </a:r>
          </a:p>
        </p:txBody>
      </p:sp>
    </p:spTree>
    <p:extLst>
      <p:ext uri="{BB962C8B-B14F-4D97-AF65-F5344CB8AC3E}">
        <p14:creationId xmlns:p14="http://schemas.microsoft.com/office/powerpoint/2010/main" val="17758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A1A7D-EA58-8844-869B-2CA53C7E02A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GB" sz="3000">
                <a:solidFill>
                  <a:srgbClr val="FFFFFF"/>
                </a:solidFill>
              </a:rPr>
              <a:t>Talking about: </a:t>
            </a:r>
            <a:r>
              <a:rPr lang="en-GB" sz="3000" b="1">
                <a:solidFill>
                  <a:srgbClr val="FFFFFF"/>
                </a:solidFill>
              </a:rPr>
              <a:t>Suicide</a:t>
            </a:r>
          </a:p>
        </p:txBody>
      </p:sp>
      <p:sp>
        <p:nvSpPr>
          <p:cNvPr id="3" name="Content Placeholder 2">
            <a:extLst>
              <a:ext uri="{FF2B5EF4-FFF2-40B4-BE49-F238E27FC236}">
                <a16:creationId xmlns:a16="http://schemas.microsoft.com/office/drawing/2014/main" id="{7D18648F-ED8A-7F4D-886D-2811EDC5AF27}"/>
              </a:ext>
            </a:extLst>
          </p:cNvPr>
          <p:cNvSpPr>
            <a:spLocks noGrp="1"/>
          </p:cNvSpPr>
          <p:nvPr>
            <p:ph idx="1"/>
          </p:nvPr>
        </p:nvSpPr>
        <p:spPr>
          <a:xfrm>
            <a:off x="5591695" y="1402080"/>
            <a:ext cx="5320696" cy="4053840"/>
          </a:xfrm>
        </p:spPr>
        <p:txBody>
          <a:bodyPr anchor="ctr">
            <a:normAutofit/>
          </a:bodyPr>
          <a:lstStyle/>
          <a:p>
            <a:r>
              <a:rPr lang="en-NZ" dirty="0"/>
              <a:t>Sometimes when people get depressed they may find life not worth living - have you felt like this? </a:t>
            </a:r>
          </a:p>
          <a:p>
            <a:r>
              <a:rPr lang="en-NZ" dirty="0"/>
              <a:t>What thoughts have crossed your mind? </a:t>
            </a:r>
          </a:p>
          <a:p>
            <a:r>
              <a:rPr lang="en-NZ" dirty="0">
                <a:effectLst/>
              </a:rPr>
              <a:t>What have you planned?</a:t>
            </a:r>
          </a:p>
          <a:p>
            <a:r>
              <a:rPr lang="en-NZ" dirty="0">
                <a:effectLst/>
              </a:rPr>
              <a:t>Have you made any arrangements for after your death?</a:t>
            </a:r>
          </a:p>
          <a:p>
            <a:r>
              <a:rPr lang="en-NZ" dirty="0"/>
              <a:t>What stops you from going through with it?</a:t>
            </a:r>
            <a:endParaRPr lang="en-NZ" dirty="0">
              <a:effectLst/>
            </a:endParaRPr>
          </a:p>
        </p:txBody>
      </p:sp>
    </p:spTree>
    <p:extLst>
      <p:ext uri="{BB962C8B-B14F-4D97-AF65-F5344CB8AC3E}">
        <p14:creationId xmlns:p14="http://schemas.microsoft.com/office/powerpoint/2010/main" val="22350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419</TotalTime>
  <Words>1822</Words>
  <Application>Microsoft Macintosh PowerPoint</Application>
  <PresentationFormat>Widescreen</PresentationFormat>
  <Paragraphs>197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Gill Sans MT</vt:lpstr>
      <vt:lpstr>Verdana</vt:lpstr>
      <vt:lpstr>Parcel</vt:lpstr>
      <vt:lpstr>Introduction to psychiatry teaching programme</vt:lpstr>
      <vt:lpstr>Session overview</vt:lpstr>
      <vt:lpstr>Absence</vt:lpstr>
      <vt:lpstr>History taking in psychiatry</vt:lpstr>
      <vt:lpstr>Talking to psychiatric patients</vt:lpstr>
      <vt:lpstr>Talking about: Psychosis</vt:lpstr>
      <vt:lpstr>Talking about: Hallucinations</vt:lpstr>
      <vt:lpstr>Talking about: Depression</vt:lpstr>
      <vt:lpstr>Talking about: Suicide</vt:lpstr>
      <vt:lpstr>Talking about: Mania</vt:lpstr>
      <vt:lpstr>The psychiatric history</vt:lpstr>
      <vt:lpstr>Mental State Examination</vt:lpstr>
      <vt:lpstr>Mental state examination</vt:lpstr>
      <vt:lpstr>Appearance and behaviour</vt:lpstr>
      <vt:lpstr>Speech</vt:lpstr>
      <vt:lpstr>Mood</vt:lpstr>
      <vt:lpstr>Thought</vt:lpstr>
      <vt:lpstr>Perception</vt:lpstr>
      <vt:lpstr>Cognition</vt:lpstr>
      <vt:lpstr>Insight and judgement</vt:lpstr>
      <vt:lpstr>Risk</vt:lpstr>
      <vt:lpstr>Writing notes</vt:lpstr>
      <vt:lpstr>PowerPoint Presentation</vt:lpstr>
      <vt:lpstr>PowerPoint Presentation</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psychiatry teaching programme</dc:title>
  <dc:creator>Robert Lundin</dc:creator>
  <cp:lastModifiedBy>Robert Lundin</cp:lastModifiedBy>
  <cp:revision>20</cp:revision>
  <dcterms:created xsi:type="dcterms:W3CDTF">2019-09-04T09:04:09Z</dcterms:created>
  <dcterms:modified xsi:type="dcterms:W3CDTF">2025-02-06T02:49:33Z</dcterms:modified>
</cp:coreProperties>
</file>