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3" r:id="rId4"/>
    <p:sldId id="284" r:id="rId5"/>
    <p:sldId id="277" r:id="rId6"/>
    <p:sldId id="259" r:id="rId7"/>
    <p:sldId id="260" r:id="rId8"/>
    <p:sldId id="261" r:id="rId9"/>
    <p:sldId id="278" r:id="rId10"/>
    <p:sldId id="279" r:id="rId11"/>
    <p:sldId id="264" r:id="rId12"/>
    <p:sldId id="280" r:id="rId13"/>
    <p:sldId id="265" r:id="rId14"/>
    <p:sldId id="266" r:id="rId15"/>
    <p:sldId id="267" r:id="rId16"/>
    <p:sldId id="268" r:id="rId17"/>
    <p:sldId id="269" r:id="rId18"/>
    <p:sldId id="270" r:id="rId19"/>
    <p:sldId id="289" r:id="rId20"/>
    <p:sldId id="290" r:id="rId21"/>
    <p:sldId id="291" r:id="rId22"/>
    <p:sldId id="273" r:id="rId23"/>
    <p:sldId id="274" r:id="rId24"/>
    <p:sldId id="281" r:id="rId25"/>
    <p:sldId id="282" r:id="rId26"/>
    <p:sldId id="293" r:id="rId27"/>
    <p:sldId id="286" r:id="rId28"/>
    <p:sldId id="287" r:id="rId29"/>
    <p:sldId id="292" r:id="rId30"/>
    <p:sldId id="275" r:id="rId31"/>
    <p:sldId id="276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Publications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2016–2018</c:v>
                </c:pt>
                <c:pt idx="1">
                  <c:v>2019–2020</c:v>
                </c:pt>
                <c:pt idx="2">
                  <c:v>2021–2022</c:v>
                </c:pt>
                <c:pt idx="3">
                  <c:v>2023–2024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0-4426-9C6B-EEA00F2C1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7/neu.2024.50" TargetMode="External"/><Relationship Id="rId2" Type="http://schemas.openxmlformats.org/officeDocument/2006/relationships/hyperlink" Target="https://doi.org/10.1080/13645579.2021.189959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Artificial Intelligence in Psychiatric Education and Training (2016–2024)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Journal Club Presentation</a:t>
            </a:r>
          </a:p>
          <a:p>
            <a:r>
              <a:rPr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Based on Scoping Review of Trends</a:t>
            </a:r>
          </a:p>
          <a:p>
            <a:r>
              <a:rPr dirty="0">
                <a:solidFill>
                  <a:schemeClr val="tx1"/>
                </a:solidFill>
              </a:rPr>
              <a:t>Mary Madu</a:t>
            </a:r>
            <a:r>
              <a:rPr lang="en-AU" dirty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CBC48-06B3-4369-BCD3-B109E1FC7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 Distribution of Studies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125D426-3034-4252-8B8D-C777F51EC9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7224" y="2467076"/>
            <a:ext cx="5529551" cy="2792210"/>
          </a:xfrm>
        </p:spPr>
      </p:pic>
    </p:spTree>
    <p:extLst>
      <p:ext uri="{BB962C8B-B14F-4D97-AF65-F5344CB8AC3E}">
        <p14:creationId xmlns:p14="http://schemas.microsoft.com/office/powerpoint/2010/main" val="3136373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Themes (PAGER Framework)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Curriculum imperative</a:t>
            </a:r>
          </a:p>
          <a:p>
            <a:pPr marL="514350" indent="-514350">
              <a:buFont typeface="+mj-lt"/>
              <a:buAutoNum type="arabicPeriod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for educational resource development</a:t>
            </a:r>
          </a:p>
          <a:p>
            <a:pPr marL="514350" indent="-514350">
              <a:buFont typeface="+mj-lt"/>
              <a:buAutoNum type="arabicPeriod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for clinical skills</a:t>
            </a:r>
          </a:p>
          <a:p>
            <a:pPr marL="514350" indent="-514350">
              <a:buFont typeface="+mj-lt"/>
              <a:buAutoNum type="arabicPeriod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for assessment</a:t>
            </a:r>
          </a:p>
          <a:p>
            <a:pPr marL="514350" indent="-514350">
              <a:buFont typeface="+mj-lt"/>
              <a:buAutoNum type="arabicPeriod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integrity and ethics</a:t>
            </a:r>
          </a:p>
          <a:p>
            <a:pPr marL="514350" indent="-514350">
              <a:buFont typeface="+mj-lt"/>
              <a:buAutoNum type="arabicPeriod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Competing priorities and directions.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3C413-779C-4C1A-9370-36388B91A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of Themes Across Records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DAAD3D-A1B7-44BF-8F68-CF2FF3DBD0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083" y="2034223"/>
            <a:ext cx="7315834" cy="365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682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1: Imperative for an AI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Psychiatry curricula lack AI literacy and informatics training.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Trainees should learn to interpret AI outputs, explain to patients, and apply ethically.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Core competencies adapted from ACGME framework (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Torous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2018).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2: AI for Educational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ChatGPT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used to generate case vignettes, tutorials, and curricula.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Efficiency, translation, accessibility.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Bias, hallucinations, reduced critical thinking.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Consensus: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should complement—not replace—educators.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3: AI for Clinical Skills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NLP-enhanced virtual patients simulate psychiatric interviews with realism.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for empathy and non-verbal feedback.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standardization, access to rare/risky cases.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cost, realism, and ethical issues.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4: AI in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ChatGPT-4 passes medical student-level psychiatry exams (&gt;90%).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declines on specialist exams.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can generate test items (e.g., Script Concordance Tests).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 for rethinking exam formats and integrity.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5: Academic Integrity and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Hong Kong Academy of Medicine has AI-use policy.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declaration of AI use, originality assurance, and oral components.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privacy, data storage, and ethical oversight.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access in low-resource settings.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6: Tensions in Psychiatry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between human empathy and AI augmentation.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fear AI reduces therapeutic relationships; others see empowerment.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innovation while preserving psychiatry’s interpersonal essence.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DAA94-E2AB-4170-A640-13E6ED039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70E54-EAF8-4D33-BB7F-71EAEAA59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Emerging Field</a:t>
            </a:r>
            <a:r>
              <a:rPr lang="en-A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Most studies were published from 2023 onward, reflecting that AI in psychiatric education is still in its infancy and rapidly evolving.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Breadth but Limited Depth</a:t>
            </a:r>
            <a:r>
              <a:rPr lang="en-A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The literature spans diverse AI applications but often lacks methodological rigour; many papers are proof-of-concept or opinion-based.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 for Rigorous Research</a:t>
            </a:r>
            <a:r>
              <a:rPr lang="en-A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Strong demand for well-designed qualitative and quantitative studies exploring psychiatrists’ and trainees’ attitudes, experiences, and outcomes with AI.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Proof-of-Concept Focus</a:t>
            </a:r>
            <a:r>
              <a:rPr lang="en-A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Existing quantitative studies often stop at surface comparisons (e.g., accuracy rates) without exploring deeper qualitative differences in reasoning or learning.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033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has rapidly influenced psychiatry and medical education since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ChatGPT’s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release (2022).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literature specific to psychiatry training.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Psychiatry uniquely relies on empathy and interpersonal connection — raising questions about AI’s role.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6186D-2852-4CA8-900C-EDDE8C2FD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76A19-66D2-4A88-8DCD-8294319C7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Opportunities for Future Research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Studies could analyse AI responses using frameworks like Bloom’s taxonomy to assess cognitive complexity and improve AI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explainability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on Educators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AI can support educators by generating teaching materials, case vignettes, and assessments, but still requires close human supervision.</a:t>
            </a:r>
            <a:endParaRPr lang="en-A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on Learners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AI can act as a personalised tutor, offering real-time feedback and supporting self-directed learning, though risks of over-reliance remain.</a:t>
            </a:r>
            <a:endParaRPr lang="en-A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Changing Educator Roles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AI may shift educators’ focus from content delivery to guiding, curating, and quality-checking AI outputs (reflecting Moravec’s paradox).</a:t>
            </a:r>
            <a:endParaRPr lang="en-A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0307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D406F-1312-410D-AB80-2EEE750B6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997F4-C4EB-4BA6-8EFD-9F76FCD97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and Integrity Gaps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Most psychiatric training bodies lack formal policies for AI use in education or clinical training, raising concerns about integrity and misuse.</a:t>
            </a:r>
            <a:endParaRPr lang="en-A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A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Literacy as Core Competence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There is a pressing need to embed AI fundamentals into psychiatry curricula so future psychiatrists can engage critically and safely with AI in clinical practice.</a:t>
            </a:r>
            <a:endParaRPr lang="en-A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28566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 for Psychiatric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AI literacy into RANZCP and university curricula.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Prioritize ethics, empathy, and critical thinking.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 psychiatrists to interpret and supervise AI tools in practice.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Directions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Delphi studies to define AI competencies.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studies on psychiatrist attitudes.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of local LLMs ensuring confidentiality.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 studies for AI-assisted assessments.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CB3BF-3691-405C-9E4D-BBCBCB24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9E7613-F819-4FAD-A146-118613865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A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A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A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Critique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1108846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BA2CD-0B1F-4FC6-8182-75501689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/>
          </a:bodyPr>
          <a:lstStyle/>
          <a:p>
            <a:r>
              <a:rPr lang="en-A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Template guide for structuring reviews Halder et.al.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C842-3802-44E7-8AD3-AC2D252D7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2E93FDE1-AB8D-4AA4-A03B-B39600D1D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609" y="861391"/>
            <a:ext cx="5565914" cy="572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58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56A11-FC5A-4D0B-96AB-C8966BBC5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Addressing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115BE-A808-4B83-80F1-576F2E2CC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Originality-Run through AI-no plagiarism flagged. </a:t>
            </a:r>
          </a:p>
          <a:p>
            <a:r>
              <a:rPr lang="en-AU" dirty="0"/>
              <a:t>Readability</a:t>
            </a:r>
          </a:p>
          <a:p>
            <a:r>
              <a:rPr lang="en-AU" dirty="0"/>
              <a:t>Topicality</a:t>
            </a:r>
          </a:p>
          <a:p>
            <a:r>
              <a:rPr lang="en-AU" dirty="0"/>
              <a:t>Validity</a:t>
            </a:r>
          </a:p>
          <a:p>
            <a:r>
              <a:rPr lang="en-AU" dirty="0"/>
              <a:t>Likely appeal</a:t>
            </a:r>
          </a:p>
        </p:txBody>
      </p:sp>
    </p:spTree>
    <p:extLst>
      <p:ext uri="{BB962C8B-B14F-4D97-AF65-F5344CB8AC3E}">
        <p14:creationId xmlns:p14="http://schemas.microsoft.com/office/powerpoint/2010/main" val="35017768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4FF6B-B0A3-4E38-BDA9-004D6DDFF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8F714-6E62-4BE5-AF0C-E01F1AFDC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The article title succinctly and accurately described the main theme of the article.</a:t>
            </a:r>
          </a:p>
          <a:p>
            <a:r>
              <a:rPr lang="en-AU" dirty="0"/>
              <a:t>Abstract summarised the main points from the text.</a:t>
            </a:r>
          </a:p>
          <a:p>
            <a:r>
              <a:rPr lang="en-AU" dirty="0"/>
              <a:t>The introduction adequately demonstrated adequate understanding of the relevant literature and theory of the  field.</a:t>
            </a:r>
          </a:p>
          <a:p>
            <a:r>
              <a:rPr lang="en-AU" dirty="0"/>
              <a:t>Based on the methodology it could be replicated.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327518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6E36-7507-4688-8FAE-61D4AA564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C583-6EC0-41EE-9183-292663AA2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were adequately described using the correct empirical tools.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discussion followed clearly from the points made.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44949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15A1-111D-4707-9573-743D6F5C7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AD8BF-FDD5-4C2E-84EF-0D31A63B7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ptos"/>
              </a:rPr>
              <a:t>Limited d</a:t>
            </a:r>
            <a:r>
              <a:rPr lang="en-GB" sz="3200" dirty="0">
                <a:effectLst/>
                <a:latin typeface="Times New Roman" panose="02020603050405020304" pitchFamily="18" charset="0"/>
                <a:ea typeface="Aptos"/>
              </a:rPr>
              <a:t>ata as many of the included records were opinion pieces.</a:t>
            </a:r>
          </a:p>
          <a:p>
            <a:r>
              <a:rPr lang="en-GB" sz="3200" dirty="0">
                <a:effectLst/>
                <a:latin typeface="Times New Roman" panose="02020603050405020304" pitchFamily="18" charset="0"/>
                <a:ea typeface="Aptos"/>
              </a:rPr>
              <a:t>This scoping review represented an important snapshot of trends during the early years of scholarly interest in this topic.  </a:t>
            </a:r>
          </a:p>
          <a:p>
            <a:r>
              <a:rPr lang="en-GB" sz="3200" dirty="0">
                <a:effectLst/>
                <a:latin typeface="Times New Roman" panose="02020603050405020304" pitchFamily="18" charset="0"/>
                <a:ea typeface="Aptos"/>
              </a:rPr>
              <a:t>This is rapidly evolving field with constant updates of information and swift obsolescence of research findings.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089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C63AD-333A-4604-AB05-35916F7CD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E8D1C-3F03-4650-968C-73F0A9DC5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Scoping review: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Explores broader research landscapes, clarifies concepts, and identifies gaps.</a:t>
            </a:r>
          </a:p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 review: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structured and comprehensive synthesis of research evidence that aims to answer a specific research question by identifying, evaluating, and synthesizing all relevant studies.</a:t>
            </a:r>
          </a:p>
        </p:txBody>
      </p:sp>
    </p:spTree>
    <p:extLst>
      <p:ext uri="{BB962C8B-B14F-4D97-AF65-F5344CB8AC3E}">
        <p14:creationId xmlns:p14="http://schemas.microsoft.com/office/powerpoint/2010/main" val="3163492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AI’s role in psychiatric education is transformative but emerging.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cautious integration balancing ethics, empathy, and innovation.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Preparing psychiatrists for AI-enhanced practice is an urgent educational priority.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Bradbury-Jones, C., Aveyard, H., </a:t>
            </a:r>
            <a:r>
              <a:rPr lang="en-A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Herber</a:t>
            </a:r>
            <a:r>
              <a:rPr lang="en-A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O. R., </a:t>
            </a:r>
            <a:r>
              <a:rPr lang="en-A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Isham</a:t>
            </a:r>
            <a:r>
              <a:rPr lang="en-A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L., Taylor, J., &amp; O’Malley, L. (2021). Scoping reviews: the PAGER framework for improving the quality of reporting. </a:t>
            </a:r>
            <a:r>
              <a:rPr lang="en-A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Social Research Methodology</a:t>
            </a:r>
            <a:r>
              <a:rPr lang="en-A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A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A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(4), 457–470. </a:t>
            </a:r>
            <a:r>
              <a:rPr lang="en-A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https://doi.org/10.1080/13645579.2021.1899596</a:t>
            </a:r>
            <a:endParaRPr lang="en-AU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Kolding, S., Lundin, R. M., Hansen, L., &amp; </a:t>
            </a:r>
            <a:r>
              <a:rPr lang="en-A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Østergaard</a:t>
            </a:r>
            <a:r>
              <a:rPr lang="en-A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D. (2024). Use of generative artificial intelligence (AI) in psychiatry and mental health care: a systematic review. </a:t>
            </a:r>
            <a:r>
              <a:rPr lang="en-A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Acta </a:t>
            </a:r>
            <a:r>
              <a:rPr lang="en-A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neuropsychiatrica</a:t>
            </a:r>
            <a:r>
              <a:rPr lang="en-A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37, e37. </a:t>
            </a:r>
            <a:r>
              <a:rPr lang="en-A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https://doi.org/10.1017/neu.2024.50</a:t>
            </a:r>
            <a:endParaRPr lang="en-A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C8D10-7068-488B-B261-444EE8E1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6E81D-9D16-4ED8-BC98-06AE20150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Grey literature: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produced outside of traditional academic publishing channels including policy documents and working papers, often lacking peer review literature. </a:t>
            </a:r>
          </a:p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PAGER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(Patterns, Advances, Gaps, Evidence for practice and Research recommendations) framework.</a:t>
            </a:r>
          </a:p>
        </p:txBody>
      </p:sp>
    </p:spTree>
    <p:extLst>
      <p:ext uri="{BB962C8B-B14F-4D97-AF65-F5344CB8AC3E}">
        <p14:creationId xmlns:p14="http://schemas.microsoft.com/office/powerpoint/2010/main" val="422246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4FC3-5A58-47BF-B93B-78E012B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Rationale/Objectives for the study</a:t>
            </a:r>
            <a:endParaRPr lang="en-A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61245-B3F6-4B47-9D3C-5ECC8A41E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map how AI is discussed in psychiatric education globally as of 2024.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global literature on AI use in psychiatric education/training.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patterns, advances, gaps, evidence for practice, and research recommendations.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an overview for future curriculum design and training adaptation.</a:t>
            </a:r>
          </a:p>
          <a:p>
            <a:endParaRPr lang="en-A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92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</a:t>
            </a:r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verview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Scoping review following Arksey &amp; O’Malley framework.</a:t>
            </a:r>
          </a:p>
          <a:p>
            <a:pPr marL="0" indent="0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PubMed, Embase, PsycINFO, Scopus + grey literature.</a:t>
            </a:r>
          </a:p>
          <a:p>
            <a:pPr marL="0" indent="0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Learning-based AI applied to psychiatric education.</a:t>
            </a:r>
          </a:p>
          <a:p>
            <a:pPr marL="0" indent="0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Excluded: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Classical (rule-based) AI, abstracts, non-English records.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search conducted on 8 May 2024.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terms combined ‘AI’, ‘psychiatry’, ‘training’, ‘education’, and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language models.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Nine training organizations contacted for grey literature.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 and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records (2016–2024) included.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61.5% published in 2023–24.</a:t>
            </a:r>
          </a:p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Majority: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America &amp; Europe.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PAGER framework used for theme synthesis.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350A-CBE2-4E4C-8768-B8E3424CE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 Trend (2016–2024)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4FCFE38-0067-4163-A501-0072EFFD14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3386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7929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1264</Words>
  <Application>Microsoft Office PowerPoint</Application>
  <PresentationFormat>On-screen Show (4:3)</PresentationFormat>
  <Paragraphs>120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Arial Narrow</vt:lpstr>
      <vt:lpstr>Calibri</vt:lpstr>
      <vt:lpstr>Times New Roman</vt:lpstr>
      <vt:lpstr>Office Theme</vt:lpstr>
      <vt:lpstr>Artificial Intelligence in Psychiatric Education and Training (2016–2024)</vt:lpstr>
      <vt:lpstr>Background</vt:lpstr>
      <vt:lpstr>Definition of Key Terms</vt:lpstr>
      <vt:lpstr>PowerPoint Presentation</vt:lpstr>
      <vt:lpstr>Rationale/Objectives for the study</vt:lpstr>
      <vt:lpstr>Methods Overview</vt:lpstr>
      <vt:lpstr>Search Strategy</vt:lpstr>
      <vt:lpstr>Data Collection and Analysis</vt:lpstr>
      <vt:lpstr>Publication Trend (2016–2024)</vt:lpstr>
      <vt:lpstr>Geographic Distribution of Studies</vt:lpstr>
      <vt:lpstr>Key Themes (PAGER Framework)</vt:lpstr>
      <vt:lpstr>Frequency of Themes Across Records</vt:lpstr>
      <vt:lpstr>Theme 1: Imperative for an AI Curriculum</vt:lpstr>
      <vt:lpstr>Theme 2: AI for Educational Resources</vt:lpstr>
      <vt:lpstr>Theme 3: AI for Clinical Skills Training</vt:lpstr>
      <vt:lpstr>Theme 4: AI in Assessments</vt:lpstr>
      <vt:lpstr>Theme 5: Academic Integrity and Ethics</vt:lpstr>
      <vt:lpstr>Theme 6: Tensions in Psychiatry</vt:lpstr>
      <vt:lpstr>Discussion</vt:lpstr>
      <vt:lpstr>PowerPoint Presentation</vt:lpstr>
      <vt:lpstr>PowerPoint Presentation</vt:lpstr>
      <vt:lpstr>Implications for Psychiatric Training</vt:lpstr>
      <vt:lpstr>Future Research Directions</vt:lpstr>
      <vt:lpstr>PowerPoint Presentation</vt:lpstr>
      <vt:lpstr>Template guide for structuring reviews Halder et.al. 2021</vt:lpstr>
      <vt:lpstr>Addressing </vt:lpstr>
      <vt:lpstr>PowerPoint Presentation</vt:lpstr>
      <vt:lpstr>PowerPoint Presentation</vt:lpstr>
      <vt:lpstr>Limitations</vt:lpstr>
      <vt:lpstr>Conclusions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in Psychiatric Education and Training (2016–2024)</dc:title>
  <dc:subject/>
  <dc:creator>Mary Madu</dc:creator>
  <cp:keywords/>
  <dc:description>generated using python-pptx</dc:description>
  <cp:lastModifiedBy>Mary Madu</cp:lastModifiedBy>
  <cp:revision>19</cp:revision>
  <cp:lastPrinted>2025-10-13T04:52:01Z</cp:lastPrinted>
  <dcterms:created xsi:type="dcterms:W3CDTF">2013-01-27T09:14:16Z</dcterms:created>
  <dcterms:modified xsi:type="dcterms:W3CDTF">2025-10-14T05:14:36Z</dcterms:modified>
  <cp:category/>
</cp:coreProperties>
</file>