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94" r:id="rId2"/>
    <p:sldId id="258" r:id="rId3"/>
    <p:sldId id="301" r:id="rId4"/>
    <p:sldId id="259" r:id="rId5"/>
    <p:sldId id="298" r:id="rId6"/>
    <p:sldId id="302" r:id="rId7"/>
    <p:sldId id="260" r:id="rId8"/>
    <p:sldId id="261" r:id="rId9"/>
    <p:sldId id="303" r:id="rId10"/>
    <p:sldId id="262" r:id="rId11"/>
    <p:sldId id="263" r:id="rId12"/>
    <p:sldId id="264" r:id="rId13"/>
    <p:sldId id="265" r:id="rId14"/>
    <p:sldId id="266" r:id="rId15"/>
    <p:sldId id="304" r:id="rId16"/>
    <p:sldId id="267" r:id="rId17"/>
    <p:sldId id="268" r:id="rId18"/>
    <p:sldId id="293" r:id="rId19"/>
    <p:sldId id="270" r:id="rId20"/>
    <p:sldId id="271" r:id="rId21"/>
    <p:sldId id="272" r:id="rId22"/>
    <p:sldId id="273" r:id="rId23"/>
    <p:sldId id="274" r:id="rId24"/>
    <p:sldId id="276" r:id="rId25"/>
    <p:sldId id="278" r:id="rId26"/>
    <p:sldId id="279" r:id="rId27"/>
    <p:sldId id="307" r:id="rId28"/>
    <p:sldId id="280" r:id="rId29"/>
    <p:sldId id="306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7"/>
    <p:restoredTop sz="94630"/>
  </p:normalViewPr>
  <p:slideViewPr>
    <p:cSldViewPr snapToGrid="0" snapToObjects="1">
      <p:cViewPr>
        <p:scale>
          <a:sx n="120" d="100"/>
          <a:sy n="120" d="100"/>
        </p:scale>
        <p:origin x="11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B654E-E1B6-455B-93DC-DB81B518F6B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DE554E-A90D-4837-BCA0-F141C9E0938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noProof="0" dirty="0"/>
            <a:t>Thought form -&gt; disordered (such as derailment, tangential thoughts, circumstantiality etc.)</a:t>
          </a:r>
        </a:p>
      </dgm:t>
    </dgm:pt>
    <dgm:pt modelId="{3147F210-964B-4B20-B640-C23FDCD038CD}" type="parTrans" cxnId="{9D3768A9-75AF-423F-89E0-894B27D8B5A4}">
      <dgm:prSet/>
      <dgm:spPr/>
      <dgm:t>
        <a:bodyPr/>
        <a:lstStyle/>
        <a:p>
          <a:endParaRPr lang="en-US"/>
        </a:p>
      </dgm:t>
    </dgm:pt>
    <dgm:pt modelId="{376DC18A-36CC-4C21-80B5-2178B3AEC63A}" type="sibTrans" cxnId="{9D3768A9-75AF-423F-89E0-894B27D8B5A4}">
      <dgm:prSet/>
      <dgm:spPr/>
      <dgm:t>
        <a:bodyPr/>
        <a:lstStyle/>
        <a:p>
          <a:endParaRPr lang="en-US"/>
        </a:p>
      </dgm:t>
    </dgm:pt>
    <dgm:pt modelId="{C5D6CB05-83DD-4C38-985F-819CACFAADA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noProof="0" dirty="0"/>
            <a:t>Thought content -&gt; illogical thoughts, delusions* (when severe) or overvalued ideas (when mild).</a:t>
          </a:r>
        </a:p>
      </dgm:t>
    </dgm:pt>
    <dgm:pt modelId="{DB25B3D1-33FD-41E2-9C4A-B6C7B338B49F}" type="parTrans" cxnId="{BBCEDF3A-1429-4E2C-B11E-D83E6A26026D}">
      <dgm:prSet/>
      <dgm:spPr/>
      <dgm:t>
        <a:bodyPr/>
        <a:lstStyle/>
        <a:p>
          <a:endParaRPr lang="en-US"/>
        </a:p>
      </dgm:t>
    </dgm:pt>
    <dgm:pt modelId="{A1936695-966A-43C8-A3EF-274AAADCD2D7}" type="sibTrans" cxnId="{BBCEDF3A-1429-4E2C-B11E-D83E6A26026D}">
      <dgm:prSet/>
      <dgm:spPr/>
      <dgm:t>
        <a:bodyPr/>
        <a:lstStyle/>
        <a:p>
          <a:endParaRPr lang="en-US"/>
        </a:p>
      </dgm:t>
    </dgm:pt>
    <dgm:pt modelId="{6F0C058A-D171-4557-8879-2A280F39AA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noProof="0" dirty="0"/>
            <a:t>Perceptual abnormality -&gt; illusions (misinterpretation of external environment) or hallucinations (internally created abnormal  perceptions)</a:t>
          </a:r>
        </a:p>
      </dgm:t>
    </dgm:pt>
    <dgm:pt modelId="{BD2850C4-26E2-4054-965A-007F5AA9F80B}" type="parTrans" cxnId="{8A560ACD-A3EB-4ABD-8496-A8D4DAB909A8}">
      <dgm:prSet/>
      <dgm:spPr/>
      <dgm:t>
        <a:bodyPr/>
        <a:lstStyle/>
        <a:p>
          <a:endParaRPr lang="en-US"/>
        </a:p>
      </dgm:t>
    </dgm:pt>
    <dgm:pt modelId="{E35CF786-944F-40D1-8153-87675C0C5577}" type="sibTrans" cxnId="{8A560ACD-A3EB-4ABD-8496-A8D4DAB909A8}">
      <dgm:prSet/>
      <dgm:spPr/>
      <dgm:t>
        <a:bodyPr/>
        <a:lstStyle/>
        <a:p>
          <a:endParaRPr lang="en-US"/>
        </a:p>
      </dgm:t>
    </dgm:pt>
    <dgm:pt modelId="{15FE8823-BF21-40A8-95F8-ECC9D302A5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noProof="0" dirty="0"/>
            <a:t>Insight &amp; Judgement -&gt; diminished.</a:t>
          </a:r>
        </a:p>
      </dgm:t>
    </dgm:pt>
    <dgm:pt modelId="{6A0112A5-43B5-47E2-B850-0557742D4B6B}" type="parTrans" cxnId="{445C6361-348A-4A50-878F-DCEE199CAA4B}">
      <dgm:prSet/>
      <dgm:spPr/>
      <dgm:t>
        <a:bodyPr/>
        <a:lstStyle/>
        <a:p>
          <a:endParaRPr lang="en-US"/>
        </a:p>
      </dgm:t>
    </dgm:pt>
    <dgm:pt modelId="{4235F9BE-A06B-4349-B393-6ABB8D57D93D}" type="sibTrans" cxnId="{445C6361-348A-4A50-878F-DCEE199CAA4B}">
      <dgm:prSet/>
      <dgm:spPr/>
      <dgm:t>
        <a:bodyPr/>
        <a:lstStyle/>
        <a:p>
          <a:endParaRPr lang="en-US"/>
        </a:p>
      </dgm:t>
    </dgm:pt>
    <dgm:pt modelId="{7F7AA180-7742-42BC-A9D9-347921DE88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noProof="0" dirty="0"/>
            <a:t>Additional symptoms called ‘negative symptoms’ -&gt; </a:t>
          </a:r>
          <a:r>
            <a:rPr lang="en-AU" b="1" noProof="0" dirty="0"/>
            <a:t>a</a:t>
          </a:r>
          <a:r>
            <a:rPr lang="en-AU" noProof="0" dirty="0"/>
            <a:t>volition, </a:t>
          </a:r>
          <a:r>
            <a:rPr lang="en-AU" b="1" noProof="0" dirty="0"/>
            <a:t>a</a:t>
          </a:r>
          <a:r>
            <a:rPr lang="en-AU" noProof="0" dirty="0"/>
            <a:t>nhedonia, </a:t>
          </a:r>
          <a:r>
            <a:rPr lang="en-AU" b="1" noProof="0" dirty="0"/>
            <a:t>a</a:t>
          </a:r>
          <a:r>
            <a:rPr lang="en-AU" noProof="0" dirty="0"/>
            <a:t>ffect (reduced to degrees), </a:t>
          </a:r>
          <a:r>
            <a:rPr lang="en-AU" b="1" noProof="0" dirty="0"/>
            <a:t>a</a:t>
          </a:r>
          <a:r>
            <a:rPr lang="en-AU" noProof="0" dirty="0"/>
            <a:t>logia (speech defect).</a:t>
          </a:r>
        </a:p>
      </dgm:t>
    </dgm:pt>
    <dgm:pt modelId="{3F85EF6A-5232-4188-8E71-AFA398FA6E6F}" type="parTrans" cxnId="{94FCA302-472B-404D-8399-E8DA42BCC160}">
      <dgm:prSet/>
      <dgm:spPr/>
      <dgm:t>
        <a:bodyPr/>
        <a:lstStyle/>
        <a:p>
          <a:endParaRPr lang="en-US"/>
        </a:p>
      </dgm:t>
    </dgm:pt>
    <dgm:pt modelId="{64659526-439C-405C-86C2-E51CEF315662}" type="sibTrans" cxnId="{94FCA302-472B-404D-8399-E8DA42BCC160}">
      <dgm:prSet/>
      <dgm:spPr/>
      <dgm:t>
        <a:bodyPr/>
        <a:lstStyle/>
        <a:p>
          <a:endParaRPr lang="en-US"/>
        </a:p>
      </dgm:t>
    </dgm:pt>
    <dgm:pt modelId="{1F01833D-B406-470D-821D-1D1E9FCBCD1C}" type="pres">
      <dgm:prSet presAssocID="{E79B654E-E1B6-455B-93DC-DB81B518F6B5}" presName="root" presStyleCnt="0">
        <dgm:presLayoutVars>
          <dgm:dir/>
          <dgm:resizeHandles val="exact"/>
        </dgm:presLayoutVars>
      </dgm:prSet>
      <dgm:spPr/>
    </dgm:pt>
    <dgm:pt modelId="{03CD2118-4653-4E50-B114-935D9A8E3A35}" type="pres">
      <dgm:prSet presAssocID="{97DE554E-A90D-4837-BCA0-F141C9E0938B}" presName="compNode" presStyleCnt="0"/>
      <dgm:spPr/>
    </dgm:pt>
    <dgm:pt modelId="{0D73690A-2E1E-40AA-A501-B84151F06C18}" type="pres">
      <dgm:prSet presAssocID="{97DE554E-A90D-4837-BCA0-F141C9E0938B}" presName="iconBgRect" presStyleLbl="bgShp" presStyleIdx="0" presStyleCnt="5"/>
      <dgm:spPr/>
    </dgm:pt>
    <dgm:pt modelId="{F42950ED-63D1-4B65-804F-68C46236CFD9}" type="pres">
      <dgm:prSet presAssocID="{97DE554E-A90D-4837-BCA0-F141C9E0938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A143C92-CE2D-44BC-B36C-2A827240406D}" type="pres">
      <dgm:prSet presAssocID="{97DE554E-A90D-4837-BCA0-F141C9E0938B}" presName="spaceRect" presStyleCnt="0"/>
      <dgm:spPr/>
    </dgm:pt>
    <dgm:pt modelId="{1085E4B4-698C-4EB3-AC62-C08EB64CEDF8}" type="pres">
      <dgm:prSet presAssocID="{97DE554E-A90D-4837-BCA0-F141C9E0938B}" presName="textRect" presStyleLbl="revTx" presStyleIdx="0" presStyleCnt="5">
        <dgm:presLayoutVars>
          <dgm:chMax val="1"/>
          <dgm:chPref val="1"/>
        </dgm:presLayoutVars>
      </dgm:prSet>
      <dgm:spPr/>
    </dgm:pt>
    <dgm:pt modelId="{4F112A84-21A3-4143-AB61-9E2680201BC3}" type="pres">
      <dgm:prSet presAssocID="{376DC18A-36CC-4C21-80B5-2178B3AEC63A}" presName="sibTrans" presStyleCnt="0"/>
      <dgm:spPr/>
    </dgm:pt>
    <dgm:pt modelId="{18B755DF-A4F9-4BB7-B6E1-2825F278B2C0}" type="pres">
      <dgm:prSet presAssocID="{C5D6CB05-83DD-4C38-985F-819CACFAADAD}" presName="compNode" presStyleCnt="0"/>
      <dgm:spPr/>
    </dgm:pt>
    <dgm:pt modelId="{B339EEB0-D7F7-464A-A5C9-D751AB670CDE}" type="pres">
      <dgm:prSet presAssocID="{C5D6CB05-83DD-4C38-985F-819CACFAADAD}" presName="iconBgRect" presStyleLbl="bgShp" presStyleIdx="1" presStyleCnt="5"/>
      <dgm:spPr/>
    </dgm:pt>
    <dgm:pt modelId="{8A3F1F29-9BF1-45B0-8FF6-CC45819CE24C}" type="pres">
      <dgm:prSet presAssocID="{C5D6CB05-83DD-4C38-985F-819CACFAADA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5E5FCDCF-0907-4389-9080-17593F46068B}" type="pres">
      <dgm:prSet presAssocID="{C5D6CB05-83DD-4C38-985F-819CACFAADAD}" presName="spaceRect" presStyleCnt="0"/>
      <dgm:spPr/>
    </dgm:pt>
    <dgm:pt modelId="{E7B4E4BC-46D4-4AC7-A249-ED4EF39970FE}" type="pres">
      <dgm:prSet presAssocID="{C5D6CB05-83DD-4C38-985F-819CACFAADAD}" presName="textRect" presStyleLbl="revTx" presStyleIdx="1" presStyleCnt="5">
        <dgm:presLayoutVars>
          <dgm:chMax val="1"/>
          <dgm:chPref val="1"/>
        </dgm:presLayoutVars>
      </dgm:prSet>
      <dgm:spPr/>
    </dgm:pt>
    <dgm:pt modelId="{888194D9-4361-4882-9551-ECF9F81DE11B}" type="pres">
      <dgm:prSet presAssocID="{A1936695-966A-43C8-A3EF-274AAADCD2D7}" presName="sibTrans" presStyleCnt="0"/>
      <dgm:spPr/>
    </dgm:pt>
    <dgm:pt modelId="{DD4FA357-962A-4A2C-9937-A04C690579B7}" type="pres">
      <dgm:prSet presAssocID="{6F0C058A-D171-4557-8879-2A280F39AAD7}" presName="compNode" presStyleCnt="0"/>
      <dgm:spPr/>
    </dgm:pt>
    <dgm:pt modelId="{4A59CFA2-F2FC-425F-86D2-2F312FD57CF3}" type="pres">
      <dgm:prSet presAssocID="{6F0C058A-D171-4557-8879-2A280F39AAD7}" presName="iconBgRect" presStyleLbl="bgShp" presStyleIdx="2" presStyleCnt="5"/>
      <dgm:spPr/>
    </dgm:pt>
    <dgm:pt modelId="{0EF22B21-E05D-4D2A-A9E0-7CF6FAE784D0}" type="pres">
      <dgm:prSet presAssocID="{6F0C058A-D171-4557-8879-2A280F39AAD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A7390A7-87A3-4BA0-8458-28B6C9C2BA11}" type="pres">
      <dgm:prSet presAssocID="{6F0C058A-D171-4557-8879-2A280F39AAD7}" presName="spaceRect" presStyleCnt="0"/>
      <dgm:spPr/>
    </dgm:pt>
    <dgm:pt modelId="{46430CE3-D29B-4786-B9A0-0DB0151D96AE}" type="pres">
      <dgm:prSet presAssocID="{6F0C058A-D171-4557-8879-2A280F39AAD7}" presName="textRect" presStyleLbl="revTx" presStyleIdx="2" presStyleCnt="5">
        <dgm:presLayoutVars>
          <dgm:chMax val="1"/>
          <dgm:chPref val="1"/>
        </dgm:presLayoutVars>
      </dgm:prSet>
      <dgm:spPr/>
    </dgm:pt>
    <dgm:pt modelId="{2297F39E-3C74-431C-9EF2-2188957C7C04}" type="pres">
      <dgm:prSet presAssocID="{E35CF786-944F-40D1-8153-87675C0C5577}" presName="sibTrans" presStyleCnt="0"/>
      <dgm:spPr/>
    </dgm:pt>
    <dgm:pt modelId="{788DDBBB-5586-4366-B7B4-C83E4EA2AFBB}" type="pres">
      <dgm:prSet presAssocID="{15FE8823-BF21-40A8-95F8-ECC9D302A532}" presName="compNode" presStyleCnt="0"/>
      <dgm:spPr/>
    </dgm:pt>
    <dgm:pt modelId="{89EAE611-DD82-49F0-BE16-E2C5B1F47C5A}" type="pres">
      <dgm:prSet presAssocID="{15FE8823-BF21-40A8-95F8-ECC9D302A532}" presName="iconBgRect" presStyleLbl="bgShp" presStyleIdx="3" presStyleCnt="5"/>
      <dgm:spPr/>
    </dgm:pt>
    <dgm:pt modelId="{864BAD6B-05F2-41B6-9CC0-0B63E909A343}" type="pres">
      <dgm:prSet presAssocID="{15FE8823-BF21-40A8-95F8-ECC9D302A53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BCBD0FBA-2F34-44BD-9997-FA119BC3FA47}" type="pres">
      <dgm:prSet presAssocID="{15FE8823-BF21-40A8-95F8-ECC9D302A532}" presName="spaceRect" presStyleCnt="0"/>
      <dgm:spPr/>
    </dgm:pt>
    <dgm:pt modelId="{D08EF4A7-3507-4C2D-A976-033F453BBD06}" type="pres">
      <dgm:prSet presAssocID="{15FE8823-BF21-40A8-95F8-ECC9D302A532}" presName="textRect" presStyleLbl="revTx" presStyleIdx="3" presStyleCnt="5">
        <dgm:presLayoutVars>
          <dgm:chMax val="1"/>
          <dgm:chPref val="1"/>
        </dgm:presLayoutVars>
      </dgm:prSet>
      <dgm:spPr/>
    </dgm:pt>
    <dgm:pt modelId="{7973A999-7779-4010-8D06-E4771EF4E2E5}" type="pres">
      <dgm:prSet presAssocID="{4235F9BE-A06B-4349-B393-6ABB8D57D93D}" presName="sibTrans" presStyleCnt="0"/>
      <dgm:spPr/>
    </dgm:pt>
    <dgm:pt modelId="{700D9B10-22F9-40E1-99DF-62430B83BEED}" type="pres">
      <dgm:prSet presAssocID="{7F7AA180-7742-42BC-A9D9-347921DE885A}" presName="compNode" presStyleCnt="0"/>
      <dgm:spPr/>
    </dgm:pt>
    <dgm:pt modelId="{4E6FF3D8-A805-4A26-A9AE-EF8673AB7204}" type="pres">
      <dgm:prSet presAssocID="{7F7AA180-7742-42BC-A9D9-347921DE885A}" presName="iconBgRect" presStyleLbl="bgShp" presStyleIdx="4" presStyleCnt="5"/>
      <dgm:spPr/>
    </dgm:pt>
    <dgm:pt modelId="{C1483410-E505-4CC9-9299-B95E718451F5}" type="pres">
      <dgm:prSet presAssocID="{7F7AA180-7742-42BC-A9D9-347921DE885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C74201E3-39EC-487E-90C9-4E15E3E0FF26}" type="pres">
      <dgm:prSet presAssocID="{7F7AA180-7742-42BC-A9D9-347921DE885A}" presName="spaceRect" presStyleCnt="0"/>
      <dgm:spPr/>
    </dgm:pt>
    <dgm:pt modelId="{E6CDB2EE-B7A4-4A58-9EE0-AAAF8AFDFA4E}" type="pres">
      <dgm:prSet presAssocID="{7F7AA180-7742-42BC-A9D9-347921DE885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4FCA302-472B-404D-8399-E8DA42BCC160}" srcId="{E79B654E-E1B6-455B-93DC-DB81B518F6B5}" destId="{7F7AA180-7742-42BC-A9D9-347921DE885A}" srcOrd="4" destOrd="0" parTransId="{3F85EF6A-5232-4188-8E71-AFA398FA6E6F}" sibTransId="{64659526-439C-405C-86C2-E51CEF315662}"/>
    <dgm:cxn modelId="{FFC3B017-0E57-402E-8DFE-F7501B318251}" type="presOf" srcId="{C5D6CB05-83DD-4C38-985F-819CACFAADAD}" destId="{E7B4E4BC-46D4-4AC7-A249-ED4EF39970FE}" srcOrd="0" destOrd="0" presId="urn:microsoft.com/office/officeart/2018/5/layout/IconCircleLabelList"/>
    <dgm:cxn modelId="{BBCEDF3A-1429-4E2C-B11E-D83E6A26026D}" srcId="{E79B654E-E1B6-455B-93DC-DB81B518F6B5}" destId="{C5D6CB05-83DD-4C38-985F-819CACFAADAD}" srcOrd="1" destOrd="0" parTransId="{DB25B3D1-33FD-41E2-9C4A-B6C7B338B49F}" sibTransId="{A1936695-966A-43C8-A3EF-274AAADCD2D7}"/>
    <dgm:cxn modelId="{D5549959-A231-4523-86ED-5A6B73264E80}" type="presOf" srcId="{7F7AA180-7742-42BC-A9D9-347921DE885A}" destId="{E6CDB2EE-B7A4-4A58-9EE0-AAAF8AFDFA4E}" srcOrd="0" destOrd="0" presId="urn:microsoft.com/office/officeart/2018/5/layout/IconCircleLabelList"/>
    <dgm:cxn modelId="{445C6361-348A-4A50-878F-DCEE199CAA4B}" srcId="{E79B654E-E1B6-455B-93DC-DB81B518F6B5}" destId="{15FE8823-BF21-40A8-95F8-ECC9D302A532}" srcOrd="3" destOrd="0" parTransId="{6A0112A5-43B5-47E2-B850-0557742D4B6B}" sibTransId="{4235F9BE-A06B-4349-B393-6ABB8D57D93D}"/>
    <dgm:cxn modelId="{6DADD18C-F9D6-4C31-801E-C9B442DB58BB}" type="presOf" srcId="{E79B654E-E1B6-455B-93DC-DB81B518F6B5}" destId="{1F01833D-B406-470D-821D-1D1E9FCBCD1C}" srcOrd="0" destOrd="0" presId="urn:microsoft.com/office/officeart/2018/5/layout/IconCircleLabelList"/>
    <dgm:cxn modelId="{9D3768A9-75AF-423F-89E0-894B27D8B5A4}" srcId="{E79B654E-E1B6-455B-93DC-DB81B518F6B5}" destId="{97DE554E-A90D-4837-BCA0-F141C9E0938B}" srcOrd="0" destOrd="0" parTransId="{3147F210-964B-4B20-B640-C23FDCD038CD}" sibTransId="{376DC18A-36CC-4C21-80B5-2178B3AEC63A}"/>
    <dgm:cxn modelId="{60DEEDAF-2AB8-4665-92B7-5232CE874C12}" type="presOf" srcId="{15FE8823-BF21-40A8-95F8-ECC9D302A532}" destId="{D08EF4A7-3507-4C2D-A976-033F453BBD06}" srcOrd="0" destOrd="0" presId="urn:microsoft.com/office/officeart/2018/5/layout/IconCircleLabelList"/>
    <dgm:cxn modelId="{8A560ACD-A3EB-4ABD-8496-A8D4DAB909A8}" srcId="{E79B654E-E1B6-455B-93DC-DB81B518F6B5}" destId="{6F0C058A-D171-4557-8879-2A280F39AAD7}" srcOrd="2" destOrd="0" parTransId="{BD2850C4-26E2-4054-965A-007F5AA9F80B}" sibTransId="{E35CF786-944F-40D1-8153-87675C0C5577}"/>
    <dgm:cxn modelId="{BA4979F5-7A13-4EA8-A8D5-C79455C6D562}" type="presOf" srcId="{97DE554E-A90D-4837-BCA0-F141C9E0938B}" destId="{1085E4B4-698C-4EB3-AC62-C08EB64CEDF8}" srcOrd="0" destOrd="0" presId="urn:microsoft.com/office/officeart/2018/5/layout/IconCircleLabelList"/>
    <dgm:cxn modelId="{247F37F9-4F63-4EDE-80BA-A81A0D227D62}" type="presOf" srcId="{6F0C058A-D171-4557-8879-2A280F39AAD7}" destId="{46430CE3-D29B-4786-B9A0-0DB0151D96AE}" srcOrd="0" destOrd="0" presId="urn:microsoft.com/office/officeart/2018/5/layout/IconCircleLabelList"/>
    <dgm:cxn modelId="{72FC7027-8B5E-4625-A0A7-16784DE6A025}" type="presParOf" srcId="{1F01833D-B406-470D-821D-1D1E9FCBCD1C}" destId="{03CD2118-4653-4E50-B114-935D9A8E3A35}" srcOrd="0" destOrd="0" presId="urn:microsoft.com/office/officeart/2018/5/layout/IconCircleLabelList"/>
    <dgm:cxn modelId="{E3BE5F62-2AD4-42F5-A3A7-6F243EBDC83B}" type="presParOf" srcId="{03CD2118-4653-4E50-B114-935D9A8E3A35}" destId="{0D73690A-2E1E-40AA-A501-B84151F06C18}" srcOrd="0" destOrd="0" presId="urn:microsoft.com/office/officeart/2018/5/layout/IconCircleLabelList"/>
    <dgm:cxn modelId="{0E90E7FD-B018-430C-BDBB-63BA2C97D390}" type="presParOf" srcId="{03CD2118-4653-4E50-B114-935D9A8E3A35}" destId="{F42950ED-63D1-4B65-804F-68C46236CFD9}" srcOrd="1" destOrd="0" presId="urn:microsoft.com/office/officeart/2018/5/layout/IconCircleLabelList"/>
    <dgm:cxn modelId="{5518E123-6BA4-4EA8-BE3B-29E55FE4294D}" type="presParOf" srcId="{03CD2118-4653-4E50-B114-935D9A8E3A35}" destId="{9A143C92-CE2D-44BC-B36C-2A827240406D}" srcOrd="2" destOrd="0" presId="urn:microsoft.com/office/officeart/2018/5/layout/IconCircleLabelList"/>
    <dgm:cxn modelId="{66F1C3FB-6254-4E53-B7E9-D57B1291CDB1}" type="presParOf" srcId="{03CD2118-4653-4E50-B114-935D9A8E3A35}" destId="{1085E4B4-698C-4EB3-AC62-C08EB64CEDF8}" srcOrd="3" destOrd="0" presId="urn:microsoft.com/office/officeart/2018/5/layout/IconCircleLabelList"/>
    <dgm:cxn modelId="{4FDF3C60-62D2-4ED7-9965-FB19904CDECD}" type="presParOf" srcId="{1F01833D-B406-470D-821D-1D1E9FCBCD1C}" destId="{4F112A84-21A3-4143-AB61-9E2680201BC3}" srcOrd="1" destOrd="0" presId="urn:microsoft.com/office/officeart/2018/5/layout/IconCircleLabelList"/>
    <dgm:cxn modelId="{D4D9C99B-8196-4B6D-ADE3-5C5C9B998279}" type="presParOf" srcId="{1F01833D-B406-470D-821D-1D1E9FCBCD1C}" destId="{18B755DF-A4F9-4BB7-B6E1-2825F278B2C0}" srcOrd="2" destOrd="0" presId="urn:microsoft.com/office/officeart/2018/5/layout/IconCircleLabelList"/>
    <dgm:cxn modelId="{0046022B-EF18-400F-9DFC-C7ACF6F8CBC6}" type="presParOf" srcId="{18B755DF-A4F9-4BB7-B6E1-2825F278B2C0}" destId="{B339EEB0-D7F7-464A-A5C9-D751AB670CDE}" srcOrd="0" destOrd="0" presId="urn:microsoft.com/office/officeart/2018/5/layout/IconCircleLabelList"/>
    <dgm:cxn modelId="{524A23B3-638D-4C17-B506-8F6727D44F05}" type="presParOf" srcId="{18B755DF-A4F9-4BB7-B6E1-2825F278B2C0}" destId="{8A3F1F29-9BF1-45B0-8FF6-CC45819CE24C}" srcOrd="1" destOrd="0" presId="urn:microsoft.com/office/officeart/2018/5/layout/IconCircleLabelList"/>
    <dgm:cxn modelId="{FDCACC0E-D96A-4DD2-B204-127340FE1DEA}" type="presParOf" srcId="{18B755DF-A4F9-4BB7-B6E1-2825F278B2C0}" destId="{5E5FCDCF-0907-4389-9080-17593F46068B}" srcOrd="2" destOrd="0" presId="urn:microsoft.com/office/officeart/2018/5/layout/IconCircleLabelList"/>
    <dgm:cxn modelId="{28B232CF-2129-4752-B68C-2E89C31AA28E}" type="presParOf" srcId="{18B755DF-A4F9-4BB7-B6E1-2825F278B2C0}" destId="{E7B4E4BC-46D4-4AC7-A249-ED4EF39970FE}" srcOrd="3" destOrd="0" presId="urn:microsoft.com/office/officeart/2018/5/layout/IconCircleLabelList"/>
    <dgm:cxn modelId="{2B0CD076-8E68-400E-9B6C-D7DA0A375D0A}" type="presParOf" srcId="{1F01833D-B406-470D-821D-1D1E9FCBCD1C}" destId="{888194D9-4361-4882-9551-ECF9F81DE11B}" srcOrd="3" destOrd="0" presId="urn:microsoft.com/office/officeart/2018/5/layout/IconCircleLabelList"/>
    <dgm:cxn modelId="{130DDB5C-915A-40C9-ABAD-2879B817A3F6}" type="presParOf" srcId="{1F01833D-B406-470D-821D-1D1E9FCBCD1C}" destId="{DD4FA357-962A-4A2C-9937-A04C690579B7}" srcOrd="4" destOrd="0" presId="urn:microsoft.com/office/officeart/2018/5/layout/IconCircleLabelList"/>
    <dgm:cxn modelId="{83216799-EC42-4851-BD31-5D9A78514449}" type="presParOf" srcId="{DD4FA357-962A-4A2C-9937-A04C690579B7}" destId="{4A59CFA2-F2FC-425F-86D2-2F312FD57CF3}" srcOrd="0" destOrd="0" presId="urn:microsoft.com/office/officeart/2018/5/layout/IconCircleLabelList"/>
    <dgm:cxn modelId="{A29EE657-3B84-408B-A4A6-436790BACE5F}" type="presParOf" srcId="{DD4FA357-962A-4A2C-9937-A04C690579B7}" destId="{0EF22B21-E05D-4D2A-A9E0-7CF6FAE784D0}" srcOrd="1" destOrd="0" presId="urn:microsoft.com/office/officeart/2018/5/layout/IconCircleLabelList"/>
    <dgm:cxn modelId="{74898815-ED9D-425E-B79C-C9BE28FD00C0}" type="presParOf" srcId="{DD4FA357-962A-4A2C-9937-A04C690579B7}" destId="{CA7390A7-87A3-4BA0-8458-28B6C9C2BA11}" srcOrd="2" destOrd="0" presId="urn:microsoft.com/office/officeart/2018/5/layout/IconCircleLabelList"/>
    <dgm:cxn modelId="{34903A55-EAFC-4069-8155-FA86C4149FBA}" type="presParOf" srcId="{DD4FA357-962A-4A2C-9937-A04C690579B7}" destId="{46430CE3-D29B-4786-B9A0-0DB0151D96AE}" srcOrd="3" destOrd="0" presId="urn:microsoft.com/office/officeart/2018/5/layout/IconCircleLabelList"/>
    <dgm:cxn modelId="{6DF96F5F-8D6E-47E9-9807-5DCF65D9F687}" type="presParOf" srcId="{1F01833D-B406-470D-821D-1D1E9FCBCD1C}" destId="{2297F39E-3C74-431C-9EF2-2188957C7C04}" srcOrd="5" destOrd="0" presId="urn:microsoft.com/office/officeart/2018/5/layout/IconCircleLabelList"/>
    <dgm:cxn modelId="{F8327CB4-2F04-4561-A124-C27BCE492A1A}" type="presParOf" srcId="{1F01833D-B406-470D-821D-1D1E9FCBCD1C}" destId="{788DDBBB-5586-4366-B7B4-C83E4EA2AFBB}" srcOrd="6" destOrd="0" presId="urn:microsoft.com/office/officeart/2018/5/layout/IconCircleLabelList"/>
    <dgm:cxn modelId="{FA693997-B1F2-4B66-961F-694EF46158BA}" type="presParOf" srcId="{788DDBBB-5586-4366-B7B4-C83E4EA2AFBB}" destId="{89EAE611-DD82-49F0-BE16-E2C5B1F47C5A}" srcOrd="0" destOrd="0" presId="urn:microsoft.com/office/officeart/2018/5/layout/IconCircleLabelList"/>
    <dgm:cxn modelId="{25293644-8782-4BEA-8F57-BDDEF10AAF8B}" type="presParOf" srcId="{788DDBBB-5586-4366-B7B4-C83E4EA2AFBB}" destId="{864BAD6B-05F2-41B6-9CC0-0B63E909A343}" srcOrd="1" destOrd="0" presId="urn:microsoft.com/office/officeart/2018/5/layout/IconCircleLabelList"/>
    <dgm:cxn modelId="{752A62A2-7C93-44F2-83F0-BB753ACB3A58}" type="presParOf" srcId="{788DDBBB-5586-4366-B7B4-C83E4EA2AFBB}" destId="{BCBD0FBA-2F34-44BD-9997-FA119BC3FA47}" srcOrd="2" destOrd="0" presId="urn:microsoft.com/office/officeart/2018/5/layout/IconCircleLabelList"/>
    <dgm:cxn modelId="{A82EA51F-5E5F-42FA-B229-2E1D1DFF2C86}" type="presParOf" srcId="{788DDBBB-5586-4366-B7B4-C83E4EA2AFBB}" destId="{D08EF4A7-3507-4C2D-A976-033F453BBD06}" srcOrd="3" destOrd="0" presId="urn:microsoft.com/office/officeart/2018/5/layout/IconCircleLabelList"/>
    <dgm:cxn modelId="{C3169276-2FEE-4CF5-A3E0-96B42A2BCF61}" type="presParOf" srcId="{1F01833D-B406-470D-821D-1D1E9FCBCD1C}" destId="{7973A999-7779-4010-8D06-E4771EF4E2E5}" srcOrd="7" destOrd="0" presId="urn:microsoft.com/office/officeart/2018/5/layout/IconCircleLabelList"/>
    <dgm:cxn modelId="{4D318B31-AE69-46BD-8300-C85101A4F14E}" type="presParOf" srcId="{1F01833D-B406-470D-821D-1D1E9FCBCD1C}" destId="{700D9B10-22F9-40E1-99DF-62430B83BEED}" srcOrd="8" destOrd="0" presId="urn:microsoft.com/office/officeart/2018/5/layout/IconCircleLabelList"/>
    <dgm:cxn modelId="{DC0B9B4E-FA9F-489A-8A98-E44437078748}" type="presParOf" srcId="{700D9B10-22F9-40E1-99DF-62430B83BEED}" destId="{4E6FF3D8-A805-4A26-A9AE-EF8673AB7204}" srcOrd="0" destOrd="0" presId="urn:microsoft.com/office/officeart/2018/5/layout/IconCircleLabelList"/>
    <dgm:cxn modelId="{21F781B0-4E8E-4B86-94CC-DCCF0418F483}" type="presParOf" srcId="{700D9B10-22F9-40E1-99DF-62430B83BEED}" destId="{C1483410-E505-4CC9-9299-B95E718451F5}" srcOrd="1" destOrd="0" presId="urn:microsoft.com/office/officeart/2018/5/layout/IconCircleLabelList"/>
    <dgm:cxn modelId="{15CA4C39-31C8-45DF-9DCF-F175F743DDCC}" type="presParOf" srcId="{700D9B10-22F9-40E1-99DF-62430B83BEED}" destId="{C74201E3-39EC-487E-90C9-4E15E3E0FF26}" srcOrd="2" destOrd="0" presId="urn:microsoft.com/office/officeart/2018/5/layout/IconCircleLabelList"/>
    <dgm:cxn modelId="{84F58748-8E20-4F18-B95B-8B71DAC34F17}" type="presParOf" srcId="{700D9B10-22F9-40E1-99DF-62430B83BEED}" destId="{E6CDB2EE-B7A4-4A58-9EE0-AAAF8AFDFA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E55D1-8D08-4481-AD8E-82552A641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AD379E-0365-4D5D-BC85-A5E28C843979}">
      <dgm:prSet/>
      <dgm:spPr/>
      <dgm:t>
        <a:bodyPr/>
        <a:lstStyle/>
        <a:p>
          <a:r>
            <a:rPr lang="en-AU" b="1" noProof="0" dirty="0"/>
            <a:t>Primary: </a:t>
          </a:r>
          <a:r>
            <a:rPr lang="en-AU" noProof="0" dirty="0"/>
            <a:t>due to syndromes called mental and behavioural disorders in DSM and ICD:</a:t>
          </a:r>
        </a:p>
      </dgm:t>
    </dgm:pt>
    <dgm:pt modelId="{8BD69D04-37FF-4AAA-B105-504A2104074E}" type="parTrans" cxnId="{F49FDB04-5EE6-4C17-9038-6D17BC455FA5}">
      <dgm:prSet/>
      <dgm:spPr/>
      <dgm:t>
        <a:bodyPr/>
        <a:lstStyle/>
        <a:p>
          <a:endParaRPr lang="en-US"/>
        </a:p>
      </dgm:t>
    </dgm:pt>
    <dgm:pt modelId="{813FB57C-7E26-43B6-82BC-F71A01B440CF}" type="sibTrans" cxnId="{F49FDB04-5EE6-4C17-9038-6D17BC455FA5}">
      <dgm:prSet/>
      <dgm:spPr/>
      <dgm:t>
        <a:bodyPr/>
        <a:lstStyle/>
        <a:p>
          <a:endParaRPr lang="en-US"/>
        </a:p>
      </dgm:t>
    </dgm:pt>
    <dgm:pt modelId="{013BB222-A0A1-4239-8136-A90D724ABFEF}">
      <dgm:prSet/>
      <dgm:spPr/>
      <dgm:t>
        <a:bodyPr/>
        <a:lstStyle/>
        <a:p>
          <a:r>
            <a:rPr lang="en-AU" noProof="0" dirty="0"/>
            <a:t>Schizophrenia and related disorders (including delusional disorder).</a:t>
          </a:r>
        </a:p>
      </dgm:t>
    </dgm:pt>
    <dgm:pt modelId="{8D98957E-4185-4D48-B3F9-79412CB07AF3}" type="parTrans" cxnId="{DFDDE097-4BD1-4542-A45A-FF6C32B7C394}">
      <dgm:prSet/>
      <dgm:spPr/>
      <dgm:t>
        <a:bodyPr/>
        <a:lstStyle/>
        <a:p>
          <a:endParaRPr lang="en-US"/>
        </a:p>
      </dgm:t>
    </dgm:pt>
    <dgm:pt modelId="{65570FB3-ACFF-4859-8CAD-EF65E844516B}" type="sibTrans" cxnId="{DFDDE097-4BD1-4542-A45A-FF6C32B7C394}">
      <dgm:prSet/>
      <dgm:spPr/>
      <dgm:t>
        <a:bodyPr/>
        <a:lstStyle/>
        <a:p>
          <a:endParaRPr lang="en-US"/>
        </a:p>
      </dgm:t>
    </dgm:pt>
    <dgm:pt modelId="{703C699E-299A-4FB2-96CD-15CCB74856C2}">
      <dgm:prSet/>
      <dgm:spPr/>
      <dgm:t>
        <a:bodyPr/>
        <a:lstStyle/>
        <a:p>
          <a:r>
            <a:rPr lang="en-AU" noProof="0" dirty="0"/>
            <a:t>Mood disorders (unipolar as well as bipolar)</a:t>
          </a:r>
        </a:p>
      </dgm:t>
    </dgm:pt>
    <dgm:pt modelId="{F4A873C1-F293-44DA-A11D-3F9F3A14E034}" type="parTrans" cxnId="{D3288199-CFE7-4748-A908-8A57611686AF}">
      <dgm:prSet/>
      <dgm:spPr/>
      <dgm:t>
        <a:bodyPr/>
        <a:lstStyle/>
        <a:p>
          <a:endParaRPr lang="en-US"/>
        </a:p>
      </dgm:t>
    </dgm:pt>
    <dgm:pt modelId="{69ACD0E9-C18C-4250-AEC4-956292A84B04}" type="sibTrans" cxnId="{D3288199-CFE7-4748-A908-8A57611686AF}">
      <dgm:prSet/>
      <dgm:spPr/>
      <dgm:t>
        <a:bodyPr/>
        <a:lstStyle/>
        <a:p>
          <a:endParaRPr lang="en-US"/>
        </a:p>
      </dgm:t>
    </dgm:pt>
    <dgm:pt modelId="{8439FCD9-7421-4141-A6F8-69D1E94320F7}" type="pres">
      <dgm:prSet presAssocID="{2F6E55D1-8D08-4481-AD8E-82552A641FF6}" presName="linear" presStyleCnt="0">
        <dgm:presLayoutVars>
          <dgm:animLvl val="lvl"/>
          <dgm:resizeHandles val="exact"/>
        </dgm:presLayoutVars>
      </dgm:prSet>
      <dgm:spPr/>
    </dgm:pt>
    <dgm:pt modelId="{4E8423CB-3F41-4242-8267-051FAD3BEAAD}" type="pres">
      <dgm:prSet presAssocID="{38AD379E-0365-4D5D-BC85-A5E28C84397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930046C-F154-084E-B98D-8B5E9D9A090B}" type="pres">
      <dgm:prSet presAssocID="{38AD379E-0365-4D5D-BC85-A5E28C84397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49FDB04-5EE6-4C17-9038-6D17BC455FA5}" srcId="{2F6E55D1-8D08-4481-AD8E-82552A641FF6}" destId="{38AD379E-0365-4D5D-BC85-A5E28C843979}" srcOrd="0" destOrd="0" parTransId="{8BD69D04-37FF-4AAA-B105-504A2104074E}" sibTransId="{813FB57C-7E26-43B6-82BC-F71A01B440CF}"/>
    <dgm:cxn modelId="{2805306B-6E28-0449-A293-5DDBB537BC57}" type="presOf" srcId="{2F6E55D1-8D08-4481-AD8E-82552A641FF6}" destId="{8439FCD9-7421-4141-A6F8-69D1E94320F7}" srcOrd="0" destOrd="0" presId="urn:microsoft.com/office/officeart/2005/8/layout/vList2"/>
    <dgm:cxn modelId="{DFDDE097-4BD1-4542-A45A-FF6C32B7C394}" srcId="{38AD379E-0365-4D5D-BC85-A5E28C843979}" destId="{013BB222-A0A1-4239-8136-A90D724ABFEF}" srcOrd="0" destOrd="0" parTransId="{8D98957E-4185-4D48-B3F9-79412CB07AF3}" sibTransId="{65570FB3-ACFF-4859-8CAD-EF65E844516B}"/>
    <dgm:cxn modelId="{D3288199-CFE7-4748-A908-8A57611686AF}" srcId="{38AD379E-0365-4D5D-BC85-A5E28C843979}" destId="{703C699E-299A-4FB2-96CD-15CCB74856C2}" srcOrd="1" destOrd="0" parTransId="{F4A873C1-F293-44DA-A11D-3F9F3A14E034}" sibTransId="{69ACD0E9-C18C-4250-AEC4-956292A84B04}"/>
    <dgm:cxn modelId="{74CAFDB1-6DB9-4143-A1E3-43578F641BB8}" type="presOf" srcId="{38AD379E-0365-4D5D-BC85-A5E28C843979}" destId="{4E8423CB-3F41-4242-8267-051FAD3BEAAD}" srcOrd="0" destOrd="0" presId="urn:microsoft.com/office/officeart/2005/8/layout/vList2"/>
    <dgm:cxn modelId="{63DB95C3-0EE4-3E48-957D-53D6547D87E0}" type="presOf" srcId="{703C699E-299A-4FB2-96CD-15CCB74856C2}" destId="{4930046C-F154-084E-B98D-8B5E9D9A090B}" srcOrd="0" destOrd="1" presId="urn:microsoft.com/office/officeart/2005/8/layout/vList2"/>
    <dgm:cxn modelId="{9154CACE-6325-334D-AC17-E74E3ECCD2B1}" type="presOf" srcId="{013BB222-A0A1-4239-8136-A90D724ABFEF}" destId="{4930046C-F154-084E-B98D-8B5E9D9A090B}" srcOrd="0" destOrd="0" presId="urn:microsoft.com/office/officeart/2005/8/layout/vList2"/>
    <dgm:cxn modelId="{3119478E-96C1-B746-81D1-7C77E5F46BA4}" type="presParOf" srcId="{8439FCD9-7421-4141-A6F8-69D1E94320F7}" destId="{4E8423CB-3F41-4242-8267-051FAD3BEAAD}" srcOrd="0" destOrd="0" presId="urn:microsoft.com/office/officeart/2005/8/layout/vList2"/>
    <dgm:cxn modelId="{F49EDDF6-CC45-B145-9B07-107DA26789C5}" type="presParOf" srcId="{8439FCD9-7421-4141-A6F8-69D1E94320F7}" destId="{4930046C-F154-084E-B98D-8B5E9D9A090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FF556-5300-4732-B0CD-1DEF21B2F3F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27BE6E-1E0B-478D-8709-720FFCE11880}">
      <dgm:prSet/>
      <dgm:spPr/>
      <dgm:t>
        <a:bodyPr/>
        <a:lstStyle/>
        <a:p>
          <a:r>
            <a:rPr lang="en-AU" b="1" noProof="0" dirty="0"/>
            <a:t>Secondary: </a:t>
          </a:r>
          <a:r>
            <a:rPr lang="en-AU" noProof="0" dirty="0"/>
            <a:t>due to a definite found ‘external’ cause such as other medical conditions or substances/ medications  </a:t>
          </a:r>
        </a:p>
      </dgm:t>
    </dgm:pt>
    <dgm:pt modelId="{CEC9EB5D-1514-4382-8292-4E4BC9D503A4}" type="parTrans" cxnId="{DD0EF8E8-F916-428C-89B1-EAFC4D6FC65E}">
      <dgm:prSet/>
      <dgm:spPr/>
      <dgm:t>
        <a:bodyPr/>
        <a:lstStyle/>
        <a:p>
          <a:endParaRPr lang="en-US"/>
        </a:p>
      </dgm:t>
    </dgm:pt>
    <dgm:pt modelId="{C52891F7-C4FD-4496-B6A0-130F3F52CD0E}" type="sibTrans" cxnId="{DD0EF8E8-F916-428C-89B1-EAFC4D6FC65E}">
      <dgm:prSet/>
      <dgm:spPr/>
      <dgm:t>
        <a:bodyPr/>
        <a:lstStyle/>
        <a:p>
          <a:endParaRPr lang="en-US"/>
        </a:p>
      </dgm:t>
    </dgm:pt>
    <dgm:pt modelId="{7E420453-9AFD-4CF2-836F-011E0731D89D}">
      <dgm:prSet/>
      <dgm:spPr/>
      <dgm:t>
        <a:bodyPr/>
        <a:lstStyle/>
        <a:p>
          <a:r>
            <a:rPr lang="en-AU" b="1" noProof="0" dirty="0"/>
            <a:t>Normal states</a:t>
          </a:r>
          <a:endParaRPr lang="en-AU" noProof="0" dirty="0"/>
        </a:p>
      </dgm:t>
    </dgm:pt>
    <dgm:pt modelId="{19D18C85-2598-44C4-AE5F-EB0AE7887539}" type="parTrans" cxnId="{4D664D86-96DB-47A0-B5F0-37C31C5FD656}">
      <dgm:prSet/>
      <dgm:spPr/>
      <dgm:t>
        <a:bodyPr/>
        <a:lstStyle/>
        <a:p>
          <a:endParaRPr lang="en-US"/>
        </a:p>
      </dgm:t>
    </dgm:pt>
    <dgm:pt modelId="{F0F4E06F-095C-4950-9B21-7A2607D993D7}" type="sibTrans" cxnId="{4D664D86-96DB-47A0-B5F0-37C31C5FD656}">
      <dgm:prSet/>
      <dgm:spPr/>
      <dgm:t>
        <a:bodyPr/>
        <a:lstStyle/>
        <a:p>
          <a:endParaRPr lang="en-US"/>
        </a:p>
      </dgm:t>
    </dgm:pt>
    <dgm:pt modelId="{973942A1-70D3-492D-B99F-5ADB548BE5C1}">
      <dgm:prSet/>
      <dgm:spPr/>
      <dgm:t>
        <a:bodyPr/>
        <a:lstStyle/>
        <a:p>
          <a:r>
            <a:rPr lang="en-AU" noProof="0" dirty="0"/>
            <a:t>hypnopompic/hypnogogic hallucinations</a:t>
          </a:r>
        </a:p>
      </dgm:t>
    </dgm:pt>
    <dgm:pt modelId="{0E348D91-4844-4216-AB7B-5794FB631C31}" type="parTrans" cxnId="{0D01B594-5FB6-4658-9A66-4B01707D78D4}">
      <dgm:prSet/>
      <dgm:spPr/>
      <dgm:t>
        <a:bodyPr/>
        <a:lstStyle/>
        <a:p>
          <a:endParaRPr lang="en-US"/>
        </a:p>
      </dgm:t>
    </dgm:pt>
    <dgm:pt modelId="{7C1103EC-AD1C-4CE7-9018-AAB7E017FB9A}" type="sibTrans" cxnId="{0D01B594-5FB6-4658-9A66-4B01707D78D4}">
      <dgm:prSet/>
      <dgm:spPr/>
      <dgm:t>
        <a:bodyPr/>
        <a:lstStyle/>
        <a:p>
          <a:endParaRPr lang="en-US"/>
        </a:p>
      </dgm:t>
    </dgm:pt>
    <dgm:pt modelId="{F631C780-93C9-40CE-ACF0-528B546C09E2}">
      <dgm:prSet/>
      <dgm:spPr/>
      <dgm:t>
        <a:bodyPr/>
        <a:lstStyle/>
        <a:p>
          <a:r>
            <a:rPr lang="en-AU" noProof="0" dirty="0"/>
            <a:t>sleep deprivation</a:t>
          </a:r>
        </a:p>
      </dgm:t>
    </dgm:pt>
    <dgm:pt modelId="{7AABB83E-747F-4FAB-A292-EABC9178515D}" type="parTrans" cxnId="{B36782E7-E96D-460D-80AD-6A79C8D99A90}">
      <dgm:prSet/>
      <dgm:spPr/>
      <dgm:t>
        <a:bodyPr/>
        <a:lstStyle/>
        <a:p>
          <a:endParaRPr lang="en-US"/>
        </a:p>
      </dgm:t>
    </dgm:pt>
    <dgm:pt modelId="{028AB3AA-EB07-4E6B-8043-66B8C7468F29}" type="sibTrans" cxnId="{B36782E7-E96D-460D-80AD-6A79C8D99A90}">
      <dgm:prSet/>
      <dgm:spPr/>
      <dgm:t>
        <a:bodyPr/>
        <a:lstStyle/>
        <a:p>
          <a:endParaRPr lang="en-US"/>
        </a:p>
      </dgm:t>
    </dgm:pt>
    <dgm:pt modelId="{5CE8EEA3-20EE-4EFD-9BF5-6E27006274B5}">
      <dgm:prSet/>
      <dgm:spPr/>
      <dgm:t>
        <a:bodyPr/>
        <a:lstStyle/>
        <a:p>
          <a:r>
            <a:rPr lang="en-AU" noProof="0" dirty="0"/>
            <a:t>bereavement</a:t>
          </a:r>
        </a:p>
      </dgm:t>
    </dgm:pt>
    <dgm:pt modelId="{B141EA8A-5A8E-482D-88D1-FFBA1399111A}" type="parTrans" cxnId="{06E1E335-6A84-45F2-A043-7FB0B1273BF1}">
      <dgm:prSet/>
      <dgm:spPr/>
      <dgm:t>
        <a:bodyPr/>
        <a:lstStyle/>
        <a:p>
          <a:endParaRPr lang="en-US"/>
        </a:p>
      </dgm:t>
    </dgm:pt>
    <dgm:pt modelId="{F5BCF709-5AF9-469F-97B9-30569570B7F4}" type="sibTrans" cxnId="{06E1E335-6A84-45F2-A043-7FB0B1273BF1}">
      <dgm:prSet/>
      <dgm:spPr/>
      <dgm:t>
        <a:bodyPr/>
        <a:lstStyle/>
        <a:p>
          <a:endParaRPr lang="en-US"/>
        </a:p>
      </dgm:t>
    </dgm:pt>
    <dgm:pt modelId="{1ABCD7B1-3262-4E0E-94F7-4A3403200DD0}">
      <dgm:prSet/>
      <dgm:spPr/>
      <dgm:t>
        <a:bodyPr/>
        <a:lstStyle/>
        <a:p>
          <a:r>
            <a:rPr lang="en-AU" b="1" noProof="0" dirty="0"/>
            <a:t>2. Other medical conditions:</a:t>
          </a:r>
          <a:endParaRPr lang="en-AU" noProof="0" dirty="0"/>
        </a:p>
      </dgm:t>
    </dgm:pt>
    <dgm:pt modelId="{17523018-B0E1-4759-AF86-E82629483142}" type="parTrans" cxnId="{B7010DED-D727-4A32-ADF5-721795834349}">
      <dgm:prSet/>
      <dgm:spPr/>
      <dgm:t>
        <a:bodyPr/>
        <a:lstStyle/>
        <a:p>
          <a:endParaRPr lang="en-US"/>
        </a:p>
      </dgm:t>
    </dgm:pt>
    <dgm:pt modelId="{A6619A86-EEAB-4900-9EA2-F345D3D5759A}" type="sibTrans" cxnId="{B7010DED-D727-4A32-ADF5-721795834349}">
      <dgm:prSet/>
      <dgm:spPr/>
      <dgm:t>
        <a:bodyPr/>
        <a:lstStyle/>
        <a:p>
          <a:endParaRPr lang="en-US"/>
        </a:p>
      </dgm:t>
    </dgm:pt>
    <dgm:pt modelId="{C86C325B-086E-4EED-A89E-747E5A9A428E}">
      <dgm:prSet/>
      <dgm:spPr/>
      <dgm:t>
        <a:bodyPr/>
        <a:lstStyle/>
        <a:p>
          <a:r>
            <a:rPr lang="en-AU" noProof="0" dirty="0"/>
            <a:t>Endocrine disorders: hyper-/hypothyroidism, Cushing’s, hypoparathyroidism, post-partum psychosis*</a:t>
          </a:r>
        </a:p>
      </dgm:t>
    </dgm:pt>
    <dgm:pt modelId="{6EC57DA9-6F87-4CAE-9172-04D96A913919}" type="parTrans" cxnId="{5F1FBCC6-49C5-4CA9-88C4-77653FD9C70A}">
      <dgm:prSet/>
      <dgm:spPr/>
      <dgm:t>
        <a:bodyPr/>
        <a:lstStyle/>
        <a:p>
          <a:endParaRPr lang="en-US"/>
        </a:p>
      </dgm:t>
    </dgm:pt>
    <dgm:pt modelId="{8533DE1E-2918-4C80-8BE7-E078C9912770}" type="sibTrans" cxnId="{5F1FBCC6-49C5-4CA9-88C4-77653FD9C70A}">
      <dgm:prSet/>
      <dgm:spPr/>
      <dgm:t>
        <a:bodyPr/>
        <a:lstStyle/>
        <a:p>
          <a:endParaRPr lang="en-US"/>
        </a:p>
      </dgm:t>
    </dgm:pt>
    <dgm:pt modelId="{BEA37C59-DE5B-4B96-A2C2-9BB77BCD46DB}">
      <dgm:prSet/>
      <dgm:spPr/>
      <dgm:t>
        <a:bodyPr/>
        <a:lstStyle/>
        <a:p>
          <a:r>
            <a:rPr lang="en-AU" noProof="0" dirty="0"/>
            <a:t>Auto-immune disorders: SLE, anti-NMDA R encephalitis, Hashimoto’s, Sarcoidosis</a:t>
          </a:r>
        </a:p>
      </dgm:t>
    </dgm:pt>
    <dgm:pt modelId="{8A2D59F3-71C9-4E22-BD63-4BBE43E274A0}" type="parTrans" cxnId="{6D90B43F-EA71-4FA0-AA68-327B53D4B0F5}">
      <dgm:prSet/>
      <dgm:spPr/>
      <dgm:t>
        <a:bodyPr/>
        <a:lstStyle/>
        <a:p>
          <a:endParaRPr lang="en-US"/>
        </a:p>
      </dgm:t>
    </dgm:pt>
    <dgm:pt modelId="{A279ABB4-7522-4D6F-96F5-D5C45BE8E12E}" type="sibTrans" cxnId="{6D90B43F-EA71-4FA0-AA68-327B53D4B0F5}">
      <dgm:prSet/>
      <dgm:spPr/>
      <dgm:t>
        <a:bodyPr/>
        <a:lstStyle/>
        <a:p>
          <a:endParaRPr lang="en-US"/>
        </a:p>
      </dgm:t>
    </dgm:pt>
    <dgm:pt modelId="{1605BD9A-85A6-4E41-A805-59B1176A35BA}">
      <dgm:prSet/>
      <dgm:spPr/>
      <dgm:t>
        <a:bodyPr/>
        <a:lstStyle/>
        <a:p>
          <a:r>
            <a:rPr lang="en-AU" noProof="0" dirty="0"/>
            <a:t>Neurodegenerative disorders: Lewy-body, Alzheimer’s, Parkinson’s</a:t>
          </a:r>
        </a:p>
      </dgm:t>
    </dgm:pt>
    <dgm:pt modelId="{B6E180D6-A916-4A48-8D1E-E3E0F35AC5F9}" type="parTrans" cxnId="{C117BBCE-68F4-4AD2-91AE-60C3780099B2}">
      <dgm:prSet/>
      <dgm:spPr/>
      <dgm:t>
        <a:bodyPr/>
        <a:lstStyle/>
        <a:p>
          <a:endParaRPr lang="en-US"/>
        </a:p>
      </dgm:t>
    </dgm:pt>
    <dgm:pt modelId="{60CC004D-ABB4-46D3-90EB-27196382F82F}" type="sibTrans" cxnId="{C117BBCE-68F4-4AD2-91AE-60C3780099B2}">
      <dgm:prSet/>
      <dgm:spPr/>
      <dgm:t>
        <a:bodyPr/>
        <a:lstStyle/>
        <a:p>
          <a:endParaRPr lang="en-US"/>
        </a:p>
      </dgm:t>
    </dgm:pt>
    <dgm:pt modelId="{E3DF8C9E-87D2-4BF3-A19B-39F76B256C91}">
      <dgm:prSet/>
      <dgm:spPr/>
      <dgm:t>
        <a:bodyPr/>
        <a:lstStyle/>
        <a:p>
          <a:r>
            <a:rPr lang="en-AU" noProof="0" dirty="0"/>
            <a:t>Other neurological disorders: neoplasms, CVA, EPILEPSY/ seizures, multiple sclerosis</a:t>
          </a:r>
        </a:p>
      </dgm:t>
    </dgm:pt>
    <dgm:pt modelId="{95A0AF3E-F36C-4B88-BDA8-8B9B56045C8C}" type="parTrans" cxnId="{5FBCD9B4-63EC-47D7-8507-9D8FDD75C302}">
      <dgm:prSet/>
      <dgm:spPr/>
      <dgm:t>
        <a:bodyPr/>
        <a:lstStyle/>
        <a:p>
          <a:endParaRPr lang="en-US"/>
        </a:p>
      </dgm:t>
    </dgm:pt>
    <dgm:pt modelId="{70D2F030-1FFD-4C76-A49E-A698CDABFE26}" type="sibTrans" cxnId="{5FBCD9B4-63EC-47D7-8507-9D8FDD75C302}">
      <dgm:prSet/>
      <dgm:spPr/>
      <dgm:t>
        <a:bodyPr/>
        <a:lstStyle/>
        <a:p>
          <a:endParaRPr lang="en-US"/>
        </a:p>
      </dgm:t>
    </dgm:pt>
    <dgm:pt modelId="{D4464496-07D5-4DCA-A039-47A18074573B}">
      <dgm:prSet/>
      <dgm:spPr/>
      <dgm:t>
        <a:bodyPr/>
        <a:lstStyle/>
        <a:p>
          <a:r>
            <a:rPr lang="en-AU" noProof="0" dirty="0"/>
            <a:t>CNS infectious disorders: HIV, viral encephalitis, malaria, syphilis</a:t>
          </a:r>
        </a:p>
      </dgm:t>
    </dgm:pt>
    <dgm:pt modelId="{886DB752-2A36-4AE9-A91E-E0ED8427B3B8}" type="parTrans" cxnId="{8503C7EE-560B-4F2F-A7D0-C8324D969784}">
      <dgm:prSet/>
      <dgm:spPr/>
      <dgm:t>
        <a:bodyPr/>
        <a:lstStyle/>
        <a:p>
          <a:endParaRPr lang="en-US"/>
        </a:p>
      </dgm:t>
    </dgm:pt>
    <dgm:pt modelId="{AE48598E-52D1-42BC-8475-CC7DB580F6C5}" type="sibTrans" cxnId="{8503C7EE-560B-4F2F-A7D0-C8324D969784}">
      <dgm:prSet/>
      <dgm:spPr/>
      <dgm:t>
        <a:bodyPr/>
        <a:lstStyle/>
        <a:p>
          <a:endParaRPr lang="en-US"/>
        </a:p>
      </dgm:t>
    </dgm:pt>
    <dgm:pt modelId="{19C974A3-D5CC-4986-A1B4-DB03F3FDEC25}">
      <dgm:prSet/>
      <dgm:spPr/>
      <dgm:t>
        <a:bodyPr/>
        <a:lstStyle/>
        <a:p>
          <a:r>
            <a:rPr lang="en-AU" noProof="0" dirty="0"/>
            <a:t>Genetic disorders of metabolism such as porphyria.</a:t>
          </a:r>
        </a:p>
      </dgm:t>
    </dgm:pt>
    <dgm:pt modelId="{7B255AC1-A2EB-4E65-8977-BAE1DE3FD9A6}" type="parTrans" cxnId="{AD659A83-F697-4408-91F0-5FC2AF3DCCFC}">
      <dgm:prSet/>
      <dgm:spPr/>
      <dgm:t>
        <a:bodyPr/>
        <a:lstStyle/>
        <a:p>
          <a:endParaRPr lang="en-US"/>
        </a:p>
      </dgm:t>
    </dgm:pt>
    <dgm:pt modelId="{85DF8C22-B939-409C-89B2-CEEA0242DDE6}" type="sibTrans" cxnId="{AD659A83-F697-4408-91F0-5FC2AF3DCCFC}">
      <dgm:prSet/>
      <dgm:spPr/>
      <dgm:t>
        <a:bodyPr/>
        <a:lstStyle/>
        <a:p>
          <a:endParaRPr lang="en-US"/>
        </a:p>
      </dgm:t>
    </dgm:pt>
    <dgm:pt modelId="{20AE4776-345F-4570-A88E-29037121C25A}">
      <dgm:prSet/>
      <dgm:spPr/>
      <dgm:t>
        <a:bodyPr/>
        <a:lstStyle/>
        <a:p>
          <a:r>
            <a:rPr lang="en-AU" noProof="0" dirty="0"/>
            <a:t>Nutritional abnormalities: B12 deficiency</a:t>
          </a:r>
        </a:p>
      </dgm:t>
    </dgm:pt>
    <dgm:pt modelId="{57BBC9BB-A7F9-48C7-9B66-7BA211278C9C}" type="parTrans" cxnId="{E2393F9D-245E-4FCA-9978-E1F6A1FBE750}">
      <dgm:prSet/>
      <dgm:spPr/>
      <dgm:t>
        <a:bodyPr/>
        <a:lstStyle/>
        <a:p>
          <a:endParaRPr lang="en-US"/>
        </a:p>
      </dgm:t>
    </dgm:pt>
    <dgm:pt modelId="{227677C7-998B-4321-B3BD-85476D7AD5FF}" type="sibTrans" cxnId="{E2393F9D-245E-4FCA-9978-E1F6A1FBE750}">
      <dgm:prSet/>
      <dgm:spPr/>
      <dgm:t>
        <a:bodyPr/>
        <a:lstStyle/>
        <a:p>
          <a:endParaRPr lang="en-US"/>
        </a:p>
      </dgm:t>
    </dgm:pt>
    <dgm:pt modelId="{75F65719-A8A4-40BD-9944-5FD873488976}">
      <dgm:prSet/>
      <dgm:spPr/>
      <dgm:t>
        <a:bodyPr/>
        <a:lstStyle/>
        <a:p>
          <a:r>
            <a:rPr lang="en-AU" noProof="0" dirty="0"/>
            <a:t>Poisons: heavy metals, fungal, industrial</a:t>
          </a:r>
        </a:p>
      </dgm:t>
    </dgm:pt>
    <dgm:pt modelId="{5151FBAE-B034-4FB8-B719-A46D267A13E2}" type="parTrans" cxnId="{A51181A8-AE67-4082-BB06-2371A23E3A04}">
      <dgm:prSet/>
      <dgm:spPr/>
      <dgm:t>
        <a:bodyPr/>
        <a:lstStyle/>
        <a:p>
          <a:endParaRPr lang="en-US"/>
        </a:p>
      </dgm:t>
    </dgm:pt>
    <dgm:pt modelId="{90A97E85-469A-463F-83D8-9D4489E7D0A4}" type="sibTrans" cxnId="{A51181A8-AE67-4082-BB06-2371A23E3A04}">
      <dgm:prSet/>
      <dgm:spPr/>
      <dgm:t>
        <a:bodyPr/>
        <a:lstStyle/>
        <a:p>
          <a:endParaRPr lang="en-US"/>
        </a:p>
      </dgm:t>
    </dgm:pt>
    <dgm:pt modelId="{70A71E4F-F25A-4FEC-93D6-10CC4432209E}">
      <dgm:prSet/>
      <dgm:spPr/>
      <dgm:t>
        <a:bodyPr/>
        <a:lstStyle/>
        <a:p>
          <a:r>
            <a:rPr lang="en-AU" noProof="0" dirty="0"/>
            <a:t>Parasite infestations: neurocysticercosis</a:t>
          </a:r>
        </a:p>
      </dgm:t>
    </dgm:pt>
    <dgm:pt modelId="{19BFD4FA-AB0A-4530-BFE7-1BBE63F7020F}" type="parTrans" cxnId="{8D7C8BCB-5DDE-46F8-B5E0-D2D0C2FC3870}">
      <dgm:prSet/>
      <dgm:spPr/>
      <dgm:t>
        <a:bodyPr/>
        <a:lstStyle/>
        <a:p>
          <a:endParaRPr lang="en-US"/>
        </a:p>
      </dgm:t>
    </dgm:pt>
    <dgm:pt modelId="{3CBC2379-4CE8-4C6A-9AA5-D98E59B85969}" type="sibTrans" cxnId="{8D7C8BCB-5DDE-46F8-B5E0-D2D0C2FC3870}">
      <dgm:prSet/>
      <dgm:spPr/>
      <dgm:t>
        <a:bodyPr/>
        <a:lstStyle/>
        <a:p>
          <a:endParaRPr lang="en-US"/>
        </a:p>
      </dgm:t>
    </dgm:pt>
    <dgm:pt modelId="{4BF4A093-E3E1-FB48-AB1D-FA02150BE151}">
      <dgm:prSet/>
      <dgm:spPr/>
      <dgm:t>
        <a:bodyPr/>
        <a:lstStyle/>
        <a:p>
          <a:r>
            <a:rPr lang="en-AU" noProof="0" dirty="0"/>
            <a:t>Para-neoplastic syndromes</a:t>
          </a:r>
        </a:p>
      </dgm:t>
    </dgm:pt>
    <dgm:pt modelId="{158DFBA6-2A77-6042-AEA0-0D2463DBD955}" type="parTrans" cxnId="{26E60F48-046C-0049-BD7F-A3DEC2BDEF0B}">
      <dgm:prSet/>
      <dgm:spPr/>
      <dgm:t>
        <a:bodyPr/>
        <a:lstStyle/>
        <a:p>
          <a:endParaRPr lang="en-GB"/>
        </a:p>
      </dgm:t>
    </dgm:pt>
    <dgm:pt modelId="{893625CB-0F64-F84D-AC12-00AD5A103B1D}" type="sibTrans" cxnId="{26E60F48-046C-0049-BD7F-A3DEC2BDEF0B}">
      <dgm:prSet/>
      <dgm:spPr/>
      <dgm:t>
        <a:bodyPr/>
        <a:lstStyle/>
        <a:p>
          <a:endParaRPr lang="en-GB"/>
        </a:p>
      </dgm:t>
    </dgm:pt>
    <dgm:pt modelId="{9E7E1813-0F00-5044-9D2E-0C9A86273B25}" type="pres">
      <dgm:prSet presAssocID="{96FFF556-5300-4732-B0CD-1DEF21B2F3F2}" presName="linear" presStyleCnt="0">
        <dgm:presLayoutVars>
          <dgm:dir/>
          <dgm:animLvl val="lvl"/>
          <dgm:resizeHandles val="exact"/>
        </dgm:presLayoutVars>
      </dgm:prSet>
      <dgm:spPr/>
    </dgm:pt>
    <dgm:pt modelId="{EE6043E6-AB87-EB4B-9C8F-7BFA00B847FC}" type="pres">
      <dgm:prSet presAssocID="{0127BE6E-1E0B-478D-8709-720FFCE11880}" presName="parentLin" presStyleCnt="0"/>
      <dgm:spPr/>
    </dgm:pt>
    <dgm:pt modelId="{468FD570-D2E0-0541-91C9-41F323A11E5D}" type="pres">
      <dgm:prSet presAssocID="{0127BE6E-1E0B-478D-8709-720FFCE11880}" presName="parentLeftMargin" presStyleLbl="node1" presStyleIdx="0" presStyleCnt="2"/>
      <dgm:spPr/>
    </dgm:pt>
    <dgm:pt modelId="{A1B3574B-FE0B-754B-A9C1-E3603D7E5988}" type="pres">
      <dgm:prSet presAssocID="{0127BE6E-1E0B-478D-8709-720FFCE1188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698F55-F4BB-5943-89C8-63729E09B2A2}" type="pres">
      <dgm:prSet presAssocID="{0127BE6E-1E0B-478D-8709-720FFCE11880}" presName="negativeSpace" presStyleCnt="0"/>
      <dgm:spPr/>
    </dgm:pt>
    <dgm:pt modelId="{521CA926-549B-794F-967C-A799F0AE2D3C}" type="pres">
      <dgm:prSet presAssocID="{0127BE6E-1E0B-478D-8709-720FFCE11880}" presName="childText" presStyleLbl="conFgAcc1" presStyleIdx="0" presStyleCnt="2">
        <dgm:presLayoutVars>
          <dgm:bulletEnabled val="1"/>
        </dgm:presLayoutVars>
      </dgm:prSet>
      <dgm:spPr/>
    </dgm:pt>
    <dgm:pt modelId="{895B722E-60B2-0441-9C19-C5131E9B3B67}" type="pres">
      <dgm:prSet presAssocID="{C52891F7-C4FD-4496-B6A0-130F3F52CD0E}" presName="spaceBetweenRectangles" presStyleCnt="0"/>
      <dgm:spPr/>
    </dgm:pt>
    <dgm:pt modelId="{BA96CEF1-ADDF-5A46-8F76-101CD7F20605}" type="pres">
      <dgm:prSet presAssocID="{1ABCD7B1-3262-4E0E-94F7-4A3403200DD0}" presName="parentLin" presStyleCnt="0"/>
      <dgm:spPr/>
    </dgm:pt>
    <dgm:pt modelId="{A893B4BA-4B02-834F-A1AA-2089808654AB}" type="pres">
      <dgm:prSet presAssocID="{1ABCD7B1-3262-4E0E-94F7-4A3403200DD0}" presName="parentLeftMargin" presStyleLbl="node1" presStyleIdx="0" presStyleCnt="2"/>
      <dgm:spPr/>
    </dgm:pt>
    <dgm:pt modelId="{D0B03487-92E7-C64C-A664-648C5952CA40}" type="pres">
      <dgm:prSet presAssocID="{1ABCD7B1-3262-4E0E-94F7-4A3403200DD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EDF934E-8455-384E-86F4-D31F455ED88C}" type="pres">
      <dgm:prSet presAssocID="{1ABCD7B1-3262-4E0E-94F7-4A3403200DD0}" presName="negativeSpace" presStyleCnt="0"/>
      <dgm:spPr/>
    </dgm:pt>
    <dgm:pt modelId="{022F230C-B677-9840-A8ED-3DB1E467E8AA}" type="pres">
      <dgm:prSet presAssocID="{1ABCD7B1-3262-4E0E-94F7-4A3403200DD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AA08B02-5A24-694C-B55E-BEE4F30D56FA}" type="presOf" srcId="{F631C780-93C9-40CE-ACF0-528B546C09E2}" destId="{521CA926-549B-794F-967C-A799F0AE2D3C}" srcOrd="0" destOrd="2" presId="urn:microsoft.com/office/officeart/2005/8/layout/list1"/>
    <dgm:cxn modelId="{2B4D7521-24C7-934C-B5BC-2CA487534535}" type="presOf" srcId="{19C974A3-D5CC-4986-A1B4-DB03F3FDEC25}" destId="{022F230C-B677-9840-A8ED-3DB1E467E8AA}" srcOrd="0" destOrd="5" presId="urn:microsoft.com/office/officeart/2005/8/layout/list1"/>
    <dgm:cxn modelId="{139DB322-66E6-9F47-9A95-567DA1098D24}" type="presOf" srcId="{4BF4A093-E3E1-FB48-AB1D-FA02150BE151}" destId="{022F230C-B677-9840-A8ED-3DB1E467E8AA}" srcOrd="0" destOrd="9" presId="urn:microsoft.com/office/officeart/2005/8/layout/list1"/>
    <dgm:cxn modelId="{06E1E335-6A84-45F2-A043-7FB0B1273BF1}" srcId="{7E420453-9AFD-4CF2-836F-011E0731D89D}" destId="{5CE8EEA3-20EE-4EFD-9BF5-6E27006274B5}" srcOrd="2" destOrd="0" parTransId="{B141EA8A-5A8E-482D-88D1-FFBA1399111A}" sibTransId="{F5BCF709-5AF9-469F-97B9-30569570B7F4}"/>
    <dgm:cxn modelId="{6D90B43F-EA71-4FA0-AA68-327B53D4B0F5}" srcId="{1ABCD7B1-3262-4E0E-94F7-4A3403200DD0}" destId="{BEA37C59-DE5B-4B96-A2C2-9BB77BCD46DB}" srcOrd="1" destOrd="0" parTransId="{8A2D59F3-71C9-4E22-BD63-4BBE43E274A0}" sibTransId="{A279ABB4-7522-4D6F-96F5-D5C45BE8E12E}"/>
    <dgm:cxn modelId="{26E60F48-046C-0049-BD7F-A3DEC2BDEF0B}" srcId="{1ABCD7B1-3262-4E0E-94F7-4A3403200DD0}" destId="{4BF4A093-E3E1-FB48-AB1D-FA02150BE151}" srcOrd="9" destOrd="0" parTransId="{158DFBA6-2A77-6042-AEA0-0D2463DBD955}" sibTransId="{893625CB-0F64-F84D-AC12-00AD5A103B1D}"/>
    <dgm:cxn modelId="{8F52824C-7181-4D4D-90DE-BCAB9EC88B32}" type="presOf" srcId="{96FFF556-5300-4732-B0CD-1DEF21B2F3F2}" destId="{9E7E1813-0F00-5044-9D2E-0C9A86273B25}" srcOrd="0" destOrd="0" presId="urn:microsoft.com/office/officeart/2005/8/layout/list1"/>
    <dgm:cxn modelId="{1EBA8E50-22B1-AC41-9A34-BBB523A04E9D}" type="presOf" srcId="{D4464496-07D5-4DCA-A039-47A18074573B}" destId="{022F230C-B677-9840-A8ED-3DB1E467E8AA}" srcOrd="0" destOrd="4" presId="urn:microsoft.com/office/officeart/2005/8/layout/list1"/>
    <dgm:cxn modelId="{B1884F57-C403-0148-8109-5AFD53665252}" type="presOf" srcId="{1605BD9A-85A6-4E41-A805-59B1176A35BA}" destId="{022F230C-B677-9840-A8ED-3DB1E467E8AA}" srcOrd="0" destOrd="2" presId="urn:microsoft.com/office/officeart/2005/8/layout/list1"/>
    <dgm:cxn modelId="{FBEB5C5B-0D86-AF44-BF92-68E88B11C9E3}" type="presOf" srcId="{5CE8EEA3-20EE-4EFD-9BF5-6E27006274B5}" destId="{521CA926-549B-794F-967C-A799F0AE2D3C}" srcOrd="0" destOrd="3" presId="urn:microsoft.com/office/officeart/2005/8/layout/list1"/>
    <dgm:cxn modelId="{9B203F5E-6BA2-CD40-9E61-28AA864F7F8E}" type="presOf" srcId="{70A71E4F-F25A-4FEC-93D6-10CC4432209E}" destId="{022F230C-B677-9840-A8ED-3DB1E467E8AA}" srcOrd="0" destOrd="8" presId="urn:microsoft.com/office/officeart/2005/8/layout/list1"/>
    <dgm:cxn modelId="{989F865F-2A15-E545-9998-99565B0C4CAB}" type="presOf" srcId="{973942A1-70D3-492D-B99F-5ADB548BE5C1}" destId="{521CA926-549B-794F-967C-A799F0AE2D3C}" srcOrd="0" destOrd="1" presId="urn:microsoft.com/office/officeart/2005/8/layout/list1"/>
    <dgm:cxn modelId="{3C082E63-C0E3-D449-B5BC-5E515C9C6BE4}" type="presOf" srcId="{7E420453-9AFD-4CF2-836F-011E0731D89D}" destId="{521CA926-549B-794F-967C-A799F0AE2D3C}" srcOrd="0" destOrd="0" presId="urn:microsoft.com/office/officeart/2005/8/layout/list1"/>
    <dgm:cxn modelId="{AD659A83-F697-4408-91F0-5FC2AF3DCCFC}" srcId="{1ABCD7B1-3262-4E0E-94F7-4A3403200DD0}" destId="{19C974A3-D5CC-4986-A1B4-DB03F3FDEC25}" srcOrd="5" destOrd="0" parTransId="{7B255AC1-A2EB-4E65-8977-BAE1DE3FD9A6}" sibTransId="{85DF8C22-B939-409C-89B2-CEEA0242DDE6}"/>
    <dgm:cxn modelId="{F6241486-5738-7F4D-9DE6-6A9E2934CC38}" type="presOf" srcId="{BEA37C59-DE5B-4B96-A2C2-9BB77BCD46DB}" destId="{022F230C-B677-9840-A8ED-3DB1E467E8AA}" srcOrd="0" destOrd="1" presId="urn:microsoft.com/office/officeart/2005/8/layout/list1"/>
    <dgm:cxn modelId="{4D664D86-96DB-47A0-B5F0-37C31C5FD656}" srcId="{0127BE6E-1E0B-478D-8709-720FFCE11880}" destId="{7E420453-9AFD-4CF2-836F-011E0731D89D}" srcOrd="0" destOrd="0" parTransId="{19D18C85-2598-44C4-AE5F-EB0AE7887539}" sibTransId="{F0F4E06F-095C-4950-9B21-7A2607D993D7}"/>
    <dgm:cxn modelId="{0D01B594-5FB6-4658-9A66-4B01707D78D4}" srcId="{7E420453-9AFD-4CF2-836F-011E0731D89D}" destId="{973942A1-70D3-492D-B99F-5ADB548BE5C1}" srcOrd="0" destOrd="0" parTransId="{0E348D91-4844-4216-AB7B-5794FB631C31}" sibTransId="{7C1103EC-AD1C-4CE7-9018-AAB7E017FB9A}"/>
    <dgm:cxn modelId="{E2393F9D-245E-4FCA-9978-E1F6A1FBE750}" srcId="{1ABCD7B1-3262-4E0E-94F7-4A3403200DD0}" destId="{20AE4776-345F-4570-A88E-29037121C25A}" srcOrd="6" destOrd="0" parTransId="{57BBC9BB-A7F9-48C7-9B66-7BA211278C9C}" sibTransId="{227677C7-998B-4321-B3BD-85476D7AD5FF}"/>
    <dgm:cxn modelId="{614E09A7-255C-3A47-875C-B74DCD2EC5D0}" type="presOf" srcId="{0127BE6E-1E0B-478D-8709-720FFCE11880}" destId="{A1B3574B-FE0B-754B-A9C1-E3603D7E5988}" srcOrd="1" destOrd="0" presId="urn:microsoft.com/office/officeart/2005/8/layout/list1"/>
    <dgm:cxn modelId="{36B45CA8-854C-A64C-97C8-F5CCF6495235}" type="presOf" srcId="{0127BE6E-1E0B-478D-8709-720FFCE11880}" destId="{468FD570-D2E0-0541-91C9-41F323A11E5D}" srcOrd="0" destOrd="0" presId="urn:microsoft.com/office/officeart/2005/8/layout/list1"/>
    <dgm:cxn modelId="{A51181A8-AE67-4082-BB06-2371A23E3A04}" srcId="{1ABCD7B1-3262-4E0E-94F7-4A3403200DD0}" destId="{75F65719-A8A4-40BD-9944-5FD873488976}" srcOrd="7" destOrd="0" parTransId="{5151FBAE-B034-4FB8-B719-A46D267A13E2}" sibTransId="{90A97E85-469A-463F-83D8-9D4489E7D0A4}"/>
    <dgm:cxn modelId="{5FBCD9B4-63EC-47D7-8507-9D8FDD75C302}" srcId="{1ABCD7B1-3262-4E0E-94F7-4A3403200DD0}" destId="{E3DF8C9E-87D2-4BF3-A19B-39F76B256C91}" srcOrd="3" destOrd="0" parTransId="{95A0AF3E-F36C-4B88-BDA8-8B9B56045C8C}" sibTransId="{70D2F030-1FFD-4C76-A49E-A698CDABFE26}"/>
    <dgm:cxn modelId="{D43BF6B5-F819-004A-8013-42CC30DA3A61}" type="presOf" srcId="{1ABCD7B1-3262-4E0E-94F7-4A3403200DD0}" destId="{D0B03487-92E7-C64C-A664-648C5952CA40}" srcOrd="1" destOrd="0" presId="urn:microsoft.com/office/officeart/2005/8/layout/list1"/>
    <dgm:cxn modelId="{5F1FBCC6-49C5-4CA9-88C4-77653FD9C70A}" srcId="{1ABCD7B1-3262-4E0E-94F7-4A3403200DD0}" destId="{C86C325B-086E-4EED-A89E-747E5A9A428E}" srcOrd="0" destOrd="0" parTransId="{6EC57DA9-6F87-4CAE-9172-04D96A913919}" sibTransId="{8533DE1E-2918-4C80-8BE7-E078C9912770}"/>
    <dgm:cxn modelId="{8D7C8BCB-5DDE-46F8-B5E0-D2D0C2FC3870}" srcId="{1ABCD7B1-3262-4E0E-94F7-4A3403200DD0}" destId="{70A71E4F-F25A-4FEC-93D6-10CC4432209E}" srcOrd="8" destOrd="0" parTransId="{19BFD4FA-AB0A-4530-BFE7-1BBE63F7020F}" sibTransId="{3CBC2379-4CE8-4C6A-9AA5-D98E59B85969}"/>
    <dgm:cxn modelId="{9592B6CB-92B5-354C-A31A-AD340040F2C8}" type="presOf" srcId="{C86C325B-086E-4EED-A89E-747E5A9A428E}" destId="{022F230C-B677-9840-A8ED-3DB1E467E8AA}" srcOrd="0" destOrd="0" presId="urn:microsoft.com/office/officeart/2005/8/layout/list1"/>
    <dgm:cxn modelId="{C117BBCE-68F4-4AD2-91AE-60C3780099B2}" srcId="{1ABCD7B1-3262-4E0E-94F7-4A3403200DD0}" destId="{1605BD9A-85A6-4E41-A805-59B1176A35BA}" srcOrd="2" destOrd="0" parTransId="{B6E180D6-A916-4A48-8D1E-E3E0F35AC5F9}" sibTransId="{60CC004D-ABB4-46D3-90EB-27196382F82F}"/>
    <dgm:cxn modelId="{E7BAF9DF-BBEF-564A-A0E8-FEE21807DA42}" type="presOf" srcId="{75F65719-A8A4-40BD-9944-5FD873488976}" destId="{022F230C-B677-9840-A8ED-3DB1E467E8AA}" srcOrd="0" destOrd="7" presId="urn:microsoft.com/office/officeart/2005/8/layout/list1"/>
    <dgm:cxn modelId="{BE3501E2-2D94-C845-9804-50FE07092206}" type="presOf" srcId="{E3DF8C9E-87D2-4BF3-A19B-39F76B256C91}" destId="{022F230C-B677-9840-A8ED-3DB1E467E8AA}" srcOrd="0" destOrd="3" presId="urn:microsoft.com/office/officeart/2005/8/layout/list1"/>
    <dgm:cxn modelId="{B36782E7-E96D-460D-80AD-6A79C8D99A90}" srcId="{7E420453-9AFD-4CF2-836F-011E0731D89D}" destId="{F631C780-93C9-40CE-ACF0-528B546C09E2}" srcOrd="1" destOrd="0" parTransId="{7AABB83E-747F-4FAB-A292-EABC9178515D}" sibTransId="{028AB3AA-EB07-4E6B-8043-66B8C7468F29}"/>
    <dgm:cxn modelId="{DD0EF8E8-F916-428C-89B1-EAFC4D6FC65E}" srcId="{96FFF556-5300-4732-B0CD-1DEF21B2F3F2}" destId="{0127BE6E-1E0B-478D-8709-720FFCE11880}" srcOrd="0" destOrd="0" parTransId="{CEC9EB5D-1514-4382-8292-4E4BC9D503A4}" sibTransId="{C52891F7-C4FD-4496-B6A0-130F3F52CD0E}"/>
    <dgm:cxn modelId="{B7010DED-D727-4A32-ADF5-721795834349}" srcId="{96FFF556-5300-4732-B0CD-1DEF21B2F3F2}" destId="{1ABCD7B1-3262-4E0E-94F7-4A3403200DD0}" srcOrd="1" destOrd="0" parTransId="{17523018-B0E1-4759-AF86-E82629483142}" sibTransId="{A6619A86-EEAB-4900-9EA2-F345D3D5759A}"/>
    <dgm:cxn modelId="{451A62EE-FE80-0648-B074-95EF1C74FB04}" type="presOf" srcId="{1ABCD7B1-3262-4E0E-94F7-4A3403200DD0}" destId="{A893B4BA-4B02-834F-A1AA-2089808654AB}" srcOrd="0" destOrd="0" presId="urn:microsoft.com/office/officeart/2005/8/layout/list1"/>
    <dgm:cxn modelId="{8503C7EE-560B-4F2F-A7D0-C8324D969784}" srcId="{1ABCD7B1-3262-4E0E-94F7-4A3403200DD0}" destId="{D4464496-07D5-4DCA-A039-47A18074573B}" srcOrd="4" destOrd="0" parTransId="{886DB752-2A36-4AE9-A91E-E0ED8427B3B8}" sibTransId="{AE48598E-52D1-42BC-8475-CC7DB580F6C5}"/>
    <dgm:cxn modelId="{0ECD99F2-B542-2E4E-BAAD-3537BB85F360}" type="presOf" srcId="{20AE4776-345F-4570-A88E-29037121C25A}" destId="{022F230C-B677-9840-A8ED-3DB1E467E8AA}" srcOrd="0" destOrd="6" presId="urn:microsoft.com/office/officeart/2005/8/layout/list1"/>
    <dgm:cxn modelId="{7152D6FB-8E33-A349-97DD-0C4FD170539C}" type="presParOf" srcId="{9E7E1813-0F00-5044-9D2E-0C9A86273B25}" destId="{EE6043E6-AB87-EB4B-9C8F-7BFA00B847FC}" srcOrd="0" destOrd="0" presId="urn:microsoft.com/office/officeart/2005/8/layout/list1"/>
    <dgm:cxn modelId="{AE7AA7B1-2C73-5846-9447-6D09FB6D6C2B}" type="presParOf" srcId="{EE6043E6-AB87-EB4B-9C8F-7BFA00B847FC}" destId="{468FD570-D2E0-0541-91C9-41F323A11E5D}" srcOrd="0" destOrd="0" presId="urn:microsoft.com/office/officeart/2005/8/layout/list1"/>
    <dgm:cxn modelId="{F9E04203-A66C-A041-803B-81042D60C8DA}" type="presParOf" srcId="{EE6043E6-AB87-EB4B-9C8F-7BFA00B847FC}" destId="{A1B3574B-FE0B-754B-A9C1-E3603D7E5988}" srcOrd="1" destOrd="0" presId="urn:microsoft.com/office/officeart/2005/8/layout/list1"/>
    <dgm:cxn modelId="{694DE76A-61A4-0C46-A1B7-490100B9C4F9}" type="presParOf" srcId="{9E7E1813-0F00-5044-9D2E-0C9A86273B25}" destId="{B7698F55-F4BB-5943-89C8-63729E09B2A2}" srcOrd="1" destOrd="0" presId="urn:microsoft.com/office/officeart/2005/8/layout/list1"/>
    <dgm:cxn modelId="{2F69ABA2-C8B7-3449-A70B-EA49E6DC7753}" type="presParOf" srcId="{9E7E1813-0F00-5044-9D2E-0C9A86273B25}" destId="{521CA926-549B-794F-967C-A799F0AE2D3C}" srcOrd="2" destOrd="0" presId="urn:microsoft.com/office/officeart/2005/8/layout/list1"/>
    <dgm:cxn modelId="{B852C9E3-5648-4242-85E4-5346CB469038}" type="presParOf" srcId="{9E7E1813-0F00-5044-9D2E-0C9A86273B25}" destId="{895B722E-60B2-0441-9C19-C5131E9B3B67}" srcOrd="3" destOrd="0" presId="urn:microsoft.com/office/officeart/2005/8/layout/list1"/>
    <dgm:cxn modelId="{CC50168E-F0E4-C549-AD0B-53BA542D15C7}" type="presParOf" srcId="{9E7E1813-0F00-5044-9D2E-0C9A86273B25}" destId="{BA96CEF1-ADDF-5A46-8F76-101CD7F20605}" srcOrd="4" destOrd="0" presId="urn:microsoft.com/office/officeart/2005/8/layout/list1"/>
    <dgm:cxn modelId="{839D8EAA-4EB6-9343-87DA-4016F556763A}" type="presParOf" srcId="{BA96CEF1-ADDF-5A46-8F76-101CD7F20605}" destId="{A893B4BA-4B02-834F-A1AA-2089808654AB}" srcOrd="0" destOrd="0" presId="urn:microsoft.com/office/officeart/2005/8/layout/list1"/>
    <dgm:cxn modelId="{EA2418CE-C51A-F344-A22F-C609BF683CD2}" type="presParOf" srcId="{BA96CEF1-ADDF-5A46-8F76-101CD7F20605}" destId="{D0B03487-92E7-C64C-A664-648C5952CA40}" srcOrd="1" destOrd="0" presId="urn:microsoft.com/office/officeart/2005/8/layout/list1"/>
    <dgm:cxn modelId="{9548A484-E23B-D74A-9DC6-D9FF5251CD07}" type="presParOf" srcId="{9E7E1813-0F00-5044-9D2E-0C9A86273B25}" destId="{1EDF934E-8455-384E-86F4-D31F455ED88C}" srcOrd="5" destOrd="0" presId="urn:microsoft.com/office/officeart/2005/8/layout/list1"/>
    <dgm:cxn modelId="{10FCB387-866F-304F-9A50-2BE1DF558852}" type="presParOf" srcId="{9E7E1813-0F00-5044-9D2E-0C9A86273B25}" destId="{022F230C-B677-9840-A8ED-3DB1E467E8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185268-1CD5-4D34-88E7-AAA9393C03D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8C254C-B045-41B5-AD18-E734DC4D8720}">
      <dgm:prSet/>
      <dgm:spPr/>
      <dgm:t>
        <a:bodyPr/>
        <a:lstStyle/>
        <a:p>
          <a:r>
            <a:rPr lang="en-AU" noProof="0" dirty="0"/>
            <a:t>A Mental illness classified under psychotic disorders, presenting as a clinical syndrome, with a collection of  mental and behavioural phenomena:</a:t>
          </a:r>
        </a:p>
      </dgm:t>
    </dgm:pt>
    <dgm:pt modelId="{B2C55EBC-F1C1-4087-8BC6-14796B4E7DB7}" type="parTrans" cxnId="{19E7F3FC-EB47-4A89-AE1E-0B3E7A035CC0}">
      <dgm:prSet/>
      <dgm:spPr/>
      <dgm:t>
        <a:bodyPr/>
        <a:lstStyle/>
        <a:p>
          <a:endParaRPr lang="en-US"/>
        </a:p>
      </dgm:t>
    </dgm:pt>
    <dgm:pt modelId="{6DB33275-56DE-4063-A66E-566AF89D56CD}" type="sibTrans" cxnId="{19E7F3FC-EB47-4A89-AE1E-0B3E7A035CC0}">
      <dgm:prSet/>
      <dgm:spPr/>
      <dgm:t>
        <a:bodyPr/>
        <a:lstStyle/>
        <a:p>
          <a:endParaRPr lang="en-US"/>
        </a:p>
      </dgm:t>
    </dgm:pt>
    <dgm:pt modelId="{44EE935E-E33E-4A7D-9C23-CC2ECD1C0E55}">
      <dgm:prSet/>
      <dgm:spPr/>
      <dgm:t>
        <a:bodyPr/>
        <a:lstStyle/>
        <a:p>
          <a:r>
            <a:rPr lang="en-AU" noProof="0" dirty="0"/>
            <a:t>Abnormal perception with hallucinations and/or illusions</a:t>
          </a:r>
        </a:p>
      </dgm:t>
    </dgm:pt>
    <dgm:pt modelId="{210FD736-A3B4-4B21-B93B-36051090592F}" type="parTrans" cxnId="{C3ECBCC8-79F2-4170-9604-499025E2BE44}">
      <dgm:prSet/>
      <dgm:spPr/>
      <dgm:t>
        <a:bodyPr/>
        <a:lstStyle/>
        <a:p>
          <a:endParaRPr lang="en-US"/>
        </a:p>
      </dgm:t>
    </dgm:pt>
    <dgm:pt modelId="{77EBABDE-6698-4E28-AA95-DB1275E433FA}" type="sibTrans" cxnId="{C3ECBCC8-79F2-4170-9604-499025E2BE44}">
      <dgm:prSet/>
      <dgm:spPr/>
      <dgm:t>
        <a:bodyPr/>
        <a:lstStyle/>
        <a:p>
          <a:endParaRPr lang="en-US"/>
        </a:p>
      </dgm:t>
    </dgm:pt>
    <dgm:pt modelId="{EACE67AB-C17C-444D-B1BA-C804A847EBD5}">
      <dgm:prSet/>
      <dgm:spPr/>
      <dgm:t>
        <a:bodyPr/>
        <a:lstStyle/>
        <a:p>
          <a:r>
            <a:rPr lang="en-AU" noProof="0" dirty="0"/>
            <a:t>Abnormal beliefs and delusions.</a:t>
          </a:r>
        </a:p>
      </dgm:t>
    </dgm:pt>
    <dgm:pt modelId="{63E2AF3F-1CEB-42E4-94D3-95F301B0571D}" type="parTrans" cxnId="{FBDC5D8A-26CF-419C-9D88-B35C496900CB}">
      <dgm:prSet/>
      <dgm:spPr/>
      <dgm:t>
        <a:bodyPr/>
        <a:lstStyle/>
        <a:p>
          <a:endParaRPr lang="en-US"/>
        </a:p>
      </dgm:t>
    </dgm:pt>
    <dgm:pt modelId="{EC84193F-6BC8-41DD-B7D1-9ACBEB7F44E7}" type="sibTrans" cxnId="{FBDC5D8A-26CF-419C-9D88-B35C496900CB}">
      <dgm:prSet/>
      <dgm:spPr/>
      <dgm:t>
        <a:bodyPr/>
        <a:lstStyle/>
        <a:p>
          <a:endParaRPr lang="en-US"/>
        </a:p>
      </dgm:t>
    </dgm:pt>
    <dgm:pt modelId="{27AB75F0-4C69-468B-AA06-39A57E9C6F6B}">
      <dgm:prSet/>
      <dgm:spPr/>
      <dgm:t>
        <a:bodyPr/>
        <a:lstStyle/>
        <a:p>
          <a:r>
            <a:rPr lang="en-AU" noProof="0" dirty="0"/>
            <a:t>Distorted thought construction, manifesting as disorganized speech/action</a:t>
          </a:r>
        </a:p>
      </dgm:t>
    </dgm:pt>
    <dgm:pt modelId="{867B5014-2FA5-4D9C-9D61-75D866249421}" type="parTrans" cxnId="{6168F38E-1922-49E5-8837-B08EDB12864E}">
      <dgm:prSet/>
      <dgm:spPr/>
      <dgm:t>
        <a:bodyPr/>
        <a:lstStyle/>
        <a:p>
          <a:endParaRPr lang="en-US"/>
        </a:p>
      </dgm:t>
    </dgm:pt>
    <dgm:pt modelId="{F6AF2A86-B341-4DBD-9518-F2A22C7AE429}" type="sibTrans" cxnId="{6168F38E-1922-49E5-8837-B08EDB12864E}">
      <dgm:prSet/>
      <dgm:spPr/>
      <dgm:t>
        <a:bodyPr/>
        <a:lstStyle/>
        <a:p>
          <a:endParaRPr lang="en-US"/>
        </a:p>
      </dgm:t>
    </dgm:pt>
    <dgm:pt modelId="{0995A033-F82F-473C-87D4-725FBEA51BA0}">
      <dgm:prSet/>
      <dgm:spPr/>
      <dgm:t>
        <a:bodyPr/>
        <a:lstStyle/>
        <a:p>
          <a:r>
            <a:rPr lang="en-AU" noProof="0" dirty="0"/>
            <a:t>Unusual or restricted expression of emotion.</a:t>
          </a:r>
        </a:p>
      </dgm:t>
    </dgm:pt>
    <dgm:pt modelId="{3D310856-2CA0-46E8-A1B0-CEEB8DC4484F}" type="parTrans" cxnId="{97CB00CE-0D36-4D0F-8C71-EC194B1A8403}">
      <dgm:prSet/>
      <dgm:spPr/>
      <dgm:t>
        <a:bodyPr/>
        <a:lstStyle/>
        <a:p>
          <a:endParaRPr lang="en-US"/>
        </a:p>
      </dgm:t>
    </dgm:pt>
    <dgm:pt modelId="{FB656974-F009-4864-B4BD-08B11B39B4B8}" type="sibTrans" cxnId="{97CB00CE-0D36-4D0F-8C71-EC194B1A8403}">
      <dgm:prSet/>
      <dgm:spPr/>
      <dgm:t>
        <a:bodyPr/>
        <a:lstStyle/>
        <a:p>
          <a:endParaRPr lang="en-US"/>
        </a:p>
      </dgm:t>
    </dgm:pt>
    <dgm:pt modelId="{3EE360FA-D5EA-4E4F-B658-FDE39363089B}">
      <dgm:prSet/>
      <dgm:spPr/>
      <dgm:t>
        <a:bodyPr/>
        <a:lstStyle/>
        <a:p>
          <a:r>
            <a:rPr lang="en-AU" noProof="0" dirty="0"/>
            <a:t>Cognitive decline</a:t>
          </a:r>
        </a:p>
      </dgm:t>
    </dgm:pt>
    <dgm:pt modelId="{FEF0EC25-9D9E-4F1C-9980-1E7FC673B6CE}" type="parTrans" cxnId="{C8281720-A1FB-4BC9-8987-DBD9308CB270}">
      <dgm:prSet/>
      <dgm:spPr/>
      <dgm:t>
        <a:bodyPr/>
        <a:lstStyle/>
        <a:p>
          <a:endParaRPr lang="en-US"/>
        </a:p>
      </dgm:t>
    </dgm:pt>
    <dgm:pt modelId="{E0058BD0-3657-4853-9283-3CBE6CDD974F}" type="sibTrans" cxnId="{C8281720-A1FB-4BC9-8987-DBD9308CB270}">
      <dgm:prSet/>
      <dgm:spPr/>
      <dgm:t>
        <a:bodyPr/>
        <a:lstStyle/>
        <a:p>
          <a:endParaRPr lang="en-US"/>
        </a:p>
      </dgm:t>
    </dgm:pt>
    <dgm:pt modelId="{0FD29BE0-6EBE-40A9-A9A5-9F92F22CB362}">
      <dgm:prSet/>
      <dgm:spPr/>
      <dgm:t>
        <a:bodyPr/>
        <a:lstStyle/>
        <a:p>
          <a:r>
            <a:rPr lang="en-AU" noProof="0" dirty="0"/>
            <a:t>In some instances, catatonia.</a:t>
          </a:r>
        </a:p>
      </dgm:t>
    </dgm:pt>
    <dgm:pt modelId="{0ECE5F17-C51A-4FB2-B1DE-6CCAA6A16A94}" type="parTrans" cxnId="{A5731A81-B995-4B88-9077-FCB2EB29D6D4}">
      <dgm:prSet/>
      <dgm:spPr/>
      <dgm:t>
        <a:bodyPr/>
        <a:lstStyle/>
        <a:p>
          <a:endParaRPr lang="en-US"/>
        </a:p>
      </dgm:t>
    </dgm:pt>
    <dgm:pt modelId="{E6355400-4586-4681-8485-20887574BF2D}" type="sibTrans" cxnId="{A5731A81-B995-4B88-9077-FCB2EB29D6D4}">
      <dgm:prSet/>
      <dgm:spPr/>
      <dgm:t>
        <a:bodyPr/>
        <a:lstStyle/>
        <a:p>
          <a:endParaRPr lang="en-US"/>
        </a:p>
      </dgm:t>
    </dgm:pt>
    <dgm:pt modelId="{8C3E6F9A-17DC-4CE1-B146-3F4677A7CD7C}">
      <dgm:prSet/>
      <dgm:spPr/>
      <dgm:t>
        <a:bodyPr/>
        <a:lstStyle/>
        <a:p>
          <a:r>
            <a:rPr lang="en-AU" noProof="0" dirty="0"/>
            <a:t>A complex illness with different manifestations in different individuals.</a:t>
          </a:r>
        </a:p>
      </dgm:t>
    </dgm:pt>
    <dgm:pt modelId="{46645282-B4CD-4319-A7BB-D341BF88CB69}" type="parTrans" cxnId="{ACCADC2C-6050-4770-80FD-1C2FBFC6F0E6}">
      <dgm:prSet/>
      <dgm:spPr/>
      <dgm:t>
        <a:bodyPr/>
        <a:lstStyle/>
        <a:p>
          <a:endParaRPr lang="en-US"/>
        </a:p>
      </dgm:t>
    </dgm:pt>
    <dgm:pt modelId="{94977D02-19B9-402B-9D81-5F8A262F3F55}" type="sibTrans" cxnId="{ACCADC2C-6050-4770-80FD-1C2FBFC6F0E6}">
      <dgm:prSet/>
      <dgm:spPr/>
      <dgm:t>
        <a:bodyPr/>
        <a:lstStyle/>
        <a:p>
          <a:endParaRPr lang="en-US"/>
        </a:p>
      </dgm:t>
    </dgm:pt>
    <dgm:pt modelId="{17F1DD78-A4C9-4A10-82C7-71914EBF35A8}">
      <dgm:prSet/>
      <dgm:spPr/>
      <dgm:t>
        <a:bodyPr/>
        <a:lstStyle/>
        <a:p>
          <a:r>
            <a:rPr lang="en-AU" noProof="0" dirty="0"/>
            <a:t>Unknown definitive aetiology; diagnosis based on clinical judgement using  DSM or ICD criteria</a:t>
          </a:r>
        </a:p>
      </dgm:t>
    </dgm:pt>
    <dgm:pt modelId="{0F18377F-E450-42BD-B091-EC37039E4D13}" type="parTrans" cxnId="{45F33CED-C597-4AA2-987A-CE05864A531D}">
      <dgm:prSet/>
      <dgm:spPr/>
      <dgm:t>
        <a:bodyPr/>
        <a:lstStyle/>
        <a:p>
          <a:endParaRPr lang="en-US"/>
        </a:p>
      </dgm:t>
    </dgm:pt>
    <dgm:pt modelId="{9A9F5459-8680-4B9E-9AF5-D87F389E74ED}" type="sibTrans" cxnId="{45F33CED-C597-4AA2-987A-CE05864A531D}">
      <dgm:prSet/>
      <dgm:spPr/>
      <dgm:t>
        <a:bodyPr/>
        <a:lstStyle/>
        <a:p>
          <a:endParaRPr lang="en-US"/>
        </a:p>
      </dgm:t>
    </dgm:pt>
    <dgm:pt modelId="{B435F6DA-8051-4941-96C6-54A8B56C93E5}" type="pres">
      <dgm:prSet presAssocID="{08185268-1CD5-4D34-88E7-AAA9393C03D0}" presName="linear" presStyleCnt="0">
        <dgm:presLayoutVars>
          <dgm:animLvl val="lvl"/>
          <dgm:resizeHandles val="exact"/>
        </dgm:presLayoutVars>
      </dgm:prSet>
      <dgm:spPr/>
    </dgm:pt>
    <dgm:pt modelId="{EA734125-868C-D642-BADF-8DAC04DC3645}" type="pres">
      <dgm:prSet presAssocID="{328C254C-B045-41B5-AD18-E734DC4D87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73E5A2-89A5-1249-AA6B-9FCE193A917C}" type="pres">
      <dgm:prSet presAssocID="{328C254C-B045-41B5-AD18-E734DC4D8720}" presName="childText" presStyleLbl="revTx" presStyleIdx="0" presStyleCnt="1">
        <dgm:presLayoutVars>
          <dgm:bulletEnabled val="1"/>
        </dgm:presLayoutVars>
      </dgm:prSet>
      <dgm:spPr/>
    </dgm:pt>
    <dgm:pt modelId="{AF1B044C-1652-1C41-BE0E-CE2F48300112}" type="pres">
      <dgm:prSet presAssocID="{8C3E6F9A-17DC-4CE1-B146-3F4677A7CD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31E454-9981-D74F-8B14-A01A7AB771EE}" type="pres">
      <dgm:prSet presAssocID="{94977D02-19B9-402B-9D81-5F8A262F3F55}" presName="spacer" presStyleCnt="0"/>
      <dgm:spPr/>
    </dgm:pt>
    <dgm:pt modelId="{046EA706-B05A-5044-8536-46633967CC63}" type="pres">
      <dgm:prSet presAssocID="{17F1DD78-A4C9-4A10-82C7-71914EBF35A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E58200-4B82-684C-82FA-FAF8CD96B457}" type="presOf" srcId="{EACE67AB-C17C-444D-B1BA-C804A847EBD5}" destId="{9B73E5A2-89A5-1249-AA6B-9FCE193A917C}" srcOrd="0" destOrd="1" presId="urn:microsoft.com/office/officeart/2005/8/layout/vList2"/>
    <dgm:cxn modelId="{C8281720-A1FB-4BC9-8987-DBD9308CB270}" srcId="{328C254C-B045-41B5-AD18-E734DC4D8720}" destId="{3EE360FA-D5EA-4E4F-B658-FDE39363089B}" srcOrd="4" destOrd="0" parTransId="{FEF0EC25-9D9E-4F1C-9980-1E7FC673B6CE}" sibTransId="{E0058BD0-3657-4853-9283-3CBE6CDD974F}"/>
    <dgm:cxn modelId="{BC3EBF24-3EAC-7444-92F8-80684F6D83A4}" type="presOf" srcId="{3EE360FA-D5EA-4E4F-B658-FDE39363089B}" destId="{9B73E5A2-89A5-1249-AA6B-9FCE193A917C}" srcOrd="0" destOrd="4" presId="urn:microsoft.com/office/officeart/2005/8/layout/vList2"/>
    <dgm:cxn modelId="{ACCADC2C-6050-4770-80FD-1C2FBFC6F0E6}" srcId="{08185268-1CD5-4D34-88E7-AAA9393C03D0}" destId="{8C3E6F9A-17DC-4CE1-B146-3F4677A7CD7C}" srcOrd="1" destOrd="0" parTransId="{46645282-B4CD-4319-A7BB-D341BF88CB69}" sibTransId="{94977D02-19B9-402B-9D81-5F8A262F3F55}"/>
    <dgm:cxn modelId="{8FE06B37-D4C3-7149-9B77-69178CD1142C}" type="presOf" srcId="{17F1DD78-A4C9-4A10-82C7-71914EBF35A8}" destId="{046EA706-B05A-5044-8536-46633967CC63}" srcOrd="0" destOrd="0" presId="urn:microsoft.com/office/officeart/2005/8/layout/vList2"/>
    <dgm:cxn modelId="{E7E0074F-71C7-B041-919C-D043C24E52D5}" type="presOf" srcId="{8C3E6F9A-17DC-4CE1-B146-3F4677A7CD7C}" destId="{AF1B044C-1652-1C41-BE0E-CE2F48300112}" srcOrd="0" destOrd="0" presId="urn:microsoft.com/office/officeart/2005/8/layout/vList2"/>
    <dgm:cxn modelId="{61A6055A-9E77-0F4C-8F9B-D25D984D468A}" type="presOf" srcId="{08185268-1CD5-4D34-88E7-AAA9393C03D0}" destId="{B435F6DA-8051-4941-96C6-54A8B56C93E5}" srcOrd="0" destOrd="0" presId="urn:microsoft.com/office/officeart/2005/8/layout/vList2"/>
    <dgm:cxn modelId="{A5731A81-B995-4B88-9077-FCB2EB29D6D4}" srcId="{328C254C-B045-41B5-AD18-E734DC4D8720}" destId="{0FD29BE0-6EBE-40A9-A9A5-9F92F22CB362}" srcOrd="5" destOrd="0" parTransId="{0ECE5F17-C51A-4FB2-B1DE-6CCAA6A16A94}" sibTransId="{E6355400-4586-4681-8485-20887574BF2D}"/>
    <dgm:cxn modelId="{FBDC5D8A-26CF-419C-9D88-B35C496900CB}" srcId="{328C254C-B045-41B5-AD18-E734DC4D8720}" destId="{EACE67AB-C17C-444D-B1BA-C804A847EBD5}" srcOrd="1" destOrd="0" parTransId="{63E2AF3F-1CEB-42E4-94D3-95F301B0571D}" sibTransId="{EC84193F-6BC8-41DD-B7D1-9ACBEB7F44E7}"/>
    <dgm:cxn modelId="{2ACEA08A-7C30-6045-8D7C-EBCA671CBF62}" type="presOf" srcId="{27AB75F0-4C69-468B-AA06-39A57E9C6F6B}" destId="{9B73E5A2-89A5-1249-AA6B-9FCE193A917C}" srcOrd="0" destOrd="2" presId="urn:microsoft.com/office/officeart/2005/8/layout/vList2"/>
    <dgm:cxn modelId="{32CF628B-D7D5-FF41-8F3A-06D8B75F3419}" type="presOf" srcId="{328C254C-B045-41B5-AD18-E734DC4D8720}" destId="{EA734125-868C-D642-BADF-8DAC04DC3645}" srcOrd="0" destOrd="0" presId="urn:microsoft.com/office/officeart/2005/8/layout/vList2"/>
    <dgm:cxn modelId="{6168F38E-1922-49E5-8837-B08EDB12864E}" srcId="{328C254C-B045-41B5-AD18-E734DC4D8720}" destId="{27AB75F0-4C69-468B-AA06-39A57E9C6F6B}" srcOrd="2" destOrd="0" parTransId="{867B5014-2FA5-4D9C-9D61-75D866249421}" sibTransId="{F6AF2A86-B341-4DBD-9518-F2A22C7AE429}"/>
    <dgm:cxn modelId="{577EF29E-3E8C-A34F-AC69-97BCEF36346D}" type="presOf" srcId="{0FD29BE0-6EBE-40A9-A9A5-9F92F22CB362}" destId="{9B73E5A2-89A5-1249-AA6B-9FCE193A917C}" srcOrd="0" destOrd="5" presId="urn:microsoft.com/office/officeart/2005/8/layout/vList2"/>
    <dgm:cxn modelId="{DE1EC5A1-0668-AB43-A58E-2949EBF55AC7}" type="presOf" srcId="{44EE935E-E33E-4A7D-9C23-CC2ECD1C0E55}" destId="{9B73E5A2-89A5-1249-AA6B-9FCE193A917C}" srcOrd="0" destOrd="0" presId="urn:microsoft.com/office/officeart/2005/8/layout/vList2"/>
    <dgm:cxn modelId="{C3ECBCC8-79F2-4170-9604-499025E2BE44}" srcId="{328C254C-B045-41B5-AD18-E734DC4D8720}" destId="{44EE935E-E33E-4A7D-9C23-CC2ECD1C0E55}" srcOrd="0" destOrd="0" parTransId="{210FD736-A3B4-4B21-B93B-36051090592F}" sibTransId="{77EBABDE-6698-4E28-AA95-DB1275E433FA}"/>
    <dgm:cxn modelId="{97CB00CE-0D36-4D0F-8C71-EC194B1A8403}" srcId="{328C254C-B045-41B5-AD18-E734DC4D8720}" destId="{0995A033-F82F-473C-87D4-725FBEA51BA0}" srcOrd="3" destOrd="0" parTransId="{3D310856-2CA0-46E8-A1B0-CEEB8DC4484F}" sibTransId="{FB656974-F009-4864-B4BD-08B11B39B4B8}"/>
    <dgm:cxn modelId="{6C830DD9-5D7F-C640-B2A7-82E94929E278}" type="presOf" srcId="{0995A033-F82F-473C-87D4-725FBEA51BA0}" destId="{9B73E5A2-89A5-1249-AA6B-9FCE193A917C}" srcOrd="0" destOrd="3" presId="urn:microsoft.com/office/officeart/2005/8/layout/vList2"/>
    <dgm:cxn modelId="{45F33CED-C597-4AA2-987A-CE05864A531D}" srcId="{08185268-1CD5-4D34-88E7-AAA9393C03D0}" destId="{17F1DD78-A4C9-4A10-82C7-71914EBF35A8}" srcOrd="2" destOrd="0" parTransId="{0F18377F-E450-42BD-B091-EC37039E4D13}" sibTransId="{9A9F5459-8680-4B9E-9AF5-D87F389E74ED}"/>
    <dgm:cxn modelId="{19E7F3FC-EB47-4A89-AE1E-0B3E7A035CC0}" srcId="{08185268-1CD5-4D34-88E7-AAA9393C03D0}" destId="{328C254C-B045-41B5-AD18-E734DC4D8720}" srcOrd="0" destOrd="0" parTransId="{B2C55EBC-F1C1-4087-8BC6-14796B4E7DB7}" sibTransId="{6DB33275-56DE-4063-A66E-566AF89D56CD}"/>
    <dgm:cxn modelId="{D576491E-2245-0A4C-9E3B-020FFF6B41CE}" type="presParOf" srcId="{B435F6DA-8051-4941-96C6-54A8B56C93E5}" destId="{EA734125-868C-D642-BADF-8DAC04DC3645}" srcOrd="0" destOrd="0" presId="urn:microsoft.com/office/officeart/2005/8/layout/vList2"/>
    <dgm:cxn modelId="{9FEFD1A0-B6E5-534A-8075-D43E0969A332}" type="presParOf" srcId="{B435F6DA-8051-4941-96C6-54A8B56C93E5}" destId="{9B73E5A2-89A5-1249-AA6B-9FCE193A917C}" srcOrd="1" destOrd="0" presId="urn:microsoft.com/office/officeart/2005/8/layout/vList2"/>
    <dgm:cxn modelId="{DDEC22CE-D2C4-6C49-911B-87146C6E7B01}" type="presParOf" srcId="{B435F6DA-8051-4941-96C6-54A8B56C93E5}" destId="{AF1B044C-1652-1C41-BE0E-CE2F48300112}" srcOrd="2" destOrd="0" presId="urn:microsoft.com/office/officeart/2005/8/layout/vList2"/>
    <dgm:cxn modelId="{C89282C7-DDFD-E14A-84B6-E736507EB130}" type="presParOf" srcId="{B435F6DA-8051-4941-96C6-54A8B56C93E5}" destId="{9F31E454-9981-D74F-8B14-A01A7AB771EE}" srcOrd="3" destOrd="0" presId="urn:microsoft.com/office/officeart/2005/8/layout/vList2"/>
    <dgm:cxn modelId="{EF48823C-49E8-FF47-9EC6-547DF2E06217}" type="presParOf" srcId="{B435F6DA-8051-4941-96C6-54A8B56C93E5}" destId="{046EA706-B05A-5044-8536-46633967CC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C41A92-CAA7-49B9-B7AA-6D223982079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20769A-C98C-47E3-944D-2D9A82F37DFD}">
      <dgm:prSet/>
      <dgm:spPr/>
      <dgm:t>
        <a:bodyPr/>
        <a:lstStyle/>
        <a:p>
          <a:r>
            <a:rPr lang="en-AU" b="1" noProof="0" dirty="0"/>
            <a:t>DSM 5</a:t>
          </a:r>
          <a:endParaRPr lang="en-AU" noProof="0" dirty="0"/>
        </a:p>
      </dgm:t>
    </dgm:pt>
    <dgm:pt modelId="{6362570B-5F7A-4D4B-B41B-5B29348126A5}" type="parTrans" cxnId="{13DF5CA0-CEAE-41C2-B2A6-9D42658A4502}">
      <dgm:prSet/>
      <dgm:spPr/>
      <dgm:t>
        <a:bodyPr/>
        <a:lstStyle/>
        <a:p>
          <a:endParaRPr lang="en-US"/>
        </a:p>
      </dgm:t>
    </dgm:pt>
    <dgm:pt modelId="{5D0B9FE8-A0F5-49BA-8D12-D20D0072504F}" type="sibTrans" cxnId="{13DF5CA0-CEAE-41C2-B2A6-9D42658A4502}">
      <dgm:prSet/>
      <dgm:spPr/>
      <dgm:t>
        <a:bodyPr/>
        <a:lstStyle/>
        <a:p>
          <a:endParaRPr lang="en-US"/>
        </a:p>
      </dgm:t>
    </dgm:pt>
    <dgm:pt modelId="{4D842B8D-40F3-4FEA-8634-724A2BD21A42}">
      <dgm:prSet/>
      <dgm:spPr/>
      <dgm:t>
        <a:bodyPr/>
        <a:lstStyle/>
        <a:p>
          <a:r>
            <a:rPr lang="en-AU" noProof="0" dirty="0"/>
            <a:t>The presence of 2 (or more) of the following, each present for a significant portion of time during a 1-month period  (or less if successfully treated), with at least 1 of them being (1), (2), or (3):</a:t>
          </a:r>
        </a:p>
      </dgm:t>
    </dgm:pt>
    <dgm:pt modelId="{0DBFFF6F-A149-4733-B2E4-875C43B273C7}" type="parTrans" cxnId="{778D6711-3E87-4777-9BB6-3620C5589363}">
      <dgm:prSet/>
      <dgm:spPr/>
      <dgm:t>
        <a:bodyPr/>
        <a:lstStyle/>
        <a:p>
          <a:endParaRPr lang="en-US"/>
        </a:p>
      </dgm:t>
    </dgm:pt>
    <dgm:pt modelId="{81B0BDC2-879C-4F09-B979-92A7E1CB5470}" type="sibTrans" cxnId="{778D6711-3E87-4777-9BB6-3620C5589363}">
      <dgm:prSet/>
      <dgm:spPr/>
      <dgm:t>
        <a:bodyPr/>
        <a:lstStyle/>
        <a:p>
          <a:endParaRPr lang="en-US"/>
        </a:p>
      </dgm:t>
    </dgm:pt>
    <dgm:pt modelId="{0962648A-3D1C-4137-AF0F-41D683D1D87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noProof="0" dirty="0"/>
            <a:t>delusions,</a:t>
          </a:r>
        </a:p>
      </dgm:t>
    </dgm:pt>
    <dgm:pt modelId="{864A2E52-4266-4A05-90B9-CB7E2034D48A}" type="parTrans" cxnId="{9547F286-E2B2-4757-BD02-0B100E0D476B}">
      <dgm:prSet/>
      <dgm:spPr/>
      <dgm:t>
        <a:bodyPr/>
        <a:lstStyle/>
        <a:p>
          <a:endParaRPr lang="en-US"/>
        </a:p>
      </dgm:t>
    </dgm:pt>
    <dgm:pt modelId="{6B36119B-2CED-40E2-BC6E-1FB386671D24}" type="sibTrans" cxnId="{9547F286-E2B2-4757-BD02-0B100E0D476B}">
      <dgm:prSet/>
      <dgm:spPr/>
      <dgm:t>
        <a:bodyPr/>
        <a:lstStyle/>
        <a:p>
          <a:endParaRPr lang="en-US"/>
        </a:p>
      </dgm:t>
    </dgm:pt>
    <dgm:pt modelId="{B4FE7D86-7D1C-4611-8B41-E0C6C6B0ED3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noProof="0" dirty="0"/>
            <a:t>hallucinations,</a:t>
          </a:r>
        </a:p>
      </dgm:t>
    </dgm:pt>
    <dgm:pt modelId="{572E4EB4-D235-4B68-BF92-5045EA82D338}" type="parTrans" cxnId="{B439455A-C839-4026-ACFD-5F480AC17E78}">
      <dgm:prSet/>
      <dgm:spPr/>
      <dgm:t>
        <a:bodyPr/>
        <a:lstStyle/>
        <a:p>
          <a:endParaRPr lang="en-US"/>
        </a:p>
      </dgm:t>
    </dgm:pt>
    <dgm:pt modelId="{11773942-61F5-41BA-933F-6F1C1B41A070}" type="sibTrans" cxnId="{B439455A-C839-4026-ACFD-5F480AC17E78}">
      <dgm:prSet/>
      <dgm:spPr/>
      <dgm:t>
        <a:bodyPr/>
        <a:lstStyle/>
        <a:p>
          <a:endParaRPr lang="en-US"/>
        </a:p>
      </dgm:t>
    </dgm:pt>
    <dgm:pt modelId="{8F2151BD-62C7-4072-A2C7-B6B581CF805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noProof="0" dirty="0"/>
            <a:t>disorganized speech,</a:t>
          </a:r>
        </a:p>
      </dgm:t>
    </dgm:pt>
    <dgm:pt modelId="{60E2E904-1763-4235-93C1-A3E1D6257F01}" type="parTrans" cxnId="{7D12640C-BD2A-4296-8642-224CF53D4AAB}">
      <dgm:prSet/>
      <dgm:spPr/>
      <dgm:t>
        <a:bodyPr/>
        <a:lstStyle/>
        <a:p>
          <a:endParaRPr lang="en-US"/>
        </a:p>
      </dgm:t>
    </dgm:pt>
    <dgm:pt modelId="{6C6C0E10-6D12-4FD1-940E-D5FE0378B772}" type="sibTrans" cxnId="{7D12640C-BD2A-4296-8642-224CF53D4AAB}">
      <dgm:prSet/>
      <dgm:spPr/>
      <dgm:t>
        <a:bodyPr/>
        <a:lstStyle/>
        <a:p>
          <a:endParaRPr lang="en-US"/>
        </a:p>
      </dgm:t>
    </dgm:pt>
    <dgm:pt modelId="{F6E19BA8-27CA-414D-BF88-6B405304FC1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noProof="0" dirty="0"/>
            <a:t>grossly disorganized or catatonic behaviour, and</a:t>
          </a:r>
        </a:p>
      </dgm:t>
    </dgm:pt>
    <dgm:pt modelId="{AD7189AE-8F11-47AB-84B8-8D5A99147EFB}" type="parTrans" cxnId="{268D8E63-A82B-45C1-BA49-09430C192341}">
      <dgm:prSet/>
      <dgm:spPr/>
      <dgm:t>
        <a:bodyPr/>
        <a:lstStyle/>
        <a:p>
          <a:endParaRPr lang="en-US"/>
        </a:p>
      </dgm:t>
    </dgm:pt>
    <dgm:pt modelId="{EA3EDFBD-22BE-4874-B548-1C1F457127E6}" type="sibTrans" cxnId="{268D8E63-A82B-45C1-BA49-09430C192341}">
      <dgm:prSet/>
      <dgm:spPr/>
      <dgm:t>
        <a:bodyPr/>
        <a:lstStyle/>
        <a:p>
          <a:endParaRPr lang="en-US"/>
        </a:p>
      </dgm:t>
    </dgm:pt>
    <dgm:pt modelId="{D8D828C8-EDDA-4860-A90E-4F9BF9B23A4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noProof="0" dirty="0"/>
            <a:t>negative symptoms</a:t>
          </a:r>
        </a:p>
      </dgm:t>
    </dgm:pt>
    <dgm:pt modelId="{B0A7B12C-168F-4B94-8520-9DD5FB690AC1}" type="parTrans" cxnId="{80B9C7B7-A738-4ECE-9C4A-993FC84B1B28}">
      <dgm:prSet/>
      <dgm:spPr/>
      <dgm:t>
        <a:bodyPr/>
        <a:lstStyle/>
        <a:p>
          <a:endParaRPr lang="en-US"/>
        </a:p>
      </dgm:t>
    </dgm:pt>
    <dgm:pt modelId="{8B301406-09FF-4BB3-91DA-0FCE53F84BE7}" type="sibTrans" cxnId="{80B9C7B7-A738-4ECE-9C4A-993FC84B1B28}">
      <dgm:prSet/>
      <dgm:spPr/>
      <dgm:t>
        <a:bodyPr/>
        <a:lstStyle/>
        <a:p>
          <a:endParaRPr lang="en-US"/>
        </a:p>
      </dgm:t>
    </dgm:pt>
    <dgm:pt modelId="{D0C002E9-0DAC-4F01-A9F7-4B85C8361919}">
      <dgm:prSet/>
      <dgm:spPr/>
      <dgm:t>
        <a:bodyPr/>
        <a:lstStyle/>
        <a:p>
          <a:r>
            <a:rPr lang="en-AU" noProof="0" dirty="0"/>
            <a:t>Must cause significant disruption in level of function</a:t>
          </a:r>
        </a:p>
      </dgm:t>
    </dgm:pt>
    <dgm:pt modelId="{4DD8EDDD-BC6A-42F0-AD29-56FDAF973AA0}" type="parTrans" cxnId="{0ABC2BFE-C36D-4CF5-B650-CBC8959159C6}">
      <dgm:prSet/>
      <dgm:spPr/>
      <dgm:t>
        <a:bodyPr/>
        <a:lstStyle/>
        <a:p>
          <a:endParaRPr lang="en-US"/>
        </a:p>
      </dgm:t>
    </dgm:pt>
    <dgm:pt modelId="{A79F0D5E-8FEC-4DEC-B221-615A922B9D39}" type="sibTrans" cxnId="{0ABC2BFE-C36D-4CF5-B650-CBC8959159C6}">
      <dgm:prSet/>
      <dgm:spPr/>
      <dgm:t>
        <a:bodyPr/>
        <a:lstStyle/>
        <a:p>
          <a:endParaRPr lang="en-US"/>
        </a:p>
      </dgm:t>
    </dgm:pt>
    <dgm:pt modelId="{5187CD1F-0E60-4BAA-8965-0A919D89C168}">
      <dgm:prSet/>
      <dgm:spPr/>
      <dgm:t>
        <a:bodyPr/>
        <a:lstStyle/>
        <a:p>
          <a:r>
            <a:rPr lang="en-AU" noProof="0" dirty="0"/>
            <a:t>Must not be due to another medical condition</a:t>
          </a:r>
        </a:p>
      </dgm:t>
    </dgm:pt>
    <dgm:pt modelId="{32C328D5-C175-44E2-BFE8-2F9AC170C360}" type="parTrans" cxnId="{46ACD335-9995-4E35-AA25-FE8883D1B441}">
      <dgm:prSet/>
      <dgm:spPr/>
      <dgm:t>
        <a:bodyPr/>
        <a:lstStyle/>
        <a:p>
          <a:endParaRPr lang="en-US"/>
        </a:p>
      </dgm:t>
    </dgm:pt>
    <dgm:pt modelId="{309D9DCC-D392-4F53-B5D0-6777C8140644}" type="sibTrans" cxnId="{46ACD335-9995-4E35-AA25-FE8883D1B441}">
      <dgm:prSet/>
      <dgm:spPr/>
      <dgm:t>
        <a:bodyPr/>
        <a:lstStyle/>
        <a:p>
          <a:endParaRPr lang="en-US"/>
        </a:p>
      </dgm:t>
    </dgm:pt>
    <dgm:pt modelId="{177DA806-3747-4035-9076-799D84B58596}">
      <dgm:prSet/>
      <dgm:spPr/>
      <dgm:t>
        <a:bodyPr/>
        <a:lstStyle/>
        <a:p>
          <a:r>
            <a:rPr lang="en-AU" noProof="0" dirty="0"/>
            <a:t>Continuous signs of disturbance must persist for at least 6 months, with at least one month of symptoms.</a:t>
          </a:r>
        </a:p>
      </dgm:t>
    </dgm:pt>
    <dgm:pt modelId="{AAD5C008-1FC3-4B53-8427-852568070996}" type="parTrans" cxnId="{71512D06-110D-4718-AF67-756FEBD4EBD7}">
      <dgm:prSet/>
      <dgm:spPr/>
      <dgm:t>
        <a:bodyPr/>
        <a:lstStyle/>
        <a:p>
          <a:endParaRPr lang="en-US"/>
        </a:p>
      </dgm:t>
    </dgm:pt>
    <dgm:pt modelId="{D86A922F-1916-48A8-907E-929D1A8133B5}" type="sibTrans" cxnId="{71512D06-110D-4718-AF67-756FEBD4EBD7}">
      <dgm:prSet/>
      <dgm:spPr/>
      <dgm:t>
        <a:bodyPr/>
        <a:lstStyle/>
        <a:p>
          <a:endParaRPr lang="en-US"/>
        </a:p>
      </dgm:t>
    </dgm:pt>
    <dgm:pt modelId="{AC5725F9-8C3A-0A4D-B3EF-A4C3BE99C161}" type="pres">
      <dgm:prSet presAssocID="{4FC41A92-CAA7-49B9-B7AA-6D2239820792}" presName="linear" presStyleCnt="0">
        <dgm:presLayoutVars>
          <dgm:dir/>
          <dgm:animLvl val="lvl"/>
          <dgm:resizeHandles val="exact"/>
        </dgm:presLayoutVars>
      </dgm:prSet>
      <dgm:spPr/>
    </dgm:pt>
    <dgm:pt modelId="{217109FC-5BDB-0848-B7E8-B99BAE284520}" type="pres">
      <dgm:prSet presAssocID="{F520769A-C98C-47E3-944D-2D9A82F37DFD}" presName="parentLin" presStyleCnt="0"/>
      <dgm:spPr/>
    </dgm:pt>
    <dgm:pt modelId="{A4EEEB4C-8E15-6F4E-AE67-8975ACDCCFD8}" type="pres">
      <dgm:prSet presAssocID="{F520769A-C98C-47E3-944D-2D9A82F37DFD}" presName="parentLeftMargin" presStyleLbl="node1" presStyleIdx="0" presStyleCnt="1"/>
      <dgm:spPr/>
    </dgm:pt>
    <dgm:pt modelId="{F0B4472D-D68E-FC41-90A9-D43354815E2B}" type="pres">
      <dgm:prSet presAssocID="{F520769A-C98C-47E3-944D-2D9A82F37D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ED0F87A-FE0A-4A47-A595-CD8FE21FDBAE}" type="pres">
      <dgm:prSet presAssocID="{F520769A-C98C-47E3-944D-2D9A82F37DFD}" presName="negativeSpace" presStyleCnt="0"/>
      <dgm:spPr/>
    </dgm:pt>
    <dgm:pt modelId="{E69251A2-3E58-7C46-ABD7-0CD56155C5D6}" type="pres">
      <dgm:prSet presAssocID="{F520769A-C98C-47E3-944D-2D9A82F37DF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1512D06-110D-4718-AF67-756FEBD4EBD7}" srcId="{F520769A-C98C-47E3-944D-2D9A82F37DFD}" destId="{177DA806-3747-4035-9076-799D84B58596}" srcOrd="3" destOrd="0" parTransId="{AAD5C008-1FC3-4B53-8427-852568070996}" sibTransId="{D86A922F-1916-48A8-907E-929D1A8133B5}"/>
    <dgm:cxn modelId="{515F540C-6B52-604F-B17B-9035B1D9D6B5}" type="presOf" srcId="{D0C002E9-0DAC-4F01-A9F7-4B85C8361919}" destId="{E69251A2-3E58-7C46-ABD7-0CD56155C5D6}" srcOrd="0" destOrd="6" presId="urn:microsoft.com/office/officeart/2005/8/layout/list1"/>
    <dgm:cxn modelId="{7D12640C-BD2A-4296-8642-224CF53D4AAB}" srcId="{4D842B8D-40F3-4FEA-8634-724A2BD21A42}" destId="{8F2151BD-62C7-4072-A2C7-B6B581CF8050}" srcOrd="2" destOrd="0" parTransId="{60E2E904-1763-4235-93C1-A3E1D6257F01}" sibTransId="{6C6C0E10-6D12-4FD1-940E-D5FE0378B772}"/>
    <dgm:cxn modelId="{778D6711-3E87-4777-9BB6-3620C5589363}" srcId="{F520769A-C98C-47E3-944D-2D9A82F37DFD}" destId="{4D842B8D-40F3-4FEA-8634-724A2BD21A42}" srcOrd="0" destOrd="0" parTransId="{0DBFFF6F-A149-4733-B2E4-875C43B273C7}" sibTransId="{81B0BDC2-879C-4F09-B979-92A7E1CB5470}"/>
    <dgm:cxn modelId="{C3B9DF24-7E8E-1541-9EEE-C06DA12B7B24}" type="presOf" srcId="{5187CD1F-0E60-4BAA-8965-0A919D89C168}" destId="{E69251A2-3E58-7C46-ABD7-0CD56155C5D6}" srcOrd="0" destOrd="7" presId="urn:microsoft.com/office/officeart/2005/8/layout/list1"/>
    <dgm:cxn modelId="{46ACD335-9995-4E35-AA25-FE8883D1B441}" srcId="{F520769A-C98C-47E3-944D-2D9A82F37DFD}" destId="{5187CD1F-0E60-4BAA-8965-0A919D89C168}" srcOrd="2" destOrd="0" parTransId="{32C328D5-C175-44E2-BFE8-2F9AC170C360}" sibTransId="{309D9DCC-D392-4F53-B5D0-6777C8140644}"/>
    <dgm:cxn modelId="{51361E44-B0DD-4E44-98B0-4C4E3C09B8AB}" type="presOf" srcId="{D8D828C8-EDDA-4860-A90E-4F9BF9B23A42}" destId="{E69251A2-3E58-7C46-ABD7-0CD56155C5D6}" srcOrd="0" destOrd="5" presId="urn:microsoft.com/office/officeart/2005/8/layout/list1"/>
    <dgm:cxn modelId="{07E29F45-014A-9349-B8C1-F95A748F95EE}" type="presOf" srcId="{177DA806-3747-4035-9076-799D84B58596}" destId="{E69251A2-3E58-7C46-ABD7-0CD56155C5D6}" srcOrd="0" destOrd="8" presId="urn:microsoft.com/office/officeart/2005/8/layout/list1"/>
    <dgm:cxn modelId="{B439455A-C839-4026-ACFD-5F480AC17E78}" srcId="{4D842B8D-40F3-4FEA-8634-724A2BD21A42}" destId="{B4FE7D86-7D1C-4611-8B41-E0C6C6B0ED3C}" srcOrd="1" destOrd="0" parTransId="{572E4EB4-D235-4B68-BF92-5045EA82D338}" sibTransId="{11773942-61F5-41BA-933F-6F1C1B41A070}"/>
    <dgm:cxn modelId="{C294D45B-D5D3-0245-ADD6-65585B944568}" type="presOf" srcId="{F6E19BA8-27CA-414D-BF88-6B405304FC1F}" destId="{E69251A2-3E58-7C46-ABD7-0CD56155C5D6}" srcOrd="0" destOrd="4" presId="urn:microsoft.com/office/officeart/2005/8/layout/list1"/>
    <dgm:cxn modelId="{268D8E63-A82B-45C1-BA49-09430C192341}" srcId="{4D842B8D-40F3-4FEA-8634-724A2BD21A42}" destId="{F6E19BA8-27CA-414D-BF88-6B405304FC1F}" srcOrd="3" destOrd="0" parTransId="{AD7189AE-8F11-47AB-84B8-8D5A99147EFB}" sibTransId="{EA3EDFBD-22BE-4874-B548-1C1F457127E6}"/>
    <dgm:cxn modelId="{03002B7E-46F9-A94C-A2DE-9B0BC50E9ECA}" type="presOf" srcId="{F520769A-C98C-47E3-944D-2D9A82F37DFD}" destId="{F0B4472D-D68E-FC41-90A9-D43354815E2B}" srcOrd="1" destOrd="0" presId="urn:microsoft.com/office/officeart/2005/8/layout/list1"/>
    <dgm:cxn modelId="{9547F286-E2B2-4757-BD02-0B100E0D476B}" srcId="{4D842B8D-40F3-4FEA-8634-724A2BD21A42}" destId="{0962648A-3D1C-4137-AF0F-41D683D1D87B}" srcOrd="0" destOrd="0" parTransId="{864A2E52-4266-4A05-90B9-CB7E2034D48A}" sibTransId="{6B36119B-2CED-40E2-BC6E-1FB386671D24}"/>
    <dgm:cxn modelId="{9CDAC88D-B0E6-294D-9C4D-929BB8792651}" type="presOf" srcId="{8F2151BD-62C7-4072-A2C7-B6B581CF8050}" destId="{E69251A2-3E58-7C46-ABD7-0CD56155C5D6}" srcOrd="0" destOrd="3" presId="urn:microsoft.com/office/officeart/2005/8/layout/list1"/>
    <dgm:cxn modelId="{A49F3495-D58C-234B-A88A-295394331660}" type="presOf" srcId="{4D842B8D-40F3-4FEA-8634-724A2BD21A42}" destId="{E69251A2-3E58-7C46-ABD7-0CD56155C5D6}" srcOrd="0" destOrd="0" presId="urn:microsoft.com/office/officeart/2005/8/layout/list1"/>
    <dgm:cxn modelId="{7770D396-810A-FF4A-8B99-322438968307}" type="presOf" srcId="{F520769A-C98C-47E3-944D-2D9A82F37DFD}" destId="{A4EEEB4C-8E15-6F4E-AE67-8975ACDCCFD8}" srcOrd="0" destOrd="0" presId="urn:microsoft.com/office/officeart/2005/8/layout/list1"/>
    <dgm:cxn modelId="{13DF5CA0-CEAE-41C2-B2A6-9D42658A4502}" srcId="{4FC41A92-CAA7-49B9-B7AA-6D2239820792}" destId="{F520769A-C98C-47E3-944D-2D9A82F37DFD}" srcOrd="0" destOrd="0" parTransId="{6362570B-5F7A-4D4B-B41B-5B29348126A5}" sibTransId="{5D0B9FE8-A0F5-49BA-8D12-D20D0072504F}"/>
    <dgm:cxn modelId="{7D8D9FB3-C3D8-3C43-A336-485C5C321371}" type="presOf" srcId="{0962648A-3D1C-4137-AF0F-41D683D1D87B}" destId="{E69251A2-3E58-7C46-ABD7-0CD56155C5D6}" srcOrd="0" destOrd="1" presId="urn:microsoft.com/office/officeart/2005/8/layout/list1"/>
    <dgm:cxn modelId="{80B9C7B7-A738-4ECE-9C4A-993FC84B1B28}" srcId="{4D842B8D-40F3-4FEA-8634-724A2BD21A42}" destId="{D8D828C8-EDDA-4860-A90E-4F9BF9B23A42}" srcOrd="4" destOrd="0" parTransId="{B0A7B12C-168F-4B94-8520-9DD5FB690AC1}" sibTransId="{8B301406-09FF-4BB3-91DA-0FCE53F84BE7}"/>
    <dgm:cxn modelId="{8E5E88CD-6F7C-4C44-BAD4-704F4FE4D85F}" type="presOf" srcId="{B4FE7D86-7D1C-4611-8B41-E0C6C6B0ED3C}" destId="{E69251A2-3E58-7C46-ABD7-0CD56155C5D6}" srcOrd="0" destOrd="2" presId="urn:microsoft.com/office/officeart/2005/8/layout/list1"/>
    <dgm:cxn modelId="{9B11FBE8-136F-7E42-B952-BEEC1C319B4A}" type="presOf" srcId="{4FC41A92-CAA7-49B9-B7AA-6D2239820792}" destId="{AC5725F9-8C3A-0A4D-B3EF-A4C3BE99C161}" srcOrd="0" destOrd="0" presId="urn:microsoft.com/office/officeart/2005/8/layout/list1"/>
    <dgm:cxn modelId="{0ABC2BFE-C36D-4CF5-B650-CBC8959159C6}" srcId="{F520769A-C98C-47E3-944D-2D9A82F37DFD}" destId="{D0C002E9-0DAC-4F01-A9F7-4B85C8361919}" srcOrd="1" destOrd="0" parTransId="{4DD8EDDD-BC6A-42F0-AD29-56FDAF973AA0}" sibTransId="{A79F0D5E-8FEC-4DEC-B221-615A922B9D39}"/>
    <dgm:cxn modelId="{CF56EFDC-573C-8846-A3D9-05F84340794D}" type="presParOf" srcId="{AC5725F9-8C3A-0A4D-B3EF-A4C3BE99C161}" destId="{217109FC-5BDB-0848-B7E8-B99BAE284520}" srcOrd="0" destOrd="0" presId="urn:microsoft.com/office/officeart/2005/8/layout/list1"/>
    <dgm:cxn modelId="{9EC4BFCA-457E-C844-85BB-9EBF56633D22}" type="presParOf" srcId="{217109FC-5BDB-0848-B7E8-B99BAE284520}" destId="{A4EEEB4C-8E15-6F4E-AE67-8975ACDCCFD8}" srcOrd="0" destOrd="0" presId="urn:microsoft.com/office/officeart/2005/8/layout/list1"/>
    <dgm:cxn modelId="{A7144DBC-4848-2540-B287-C44A009353B0}" type="presParOf" srcId="{217109FC-5BDB-0848-B7E8-B99BAE284520}" destId="{F0B4472D-D68E-FC41-90A9-D43354815E2B}" srcOrd="1" destOrd="0" presId="urn:microsoft.com/office/officeart/2005/8/layout/list1"/>
    <dgm:cxn modelId="{A3E7462F-1CD9-BF4F-8764-3F2BDA03469A}" type="presParOf" srcId="{AC5725F9-8C3A-0A4D-B3EF-A4C3BE99C161}" destId="{7ED0F87A-FE0A-4A47-A595-CD8FE21FDBAE}" srcOrd="1" destOrd="0" presId="urn:microsoft.com/office/officeart/2005/8/layout/list1"/>
    <dgm:cxn modelId="{DBA1197A-DFBF-324E-B0EF-C011F5200762}" type="presParOf" srcId="{AC5725F9-8C3A-0A4D-B3EF-A4C3BE99C161}" destId="{E69251A2-3E58-7C46-ABD7-0CD56155C5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FAA6D9-2995-4AA4-8EE1-2AAED8871BA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382984-7E0F-4013-8D6D-BCC0CB666E24}">
      <dgm:prSet/>
      <dgm:spPr/>
      <dgm:t>
        <a:bodyPr/>
        <a:lstStyle/>
        <a:p>
          <a:r>
            <a:rPr lang="en-AU" noProof="0" dirty="0"/>
            <a:t>Usually, traits can be seen in early childhood (mostly retrospectively); high-risk factors being:</a:t>
          </a:r>
        </a:p>
      </dgm:t>
    </dgm:pt>
    <dgm:pt modelId="{615B8D87-0576-413A-A0E6-F990F8BA680C}" type="parTrans" cxnId="{A8BEED97-1AD7-4F12-90CE-6802CF9D685B}">
      <dgm:prSet/>
      <dgm:spPr/>
      <dgm:t>
        <a:bodyPr/>
        <a:lstStyle/>
        <a:p>
          <a:endParaRPr lang="en-US"/>
        </a:p>
      </dgm:t>
    </dgm:pt>
    <dgm:pt modelId="{30A113F3-DD9D-4837-8225-1F675A4192CD}" type="sibTrans" cxnId="{A8BEED97-1AD7-4F12-90CE-6802CF9D685B}">
      <dgm:prSet/>
      <dgm:spPr/>
      <dgm:t>
        <a:bodyPr/>
        <a:lstStyle/>
        <a:p>
          <a:endParaRPr lang="en-US"/>
        </a:p>
      </dgm:t>
    </dgm:pt>
    <dgm:pt modelId="{C2DF77C6-5FD9-403A-9396-2D0DFB48BD89}">
      <dgm:prSet/>
      <dgm:spPr/>
      <dgm:t>
        <a:bodyPr/>
        <a:lstStyle/>
        <a:p>
          <a:r>
            <a:rPr lang="en-AU" noProof="0" dirty="0"/>
            <a:t>Hypo-active</a:t>
          </a:r>
        </a:p>
      </dgm:t>
    </dgm:pt>
    <dgm:pt modelId="{E2BEE2D5-488E-40E2-BC01-FB5B66F1E76D}" type="parTrans" cxnId="{DD2D1EF0-6933-486A-B3BE-6BC634BF8A91}">
      <dgm:prSet/>
      <dgm:spPr/>
      <dgm:t>
        <a:bodyPr/>
        <a:lstStyle/>
        <a:p>
          <a:endParaRPr lang="en-US"/>
        </a:p>
      </dgm:t>
    </dgm:pt>
    <dgm:pt modelId="{33F741C2-D8DE-4D88-9CAF-EE87F4744004}" type="sibTrans" cxnId="{DD2D1EF0-6933-486A-B3BE-6BC634BF8A91}">
      <dgm:prSet/>
      <dgm:spPr/>
      <dgm:t>
        <a:bodyPr/>
        <a:lstStyle/>
        <a:p>
          <a:endParaRPr lang="en-US"/>
        </a:p>
      </dgm:t>
    </dgm:pt>
    <dgm:pt modelId="{97A423CF-B59A-4373-8772-4B4D31AA1DFA}">
      <dgm:prSet/>
      <dgm:spPr/>
      <dgm:t>
        <a:bodyPr/>
        <a:lstStyle/>
        <a:p>
          <a:r>
            <a:rPr lang="en-AU" noProof="0" dirty="0"/>
            <a:t>Hypotonia, poor 'cuddliness’</a:t>
          </a:r>
        </a:p>
      </dgm:t>
    </dgm:pt>
    <dgm:pt modelId="{7F6269E3-3865-456C-9CAA-829BD985E2DC}" type="parTrans" cxnId="{17E3BD11-AC40-40EA-9093-C4EE253A93D8}">
      <dgm:prSet/>
      <dgm:spPr/>
      <dgm:t>
        <a:bodyPr/>
        <a:lstStyle/>
        <a:p>
          <a:endParaRPr lang="en-US"/>
        </a:p>
      </dgm:t>
    </dgm:pt>
    <dgm:pt modelId="{0D5981C6-7088-4BDF-BFB1-ADD21D2E46B8}" type="sibTrans" cxnId="{17E3BD11-AC40-40EA-9093-C4EE253A93D8}">
      <dgm:prSet/>
      <dgm:spPr/>
      <dgm:t>
        <a:bodyPr/>
        <a:lstStyle/>
        <a:p>
          <a:endParaRPr lang="en-US"/>
        </a:p>
      </dgm:t>
    </dgm:pt>
    <dgm:pt modelId="{BB716C28-1236-4875-83C4-1C0B6294B3BA}">
      <dgm:prSet/>
      <dgm:spPr/>
      <dgm:t>
        <a:bodyPr/>
        <a:lstStyle/>
        <a:p>
          <a:r>
            <a:rPr lang="en-AU" noProof="0" dirty="0"/>
            <a:t>Unusual pattern or slow milestones achievement</a:t>
          </a:r>
        </a:p>
      </dgm:t>
    </dgm:pt>
    <dgm:pt modelId="{A382139A-973D-4232-AB15-429C84B66ED7}" type="parTrans" cxnId="{EB493F2A-B0FB-4E8D-8D62-312DC4F523F1}">
      <dgm:prSet/>
      <dgm:spPr/>
      <dgm:t>
        <a:bodyPr/>
        <a:lstStyle/>
        <a:p>
          <a:endParaRPr lang="en-US"/>
        </a:p>
      </dgm:t>
    </dgm:pt>
    <dgm:pt modelId="{C754875F-7253-48C4-917D-C49BEA3DBAA1}" type="sibTrans" cxnId="{EB493F2A-B0FB-4E8D-8D62-312DC4F523F1}">
      <dgm:prSet/>
      <dgm:spPr/>
      <dgm:t>
        <a:bodyPr/>
        <a:lstStyle/>
        <a:p>
          <a:endParaRPr lang="en-US"/>
        </a:p>
      </dgm:t>
    </dgm:pt>
    <dgm:pt modelId="{3A17BC94-5D2B-4F25-83FA-D5BD53626E2B}">
      <dgm:prSet/>
      <dgm:spPr/>
      <dgm:t>
        <a:bodyPr/>
        <a:lstStyle/>
        <a:p>
          <a:r>
            <a:rPr lang="en-AU" noProof="0" dirty="0"/>
            <a:t>Soft CNS signs, especially clumsiness or poor coordination.</a:t>
          </a:r>
        </a:p>
      </dgm:t>
    </dgm:pt>
    <dgm:pt modelId="{0AFF207E-9539-4D4D-ABAF-E6873FCC590A}" type="parTrans" cxnId="{18D958F8-CDAB-431A-A4CE-DEEC2299F096}">
      <dgm:prSet/>
      <dgm:spPr/>
      <dgm:t>
        <a:bodyPr/>
        <a:lstStyle/>
        <a:p>
          <a:endParaRPr lang="en-US"/>
        </a:p>
      </dgm:t>
    </dgm:pt>
    <dgm:pt modelId="{DFC6FBD4-F3E9-4E64-B4C3-8FBF5D14FC7D}" type="sibTrans" cxnId="{18D958F8-CDAB-431A-A4CE-DEEC2299F096}">
      <dgm:prSet/>
      <dgm:spPr/>
      <dgm:t>
        <a:bodyPr/>
        <a:lstStyle/>
        <a:p>
          <a:endParaRPr lang="en-US"/>
        </a:p>
      </dgm:t>
    </dgm:pt>
    <dgm:pt modelId="{F8225335-A38A-4424-9E5C-824D9FD9D935}">
      <dgm:prSet/>
      <dgm:spPr/>
      <dgm:t>
        <a:bodyPr/>
        <a:lstStyle/>
        <a:p>
          <a:r>
            <a:rPr lang="en-AU" noProof="0" dirty="0"/>
            <a:t>Deficits in attention and information processing </a:t>
          </a:r>
          <a:r>
            <a:rPr lang="en-AU" i="1" noProof="0" dirty="0"/>
            <a:t>(National Child Developmental Study; Canon et al, Crow et al)</a:t>
          </a:r>
          <a:endParaRPr lang="en-AU" noProof="0" dirty="0"/>
        </a:p>
      </dgm:t>
    </dgm:pt>
    <dgm:pt modelId="{E64C5F47-6A8D-45EB-8699-358A08C4815F}" type="parTrans" cxnId="{7FA648F1-E2A8-4135-BA53-3E0BC2829CF4}">
      <dgm:prSet/>
      <dgm:spPr/>
      <dgm:t>
        <a:bodyPr/>
        <a:lstStyle/>
        <a:p>
          <a:endParaRPr lang="en-US"/>
        </a:p>
      </dgm:t>
    </dgm:pt>
    <dgm:pt modelId="{86BFEB3C-B957-4EA8-8A52-A43D56AE78A1}" type="sibTrans" cxnId="{7FA648F1-E2A8-4135-BA53-3E0BC2829CF4}">
      <dgm:prSet/>
      <dgm:spPr/>
      <dgm:t>
        <a:bodyPr/>
        <a:lstStyle/>
        <a:p>
          <a:endParaRPr lang="en-US"/>
        </a:p>
      </dgm:t>
    </dgm:pt>
    <dgm:pt modelId="{0F96925F-EE12-4528-BE61-272FEE59F737}">
      <dgm:prSet/>
      <dgm:spPr/>
      <dgm:t>
        <a:bodyPr/>
        <a:lstStyle/>
        <a:p>
          <a:r>
            <a:rPr lang="en-AU" noProof="0" dirty="0"/>
            <a:t>Dichotomy exists regarding schizophrenia being:</a:t>
          </a:r>
        </a:p>
      </dgm:t>
    </dgm:pt>
    <dgm:pt modelId="{09D88710-D6B2-4F75-ACB0-9A0290520437}" type="parTrans" cxnId="{65D45183-DF64-480D-A778-0A232433A6FA}">
      <dgm:prSet/>
      <dgm:spPr/>
      <dgm:t>
        <a:bodyPr/>
        <a:lstStyle/>
        <a:p>
          <a:endParaRPr lang="en-US"/>
        </a:p>
      </dgm:t>
    </dgm:pt>
    <dgm:pt modelId="{9D961D1D-8C81-4F7E-991E-DE0DF2678421}" type="sibTrans" cxnId="{65D45183-DF64-480D-A778-0A232433A6FA}">
      <dgm:prSet/>
      <dgm:spPr/>
      <dgm:t>
        <a:bodyPr/>
        <a:lstStyle/>
        <a:p>
          <a:endParaRPr lang="en-US"/>
        </a:p>
      </dgm:t>
    </dgm:pt>
    <dgm:pt modelId="{3D8B52F5-87B9-4AD8-AF64-1F69715B36E5}">
      <dgm:prSet/>
      <dgm:spPr/>
      <dgm:t>
        <a:bodyPr/>
        <a:lstStyle/>
        <a:p>
          <a:r>
            <a:rPr lang="en-AU" noProof="0" dirty="0"/>
            <a:t>Developmental disorder (evidence for low IQ before psychotic symptoms)</a:t>
          </a:r>
        </a:p>
      </dgm:t>
    </dgm:pt>
    <dgm:pt modelId="{165D2438-7EF0-4D18-83E1-D1B17930216F}" type="parTrans" cxnId="{75C991A0-FA24-44BC-A874-44C6BF1026F0}">
      <dgm:prSet/>
      <dgm:spPr/>
      <dgm:t>
        <a:bodyPr/>
        <a:lstStyle/>
        <a:p>
          <a:endParaRPr lang="en-US"/>
        </a:p>
      </dgm:t>
    </dgm:pt>
    <dgm:pt modelId="{0A6709A2-EA5E-47EA-939A-AD143AA90470}" type="sibTrans" cxnId="{75C991A0-FA24-44BC-A874-44C6BF1026F0}">
      <dgm:prSet/>
      <dgm:spPr/>
      <dgm:t>
        <a:bodyPr/>
        <a:lstStyle/>
        <a:p>
          <a:endParaRPr lang="en-US"/>
        </a:p>
      </dgm:t>
    </dgm:pt>
    <dgm:pt modelId="{6B41508C-AF92-45B4-AE3B-A1F835CD30F5}">
      <dgm:prSet/>
      <dgm:spPr/>
      <dgm:t>
        <a:bodyPr/>
        <a:lstStyle/>
        <a:p>
          <a:r>
            <a:rPr lang="en-AU" noProof="0" dirty="0"/>
            <a:t>Degenerative disorder; but exceptions in literature and media:  John Nash, John Ogden, Katherine Routledge etc.</a:t>
          </a:r>
        </a:p>
      </dgm:t>
    </dgm:pt>
    <dgm:pt modelId="{BA94E542-D5C0-4E1D-A1D6-8AD1F2ADB1B6}" type="parTrans" cxnId="{942742B4-7BF6-4BBE-B163-C1CA822BB339}">
      <dgm:prSet/>
      <dgm:spPr/>
      <dgm:t>
        <a:bodyPr/>
        <a:lstStyle/>
        <a:p>
          <a:endParaRPr lang="en-US"/>
        </a:p>
      </dgm:t>
    </dgm:pt>
    <dgm:pt modelId="{E44ABAD0-DC05-4784-880C-284BFA906CA8}" type="sibTrans" cxnId="{942742B4-7BF6-4BBE-B163-C1CA822BB339}">
      <dgm:prSet/>
      <dgm:spPr/>
      <dgm:t>
        <a:bodyPr/>
        <a:lstStyle/>
        <a:p>
          <a:endParaRPr lang="en-US"/>
        </a:p>
      </dgm:t>
    </dgm:pt>
    <dgm:pt modelId="{4F3369C2-8243-8B40-8CCF-3A9413802C8E}" type="pres">
      <dgm:prSet presAssocID="{BBFAA6D9-2995-4AA4-8EE1-2AAED8871BAC}" presName="linear" presStyleCnt="0">
        <dgm:presLayoutVars>
          <dgm:animLvl val="lvl"/>
          <dgm:resizeHandles val="exact"/>
        </dgm:presLayoutVars>
      </dgm:prSet>
      <dgm:spPr/>
    </dgm:pt>
    <dgm:pt modelId="{47AB48EF-EABC-6F4F-8B99-CA370344A01B}" type="pres">
      <dgm:prSet presAssocID="{BB382984-7E0F-4013-8D6D-BCC0CB666E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F22144-D8DC-1943-A13C-210767FF4252}" type="pres">
      <dgm:prSet presAssocID="{BB382984-7E0F-4013-8D6D-BCC0CB666E24}" presName="childText" presStyleLbl="revTx" presStyleIdx="0" presStyleCnt="1">
        <dgm:presLayoutVars>
          <dgm:bulletEnabled val="1"/>
        </dgm:presLayoutVars>
      </dgm:prSet>
      <dgm:spPr/>
    </dgm:pt>
    <dgm:pt modelId="{4105D976-614A-0240-9B63-A49CE8BE2C25}" type="pres">
      <dgm:prSet presAssocID="{0F96925F-EE12-4528-BE61-272FEE59F73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DA33D6-3333-9149-B969-DE1E0BD9D3E6}" type="pres">
      <dgm:prSet presAssocID="{9D961D1D-8C81-4F7E-991E-DE0DF2678421}" presName="spacer" presStyleCnt="0"/>
      <dgm:spPr/>
    </dgm:pt>
    <dgm:pt modelId="{10645BB9-288E-8F4C-97D8-29B7C7778D51}" type="pres">
      <dgm:prSet presAssocID="{3D8B52F5-87B9-4AD8-AF64-1F69715B36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46C468-75CA-6043-8BAE-4B4D6F7353A4}" type="pres">
      <dgm:prSet presAssocID="{0A6709A2-EA5E-47EA-939A-AD143AA90470}" presName="spacer" presStyleCnt="0"/>
      <dgm:spPr/>
    </dgm:pt>
    <dgm:pt modelId="{583948DF-E7C4-A044-8539-75278ECF140B}" type="pres">
      <dgm:prSet presAssocID="{6B41508C-AF92-45B4-AE3B-A1F835CD30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7CE510E-55AB-FE4D-977E-A73A0CFA51AD}" type="presOf" srcId="{BB716C28-1236-4875-83C4-1C0B6294B3BA}" destId="{A1F22144-D8DC-1943-A13C-210767FF4252}" srcOrd="0" destOrd="2" presId="urn:microsoft.com/office/officeart/2005/8/layout/vList2"/>
    <dgm:cxn modelId="{17E3BD11-AC40-40EA-9093-C4EE253A93D8}" srcId="{BB382984-7E0F-4013-8D6D-BCC0CB666E24}" destId="{97A423CF-B59A-4373-8772-4B4D31AA1DFA}" srcOrd="1" destOrd="0" parTransId="{7F6269E3-3865-456C-9CAA-829BD985E2DC}" sibTransId="{0D5981C6-7088-4BDF-BFB1-ADD21D2E46B8}"/>
    <dgm:cxn modelId="{E7F44026-FDE9-0B44-9177-F9E95A029330}" type="presOf" srcId="{BB382984-7E0F-4013-8D6D-BCC0CB666E24}" destId="{47AB48EF-EABC-6F4F-8B99-CA370344A01B}" srcOrd="0" destOrd="0" presId="urn:microsoft.com/office/officeart/2005/8/layout/vList2"/>
    <dgm:cxn modelId="{EB493F2A-B0FB-4E8D-8D62-312DC4F523F1}" srcId="{BB382984-7E0F-4013-8D6D-BCC0CB666E24}" destId="{BB716C28-1236-4875-83C4-1C0B6294B3BA}" srcOrd="2" destOrd="0" parTransId="{A382139A-973D-4232-AB15-429C84B66ED7}" sibTransId="{C754875F-7253-48C4-917D-C49BEA3DBAA1}"/>
    <dgm:cxn modelId="{F50B6333-7A30-5943-A854-CB3A35205221}" type="presOf" srcId="{C2DF77C6-5FD9-403A-9396-2D0DFB48BD89}" destId="{A1F22144-D8DC-1943-A13C-210767FF4252}" srcOrd="0" destOrd="0" presId="urn:microsoft.com/office/officeart/2005/8/layout/vList2"/>
    <dgm:cxn modelId="{993D0D4D-B9C6-2B4F-AB5E-AFDFFCA04C1D}" type="presOf" srcId="{97A423CF-B59A-4373-8772-4B4D31AA1DFA}" destId="{A1F22144-D8DC-1943-A13C-210767FF4252}" srcOrd="0" destOrd="1" presId="urn:microsoft.com/office/officeart/2005/8/layout/vList2"/>
    <dgm:cxn modelId="{E65A9A5C-986C-FD4C-8C1E-6F2763847D13}" type="presOf" srcId="{F8225335-A38A-4424-9E5C-824D9FD9D935}" destId="{A1F22144-D8DC-1943-A13C-210767FF4252}" srcOrd="0" destOrd="4" presId="urn:microsoft.com/office/officeart/2005/8/layout/vList2"/>
    <dgm:cxn modelId="{A0AF156A-0C2A-BF46-BEC6-C8A1C4E9B37F}" type="presOf" srcId="{3D8B52F5-87B9-4AD8-AF64-1F69715B36E5}" destId="{10645BB9-288E-8F4C-97D8-29B7C7778D51}" srcOrd="0" destOrd="0" presId="urn:microsoft.com/office/officeart/2005/8/layout/vList2"/>
    <dgm:cxn modelId="{65D45183-DF64-480D-A778-0A232433A6FA}" srcId="{BBFAA6D9-2995-4AA4-8EE1-2AAED8871BAC}" destId="{0F96925F-EE12-4528-BE61-272FEE59F737}" srcOrd="1" destOrd="0" parTransId="{09D88710-D6B2-4F75-ACB0-9A0290520437}" sibTransId="{9D961D1D-8C81-4F7E-991E-DE0DF2678421}"/>
    <dgm:cxn modelId="{A8BEED97-1AD7-4F12-90CE-6802CF9D685B}" srcId="{BBFAA6D9-2995-4AA4-8EE1-2AAED8871BAC}" destId="{BB382984-7E0F-4013-8D6D-BCC0CB666E24}" srcOrd="0" destOrd="0" parTransId="{615B8D87-0576-413A-A0E6-F990F8BA680C}" sibTransId="{30A113F3-DD9D-4837-8225-1F675A4192CD}"/>
    <dgm:cxn modelId="{75C991A0-FA24-44BC-A874-44C6BF1026F0}" srcId="{BBFAA6D9-2995-4AA4-8EE1-2AAED8871BAC}" destId="{3D8B52F5-87B9-4AD8-AF64-1F69715B36E5}" srcOrd="2" destOrd="0" parTransId="{165D2438-7EF0-4D18-83E1-D1B17930216F}" sibTransId="{0A6709A2-EA5E-47EA-939A-AD143AA90470}"/>
    <dgm:cxn modelId="{942742B4-7BF6-4BBE-B163-C1CA822BB339}" srcId="{BBFAA6D9-2995-4AA4-8EE1-2AAED8871BAC}" destId="{6B41508C-AF92-45B4-AE3B-A1F835CD30F5}" srcOrd="3" destOrd="0" parTransId="{BA94E542-D5C0-4E1D-A1D6-8AD1F2ADB1B6}" sibTransId="{E44ABAD0-DC05-4784-880C-284BFA906CA8}"/>
    <dgm:cxn modelId="{954044B5-C4F0-754F-8AA6-218E04462E05}" type="presOf" srcId="{BBFAA6D9-2995-4AA4-8EE1-2AAED8871BAC}" destId="{4F3369C2-8243-8B40-8CCF-3A9413802C8E}" srcOrd="0" destOrd="0" presId="urn:microsoft.com/office/officeart/2005/8/layout/vList2"/>
    <dgm:cxn modelId="{F4E7F8C5-E23B-C24F-90F3-02242F0566F7}" type="presOf" srcId="{6B41508C-AF92-45B4-AE3B-A1F835CD30F5}" destId="{583948DF-E7C4-A044-8539-75278ECF140B}" srcOrd="0" destOrd="0" presId="urn:microsoft.com/office/officeart/2005/8/layout/vList2"/>
    <dgm:cxn modelId="{B0E85BCE-7067-5343-8FBD-958107976EF5}" type="presOf" srcId="{0F96925F-EE12-4528-BE61-272FEE59F737}" destId="{4105D976-614A-0240-9B63-A49CE8BE2C25}" srcOrd="0" destOrd="0" presId="urn:microsoft.com/office/officeart/2005/8/layout/vList2"/>
    <dgm:cxn modelId="{67709AEF-E36C-F346-811E-2E25A5A97931}" type="presOf" srcId="{3A17BC94-5D2B-4F25-83FA-D5BD53626E2B}" destId="{A1F22144-D8DC-1943-A13C-210767FF4252}" srcOrd="0" destOrd="3" presId="urn:microsoft.com/office/officeart/2005/8/layout/vList2"/>
    <dgm:cxn modelId="{DD2D1EF0-6933-486A-B3BE-6BC634BF8A91}" srcId="{BB382984-7E0F-4013-8D6D-BCC0CB666E24}" destId="{C2DF77C6-5FD9-403A-9396-2D0DFB48BD89}" srcOrd="0" destOrd="0" parTransId="{E2BEE2D5-488E-40E2-BC01-FB5B66F1E76D}" sibTransId="{33F741C2-D8DE-4D88-9CAF-EE87F4744004}"/>
    <dgm:cxn modelId="{7FA648F1-E2A8-4135-BA53-3E0BC2829CF4}" srcId="{BB382984-7E0F-4013-8D6D-BCC0CB666E24}" destId="{F8225335-A38A-4424-9E5C-824D9FD9D935}" srcOrd="4" destOrd="0" parTransId="{E64C5F47-6A8D-45EB-8699-358A08C4815F}" sibTransId="{86BFEB3C-B957-4EA8-8A52-A43D56AE78A1}"/>
    <dgm:cxn modelId="{18D958F8-CDAB-431A-A4CE-DEEC2299F096}" srcId="{BB382984-7E0F-4013-8D6D-BCC0CB666E24}" destId="{3A17BC94-5D2B-4F25-83FA-D5BD53626E2B}" srcOrd="3" destOrd="0" parTransId="{0AFF207E-9539-4D4D-ABAF-E6873FCC590A}" sibTransId="{DFC6FBD4-F3E9-4E64-B4C3-8FBF5D14FC7D}"/>
    <dgm:cxn modelId="{FB794C0C-A2E0-E44F-947A-5B7E0CAF741E}" type="presParOf" srcId="{4F3369C2-8243-8B40-8CCF-3A9413802C8E}" destId="{47AB48EF-EABC-6F4F-8B99-CA370344A01B}" srcOrd="0" destOrd="0" presId="urn:microsoft.com/office/officeart/2005/8/layout/vList2"/>
    <dgm:cxn modelId="{00FE96AC-7098-7540-B9E6-9D82F32F4794}" type="presParOf" srcId="{4F3369C2-8243-8B40-8CCF-3A9413802C8E}" destId="{A1F22144-D8DC-1943-A13C-210767FF4252}" srcOrd="1" destOrd="0" presId="urn:microsoft.com/office/officeart/2005/8/layout/vList2"/>
    <dgm:cxn modelId="{782FBD39-7511-484A-8517-28DEBFDD3078}" type="presParOf" srcId="{4F3369C2-8243-8B40-8CCF-3A9413802C8E}" destId="{4105D976-614A-0240-9B63-A49CE8BE2C25}" srcOrd="2" destOrd="0" presId="urn:microsoft.com/office/officeart/2005/8/layout/vList2"/>
    <dgm:cxn modelId="{F5A369D9-206E-EC44-89BD-EA9C66F7737D}" type="presParOf" srcId="{4F3369C2-8243-8B40-8CCF-3A9413802C8E}" destId="{80DA33D6-3333-9149-B969-DE1E0BD9D3E6}" srcOrd="3" destOrd="0" presId="urn:microsoft.com/office/officeart/2005/8/layout/vList2"/>
    <dgm:cxn modelId="{8E3EA4B4-2871-B942-9199-37362189FE47}" type="presParOf" srcId="{4F3369C2-8243-8B40-8CCF-3A9413802C8E}" destId="{10645BB9-288E-8F4C-97D8-29B7C7778D51}" srcOrd="4" destOrd="0" presId="urn:microsoft.com/office/officeart/2005/8/layout/vList2"/>
    <dgm:cxn modelId="{0FE25E4E-21C4-5144-9CD5-86D58630939C}" type="presParOf" srcId="{4F3369C2-8243-8B40-8CCF-3A9413802C8E}" destId="{D946C468-75CA-6043-8BAE-4B4D6F7353A4}" srcOrd="5" destOrd="0" presId="urn:microsoft.com/office/officeart/2005/8/layout/vList2"/>
    <dgm:cxn modelId="{7C2942F5-C281-2040-B0EC-0E6FDFDBD3F1}" type="presParOf" srcId="{4F3369C2-8243-8B40-8CCF-3A9413802C8E}" destId="{583948DF-E7C4-A044-8539-75278ECF14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690A-2E1E-40AA-A501-B84151F06C18}">
      <dsp:nvSpPr>
        <dsp:cNvPr id="0" name=""/>
        <dsp:cNvSpPr/>
      </dsp:nvSpPr>
      <dsp:spPr>
        <a:xfrm>
          <a:off x="758691" y="362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950ED-63D1-4B65-804F-68C46236CFD9}">
      <dsp:nvSpPr>
        <dsp:cNvPr id="0" name=""/>
        <dsp:cNvSpPr/>
      </dsp:nvSpPr>
      <dsp:spPr>
        <a:xfrm>
          <a:off x="982636" y="224308"/>
          <a:ext cx="602929" cy="602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5E4B4-698C-4EB3-AC62-C08EB64CEDF8}">
      <dsp:nvSpPr>
        <dsp:cNvPr id="0" name=""/>
        <dsp:cNvSpPr/>
      </dsp:nvSpPr>
      <dsp:spPr>
        <a:xfrm>
          <a:off x="422773" y="1378487"/>
          <a:ext cx="1722656" cy="1259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 noProof="0" dirty="0"/>
            <a:t>Thought form -&gt; disordered (such as derailment, tangential thoughts, circumstantiality etc.)</a:t>
          </a:r>
        </a:p>
      </dsp:txBody>
      <dsp:txXfrm>
        <a:off x="422773" y="1378487"/>
        <a:ext cx="1722656" cy="1259692"/>
      </dsp:txXfrm>
    </dsp:sp>
    <dsp:sp modelId="{B339EEB0-D7F7-464A-A5C9-D751AB670CDE}">
      <dsp:nvSpPr>
        <dsp:cNvPr id="0" name=""/>
        <dsp:cNvSpPr/>
      </dsp:nvSpPr>
      <dsp:spPr>
        <a:xfrm>
          <a:off x="2782812" y="362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F1F29-9BF1-45B0-8FF6-CC45819CE24C}">
      <dsp:nvSpPr>
        <dsp:cNvPr id="0" name=""/>
        <dsp:cNvSpPr/>
      </dsp:nvSpPr>
      <dsp:spPr>
        <a:xfrm>
          <a:off x="3006757" y="224308"/>
          <a:ext cx="602929" cy="602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4E4BC-46D4-4AC7-A249-ED4EF39970FE}">
      <dsp:nvSpPr>
        <dsp:cNvPr id="0" name=""/>
        <dsp:cNvSpPr/>
      </dsp:nvSpPr>
      <dsp:spPr>
        <a:xfrm>
          <a:off x="2446894" y="1378487"/>
          <a:ext cx="1722656" cy="1259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 noProof="0" dirty="0"/>
            <a:t>Thought content -&gt; illogical thoughts, delusions* (when severe) or overvalued ideas (when mild).</a:t>
          </a:r>
        </a:p>
      </dsp:txBody>
      <dsp:txXfrm>
        <a:off x="2446894" y="1378487"/>
        <a:ext cx="1722656" cy="1259692"/>
      </dsp:txXfrm>
    </dsp:sp>
    <dsp:sp modelId="{4A59CFA2-F2FC-425F-86D2-2F312FD57CF3}">
      <dsp:nvSpPr>
        <dsp:cNvPr id="0" name=""/>
        <dsp:cNvSpPr/>
      </dsp:nvSpPr>
      <dsp:spPr>
        <a:xfrm>
          <a:off x="4806933" y="362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2B21-E05D-4D2A-A9E0-7CF6FAE784D0}">
      <dsp:nvSpPr>
        <dsp:cNvPr id="0" name=""/>
        <dsp:cNvSpPr/>
      </dsp:nvSpPr>
      <dsp:spPr>
        <a:xfrm>
          <a:off x="5030878" y="224308"/>
          <a:ext cx="602929" cy="602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30CE3-D29B-4786-B9A0-0DB0151D96AE}">
      <dsp:nvSpPr>
        <dsp:cNvPr id="0" name=""/>
        <dsp:cNvSpPr/>
      </dsp:nvSpPr>
      <dsp:spPr>
        <a:xfrm>
          <a:off x="4471015" y="1378487"/>
          <a:ext cx="1722656" cy="1259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 noProof="0" dirty="0"/>
            <a:t>Perceptual abnormality -&gt; illusions (misinterpretation of external environment) or hallucinations (internally created abnormal  perceptions)</a:t>
          </a:r>
        </a:p>
      </dsp:txBody>
      <dsp:txXfrm>
        <a:off x="4471015" y="1378487"/>
        <a:ext cx="1722656" cy="1259692"/>
      </dsp:txXfrm>
    </dsp:sp>
    <dsp:sp modelId="{89EAE611-DD82-49F0-BE16-E2C5B1F47C5A}">
      <dsp:nvSpPr>
        <dsp:cNvPr id="0" name=""/>
        <dsp:cNvSpPr/>
      </dsp:nvSpPr>
      <dsp:spPr>
        <a:xfrm>
          <a:off x="6831054" y="362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BAD6B-05F2-41B6-9CC0-0B63E909A343}">
      <dsp:nvSpPr>
        <dsp:cNvPr id="0" name=""/>
        <dsp:cNvSpPr/>
      </dsp:nvSpPr>
      <dsp:spPr>
        <a:xfrm>
          <a:off x="7054999" y="224308"/>
          <a:ext cx="602929" cy="6029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EF4A7-3507-4C2D-A976-033F453BBD06}">
      <dsp:nvSpPr>
        <dsp:cNvPr id="0" name=""/>
        <dsp:cNvSpPr/>
      </dsp:nvSpPr>
      <dsp:spPr>
        <a:xfrm>
          <a:off x="6495136" y="1378487"/>
          <a:ext cx="1722656" cy="1259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 noProof="0" dirty="0"/>
            <a:t>Insight &amp; Judgement -&gt; diminished.</a:t>
          </a:r>
        </a:p>
      </dsp:txBody>
      <dsp:txXfrm>
        <a:off x="6495136" y="1378487"/>
        <a:ext cx="1722656" cy="1259692"/>
      </dsp:txXfrm>
    </dsp:sp>
    <dsp:sp modelId="{4E6FF3D8-A805-4A26-A9AE-EF8673AB7204}">
      <dsp:nvSpPr>
        <dsp:cNvPr id="0" name=""/>
        <dsp:cNvSpPr/>
      </dsp:nvSpPr>
      <dsp:spPr>
        <a:xfrm>
          <a:off x="8855175" y="362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83410-E505-4CC9-9299-B95E718451F5}">
      <dsp:nvSpPr>
        <dsp:cNvPr id="0" name=""/>
        <dsp:cNvSpPr/>
      </dsp:nvSpPr>
      <dsp:spPr>
        <a:xfrm>
          <a:off x="9079120" y="224308"/>
          <a:ext cx="602929" cy="6029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DB2EE-B7A4-4A58-9EE0-AAAF8AFDFA4E}">
      <dsp:nvSpPr>
        <dsp:cNvPr id="0" name=""/>
        <dsp:cNvSpPr/>
      </dsp:nvSpPr>
      <dsp:spPr>
        <a:xfrm>
          <a:off x="8519257" y="1378487"/>
          <a:ext cx="1722656" cy="1259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 noProof="0" dirty="0"/>
            <a:t>Additional symptoms called ‘negative symptoms’ -&gt; </a:t>
          </a:r>
          <a:r>
            <a:rPr lang="en-AU" sz="1100" b="1" kern="1200" noProof="0" dirty="0"/>
            <a:t>a</a:t>
          </a:r>
          <a:r>
            <a:rPr lang="en-AU" sz="1100" kern="1200" noProof="0" dirty="0"/>
            <a:t>volition, </a:t>
          </a:r>
          <a:r>
            <a:rPr lang="en-AU" sz="1100" b="1" kern="1200" noProof="0" dirty="0"/>
            <a:t>a</a:t>
          </a:r>
          <a:r>
            <a:rPr lang="en-AU" sz="1100" kern="1200" noProof="0" dirty="0"/>
            <a:t>nhedonia, </a:t>
          </a:r>
          <a:r>
            <a:rPr lang="en-AU" sz="1100" b="1" kern="1200" noProof="0" dirty="0"/>
            <a:t>a</a:t>
          </a:r>
          <a:r>
            <a:rPr lang="en-AU" sz="1100" kern="1200" noProof="0" dirty="0"/>
            <a:t>ffect (reduced to degrees), </a:t>
          </a:r>
          <a:r>
            <a:rPr lang="en-AU" sz="1100" b="1" kern="1200" noProof="0" dirty="0"/>
            <a:t>a</a:t>
          </a:r>
          <a:r>
            <a:rPr lang="en-AU" sz="1100" kern="1200" noProof="0" dirty="0"/>
            <a:t>logia (speech defect).</a:t>
          </a:r>
        </a:p>
      </dsp:txBody>
      <dsp:txXfrm>
        <a:off x="8519257" y="1378487"/>
        <a:ext cx="1722656" cy="1259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423CB-3F41-4242-8267-051FAD3BEAAD}">
      <dsp:nvSpPr>
        <dsp:cNvPr id="0" name=""/>
        <dsp:cNvSpPr/>
      </dsp:nvSpPr>
      <dsp:spPr>
        <a:xfrm>
          <a:off x="0" y="16874"/>
          <a:ext cx="10137913" cy="158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100" b="1" kern="1200" noProof="0" dirty="0"/>
            <a:t>Primary: </a:t>
          </a:r>
          <a:r>
            <a:rPr lang="en-AU" sz="4100" kern="1200" noProof="0" dirty="0"/>
            <a:t>due to syndromes called mental and behavioural disorders in DSM and ICD:</a:t>
          </a:r>
        </a:p>
      </dsp:txBody>
      <dsp:txXfrm>
        <a:off x="77276" y="94150"/>
        <a:ext cx="9983361" cy="1428457"/>
      </dsp:txXfrm>
    </dsp:sp>
    <dsp:sp modelId="{4930046C-F154-084E-B98D-8B5E9D9A090B}">
      <dsp:nvSpPr>
        <dsp:cNvPr id="0" name=""/>
        <dsp:cNvSpPr/>
      </dsp:nvSpPr>
      <dsp:spPr>
        <a:xfrm>
          <a:off x="0" y="1599884"/>
          <a:ext cx="10137913" cy="148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879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200" kern="1200" noProof="0" dirty="0"/>
            <a:t>Schizophrenia and related disorders (including delusional disorder).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200" kern="1200" noProof="0" dirty="0"/>
            <a:t>Mood disorders (unipolar as well as bipolar)</a:t>
          </a:r>
        </a:p>
      </dsp:txBody>
      <dsp:txXfrm>
        <a:off x="0" y="1599884"/>
        <a:ext cx="10137913" cy="1485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CA926-549B-794F-967C-A799F0AE2D3C}">
      <dsp:nvSpPr>
        <dsp:cNvPr id="0" name=""/>
        <dsp:cNvSpPr/>
      </dsp:nvSpPr>
      <dsp:spPr>
        <a:xfrm>
          <a:off x="0" y="996383"/>
          <a:ext cx="6636290" cy="123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050" tIns="291592" rIns="51505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b="1" kern="1200" noProof="0" dirty="0"/>
            <a:t>Normal states</a:t>
          </a:r>
          <a:endParaRPr lang="en-AU" sz="1400" kern="1200" noProof="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hypnopompic/hypnogogic hallucinations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sleep deprivation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bereavement</a:t>
          </a:r>
        </a:p>
      </dsp:txBody>
      <dsp:txXfrm>
        <a:off x="0" y="996383"/>
        <a:ext cx="6636290" cy="1234799"/>
      </dsp:txXfrm>
    </dsp:sp>
    <dsp:sp modelId="{A1B3574B-FE0B-754B-A9C1-E3603D7E5988}">
      <dsp:nvSpPr>
        <dsp:cNvPr id="0" name=""/>
        <dsp:cNvSpPr/>
      </dsp:nvSpPr>
      <dsp:spPr>
        <a:xfrm>
          <a:off x="331814" y="789743"/>
          <a:ext cx="4645403" cy="4132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585" tIns="0" rIns="17558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noProof="0" dirty="0"/>
            <a:t>Secondary: </a:t>
          </a:r>
          <a:r>
            <a:rPr lang="en-AU" sz="1400" kern="1200" noProof="0" dirty="0"/>
            <a:t>due to a definite found ‘external’ cause such as other medical conditions or substances/ medications  </a:t>
          </a:r>
        </a:p>
      </dsp:txBody>
      <dsp:txXfrm>
        <a:off x="351989" y="809918"/>
        <a:ext cx="4605053" cy="372929"/>
      </dsp:txXfrm>
    </dsp:sp>
    <dsp:sp modelId="{022F230C-B677-9840-A8ED-3DB1E467E8AA}">
      <dsp:nvSpPr>
        <dsp:cNvPr id="0" name=""/>
        <dsp:cNvSpPr/>
      </dsp:nvSpPr>
      <dsp:spPr>
        <a:xfrm>
          <a:off x="0" y="2513423"/>
          <a:ext cx="6636290" cy="308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90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050" tIns="291592" rIns="51505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Endocrine disorders: hyper-/hypothyroidism, Cushing’s, hypoparathyroidism, post-partum psychosis*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Auto-immune disorders: SLE, anti-NMDA R encephalitis, Hashimoto’s, Sarcoidosis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Neurodegenerative disorders: Lewy-body, Alzheimer’s, Parkinson’s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Other neurological disorders: neoplasms, CVA, EPILEPSY/ seizures, multiple sclerosis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CNS infectious disorders: HIV, viral encephalitis, malaria, syphilis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Genetic disorders of metabolism such as porphyria.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Nutritional abnormalities: B12 deficiency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Poisons: heavy metals, fungal, industrial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Parasite infestations: neurocysticercosis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Para-neoplastic syndromes</a:t>
          </a:r>
        </a:p>
      </dsp:txBody>
      <dsp:txXfrm>
        <a:off x="0" y="2513423"/>
        <a:ext cx="6636290" cy="3087000"/>
      </dsp:txXfrm>
    </dsp:sp>
    <dsp:sp modelId="{D0B03487-92E7-C64C-A664-648C5952CA40}">
      <dsp:nvSpPr>
        <dsp:cNvPr id="0" name=""/>
        <dsp:cNvSpPr/>
      </dsp:nvSpPr>
      <dsp:spPr>
        <a:xfrm>
          <a:off x="331814" y="2306783"/>
          <a:ext cx="4645403" cy="413279"/>
        </a:xfrm>
        <a:prstGeom prst="roundRect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585" tIns="0" rIns="17558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noProof="0" dirty="0"/>
            <a:t>2. Other medical conditions:</a:t>
          </a:r>
          <a:endParaRPr lang="en-AU" sz="1400" kern="1200" noProof="0" dirty="0"/>
        </a:p>
      </dsp:txBody>
      <dsp:txXfrm>
        <a:off x="351989" y="2326958"/>
        <a:ext cx="4605053" cy="37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34125-868C-D642-BADF-8DAC04DC3645}">
      <dsp:nvSpPr>
        <dsp:cNvPr id="0" name=""/>
        <dsp:cNvSpPr/>
      </dsp:nvSpPr>
      <dsp:spPr>
        <a:xfrm>
          <a:off x="0" y="90320"/>
          <a:ext cx="5607050" cy="10003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noProof="0" dirty="0"/>
            <a:t>A Mental illness classified under psychotic disorders, presenting as a clinical syndrome, with a collection of  mental and behavioural phenomena:</a:t>
          </a:r>
        </a:p>
      </dsp:txBody>
      <dsp:txXfrm>
        <a:off x="48833" y="139153"/>
        <a:ext cx="5509384" cy="902684"/>
      </dsp:txXfrm>
    </dsp:sp>
    <dsp:sp modelId="{9B73E5A2-89A5-1249-AA6B-9FCE193A917C}">
      <dsp:nvSpPr>
        <dsp:cNvPr id="0" name=""/>
        <dsp:cNvSpPr/>
      </dsp:nvSpPr>
      <dsp:spPr>
        <a:xfrm>
          <a:off x="0" y="1090670"/>
          <a:ext cx="5607050" cy="1691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 noProof="0" dirty="0"/>
            <a:t>Abnormal perception with hallucinations and/or illusions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 noProof="0" dirty="0"/>
            <a:t>Abnormal beliefs and delusions.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 noProof="0" dirty="0"/>
            <a:t>Distorted thought construction, manifesting as disorganized speech/action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 noProof="0" dirty="0"/>
            <a:t>Unusual or restricted expression of emotion.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 noProof="0" dirty="0"/>
            <a:t>Cognitive decline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 noProof="0" dirty="0"/>
            <a:t>In some instances, catatonia.</a:t>
          </a:r>
        </a:p>
      </dsp:txBody>
      <dsp:txXfrm>
        <a:off x="0" y="1090670"/>
        <a:ext cx="5607050" cy="1691189"/>
      </dsp:txXfrm>
    </dsp:sp>
    <dsp:sp modelId="{AF1B044C-1652-1C41-BE0E-CE2F48300112}">
      <dsp:nvSpPr>
        <dsp:cNvPr id="0" name=""/>
        <dsp:cNvSpPr/>
      </dsp:nvSpPr>
      <dsp:spPr>
        <a:xfrm>
          <a:off x="0" y="2781859"/>
          <a:ext cx="5607050" cy="1000350"/>
        </a:xfrm>
        <a:prstGeom prst="roundRect">
          <a:avLst/>
        </a:prstGeom>
        <a:gradFill rotWithShape="0">
          <a:gsLst>
            <a:gs pos="0">
              <a:schemeClr val="accent2">
                <a:hueOff val="-5175945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5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5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noProof="0" dirty="0"/>
            <a:t>A complex illness with different manifestations in different individuals.</a:t>
          </a:r>
        </a:p>
      </dsp:txBody>
      <dsp:txXfrm>
        <a:off x="48833" y="2830692"/>
        <a:ext cx="5509384" cy="902684"/>
      </dsp:txXfrm>
    </dsp:sp>
    <dsp:sp modelId="{046EA706-B05A-5044-8536-46633967CC63}">
      <dsp:nvSpPr>
        <dsp:cNvPr id="0" name=""/>
        <dsp:cNvSpPr/>
      </dsp:nvSpPr>
      <dsp:spPr>
        <a:xfrm>
          <a:off x="0" y="3836929"/>
          <a:ext cx="5607050" cy="1000350"/>
        </a:xfrm>
        <a:prstGeom prst="roundRect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noProof="0" dirty="0"/>
            <a:t>Unknown definitive aetiology; diagnosis based on clinical judgement using  DSM or ICD criteria</a:t>
          </a:r>
        </a:p>
      </dsp:txBody>
      <dsp:txXfrm>
        <a:off x="48833" y="3885762"/>
        <a:ext cx="5509384" cy="902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251A2-3E58-7C46-ABD7-0CD56155C5D6}">
      <dsp:nvSpPr>
        <dsp:cNvPr id="0" name=""/>
        <dsp:cNvSpPr/>
      </dsp:nvSpPr>
      <dsp:spPr>
        <a:xfrm>
          <a:off x="0" y="607909"/>
          <a:ext cx="5607050" cy="396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354076" rIns="43516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noProof="0" dirty="0"/>
            <a:t>The presence of 2 (or more) of the following, each present for a significant portion of time during a 1-month period  (or less if successfully treated), with at least 1 of them being (1), (2), or (3):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AU" sz="1700" kern="1200" noProof="0" dirty="0"/>
            <a:t>delusions,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AU" sz="1700" kern="1200" noProof="0" dirty="0"/>
            <a:t>hallucinations,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AU" sz="1700" kern="1200" noProof="0" dirty="0"/>
            <a:t>disorganized speech,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AU" sz="1700" kern="1200" noProof="0" dirty="0"/>
            <a:t>grossly disorganized or catatonic behaviour, and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AU" sz="1700" kern="1200" noProof="0" dirty="0"/>
            <a:t>negative symptoms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noProof="0" dirty="0"/>
            <a:t>Must cause significant disruption in level of function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noProof="0" dirty="0"/>
            <a:t>Must not be due to another medical condition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noProof="0" dirty="0"/>
            <a:t>Continuous signs of disturbance must persist for at least 6 months, with at least one month of symptoms.</a:t>
          </a:r>
        </a:p>
      </dsp:txBody>
      <dsp:txXfrm>
        <a:off x="0" y="607909"/>
        <a:ext cx="5607050" cy="3962700"/>
      </dsp:txXfrm>
    </dsp:sp>
    <dsp:sp modelId="{F0B4472D-D68E-FC41-90A9-D43354815E2B}">
      <dsp:nvSpPr>
        <dsp:cNvPr id="0" name=""/>
        <dsp:cNvSpPr/>
      </dsp:nvSpPr>
      <dsp:spPr>
        <a:xfrm>
          <a:off x="280352" y="356989"/>
          <a:ext cx="392493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noProof="0" dirty="0"/>
            <a:t>DSM 5</a:t>
          </a:r>
          <a:endParaRPr lang="en-AU" sz="1700" kern="1200" noProof="0" dirty="0"/>
        </a:p>
      </dsp:txBody>
      <dsp:txXfrm>
        <a:off x="304850" y="381487"/>
        <a:ext cx="3875939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B48EF-EABC-6F4F-8B99-CA370344A01B}">
      <dsp:nvSpPr>
        <dsp:cNvPr id="0" name=""/>
        <dsp:cNvSpPr/>
      </dsp:nvSpPr>
      <dsp:spPr>
        <a:xfrm>
          <a:off x="0" y="351319"/>
          <a:ext cx="5607050" cy="694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noProof="0" dirty="0"/>
            <a:t>Usually, traits can be seen in early childhood (mostly retrospectively); high-risk factors being:</a:t>
          </a:r>
        </a:p>
      </dsp:txBody>
      <dsp:txXfrm>
        <a:off x="33926" y="385245"/>
        <a:ext cx="5539198" cy="627128"/>
      </dsp:txXfrm>
    </dsp:sp>
    <dsp:sp modelId="{A1F22144-D8DC-1943-A13C-210767FF4252}">
      <dsp:nvSpPr>
        <dsp:cNvPr id="0" name=""/>
        <dsp:cNvSpPr/>
      </dsp:nvSpPr>
      <dsp:spPr>
        <a:xfrm>
          <a:off x="0" y="1046299"/>
          <a:ext cx="5607050" cy="13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 noProof="0" dirty="0"/>
            <a:t>Hypo-active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 noProof="0" dirty="0"/>
            <a:t>Hypotonia, poor 'cuddliness’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 noProof="0" dirty="0"/>
            <a:t>Unusual pattern or slow milestones achievement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 noProof="0" dirty="0"/>
            <a:t>Soft CNS signs, especially clumsiness or poor coordination.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 noProof="0" dirty="0"/>
            <a:t>Deficits in attention and information processing </a:t>
          </a:r>
          <a:r>
            <a:rPr lang="en-AU" sz="1400" i="1" kern="1200" noProof="0" dirty="0"/>
            <a:t>(National Child Developmental Study; Canon et al, Crow et al)</a:t>
          </a:r>
          <a:endParaRPr lang="en-AU" sz="1400" kern="1200" noProof="0" dirty="0"/>
        </a:p>
      </dsp:txBody>
      <dsp:txXfrm>
        <a:off x="0" y="1046299"/>
        <a:ext cx="5607050" cy="1341360"/>
      </dsp:txXfrm>
    </dsp:sp>
    <dsp:sp modelId="{4105D976-614A-0240-9B63-A49CE8BE2C25}">
      <dsp:nvSpPr>
        <dsp:cNvPr id="0" name=""/>
        <dsp:cNvSpPr/>
      </dsp:nvSpPr>
      <dsp:spPr>
        <a:xfrm>
          <a:off x="0" y="2387660"/>
          <a:ext cx="5607050" cy="694980"/>
        </a:xfrm>
        <a:prstGeom prst="roundRect">
          <a:avLst/>
        </a:prstGeom>
        <a:gradFill rotWithShape="0">
          <a:gsLst>
            <a:gs pos="0">
              <a:schemeClr val="accent2">
                <a:hueOff val="-3450630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30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30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noProof="0" dirty="0"/>
            <a:t>Dichotomy exists regarding schizophrenia being:</a:t>
          </a:r>
        </a:p>
      </dsp:txBody>
      <dsp:txXfrm>
        <a:off x="33926" y="2421586"/>
        <a:ext cx="5539198" cy="627128"/>
      </dsp:txXfrm>
    </dsp:sp>
    <dsp:sp modelId="{10645BB9-288E-8F4C-97D8-29B7C7778D51}">
      <dsp:nvSpPr>
        <dsp:cNvPr id="0" name=""/>
        <dsp:cNvSpPr/>
      </dsp:nvSpPr>
      <dsp:spPr>
        <a:xfrm>
          <a:off x="0" y="3134479"/>
          <a:ext cx="5607050" cy="694980"/>
        </a:xfrm>
        <a:prstGeom prst="roundRect">
          <a:avLst/>
        </a:prstGeom>
        <a:gradFill rotWithShape="0">
          <a:gsLst>
            <a:gs pos="0">
              <a:schemeClr val="accent2">
                <a:hueOff val="-6901260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60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60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noProof="0" dirty="0"/>
            <a:t>Developmental disorder (evidence for low IQ before psychotic symptoms)</a:t>
          </a:r>
        </a:p>
      </dsp:txBody>
      <dsp:txXfrm>
        <a:off x="33926" y="3168405"/>
        <a:ext cx="5539198" cy="627128"/>
      </dsp:txXfrm>
    </dsp:sp>
    <dsp:sp modelId="{583948DF-E7C4-A044-8539-75278ECF140B}">
      <dsp:nvSpPr>
        <dsp:cNvPr id="0" name=""/>
        <dsp:cNvSpPr/>
      </dsp:nvSpPr>
      <dsp:spPr>
        <a:xfrm>
          <a:off x="0" y="3881300"/>
          <a:ext cx="5607050" cy="694980"/>
        </a:xfrm>
        <a:prstGeom prst="roundRect">
          <a:avLst/>
        </a:prstGeom>
        <a:gradFill rotWithShape="0">
          <a:gsLst>
            <a:gs pos="0">
              <a:schemeClr val="accent2">
                <a:hueOff val="-10351890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90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90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noProof="0" dirty="0"/>
            <a:t>Degenerative disorder; but exceptions in literature and media:  John Nash, John Ogden, Katherine Routledge etc.</a:t>
          </a:r>
        </a:p>
      </dsp:txBody>
      <dsp:txXfrm>
        <a:off x="33926" y="3915226"/>
        <a:ext cx="5539198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db.com/psychosis/schizophreniform" TargetMode="External"/><Relationship Id="rId2" Type="http://schemas.openxmlformats.org/officeDocument/2006/relationships/hyperlink" Target="https://www.psychdb.com/psychosis/brief-psychotic-dis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sychdb.com/psychosis/delusional-disorder" TargetMode="External"/><Relationship Id="rId5" Type="http://schemas.openxmlformats.org/officeDocument/2006/relationships/hyperlink" Target="https://www.psychdb.com/psychosis/schizoaffective" TargetMode="External"/><Relationship Id="rId4" Type="http://schemas.openxmlformats.org/officeDocument/2006/relationships/hyperlink" Target="https://www.psychdb.com/psychosis/schizophrenia-s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0419-180C-FE47-98E3-7C623CD21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noProof="0" dirty="0"/>
              <a:t>Psychotic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01412-BE70-1845-B5D7-13C23EB2F9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600" noProof="0" dirty="0"/>
              <a:t>Dr Robert Lundin</a:t>
            </a:r>
          </a:p>
        </p:txBody>
      </p:sp>
    </p:spTree>
    <p:extLst>
      <p:ext uri="{BB962C8B-B14F-4D97-AF65-F5344CB8AC3E}">
        <p14:creationId xmlns:p14="http://schemas.microsoft.com/office/powerpoint/2010/main" val="87201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145" y="503961"/>
            <a:ext cx="10017125" cy="97270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AU" sz="1600" b="1" spc="-10" noProof="0" dirty="0">
                <a:latin typeface="Calibri"/>
                <a:cs typeface="Calibri"/>
              </a:rPr>
              <a:t>In</a:t>
            </a:r>
            <a:r>
              <a:rPr lang="en-AU" sz="1600" b="1" spc="-5" noProof="0" dirty="0">
                <a:latin typeface="Calibri"/>
                <a:cs typeface="Calibri"/>
              </a:rPr>
              <a:t> </a:t>
            </a:r>
            <a:r>
              <a:rPr lang="en-AU" sz="1600" b="1" spc="-15" noProof="0" dirty="0">
                <a:latin typeface="Calibri"/>
                <a:cs typeface="Calibri"/>
              </a:rPr>
              <a:t>ward:</a:t>
            </a:r>
            <a:endParaRPr lang="en-AU" sz="1600" b="1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AU" sz="1600" spc="-5" noProof="0" dirty="0">
                <a:latin typeface="Calibri"/>
                <a:cs typeface="Calibri"/>
              </a:rPr>
              <a:t>* </a:t>
            </a:r>
            <a:r>
              <a:rPr lang="en-AU" sz="1600" spc="-10" noProof="0" dirty="0">
                <a:latin typeface="Calibri"/>
                <a:cs typeface="Calibri"/>
              </a:rPr>
              <a:t>Start </a:t>
            </a:r>
            <a:r>
              <a:rPr lang="en-AU" sz="1600" spc="-5" noProof="0" dirty="0">
                <a:latin typeface="Calibri"/>
                <a:cs typeface="Calibri"/>
              </a:rPr>
              <a:t>with 2nd </a:t>
            </a:r>
            <a:r>
              <a:rPr lang="en-AU" sz="1600" spc="-10" noProof="0" dirty="0">
                <a:latin typeface="Calibri"/>
                <a:cs typeface="Calibri"/>
              </a:rPr>
              <a:t>generation/ </a:t>
            </a:r>
            <a:r>
              <a:rPr lang="en-AU" sz="1600" spc="-5" noProof="0" dirty="0">
                <a:latin typeface="Calibri"/>
                <a:cs typeface="Calibri"/>
              </a:rPr>
              <a:t>atypical </a:t>
            </a:r>
            <a:r>
              <a:rPr lang="en-AU" sz="1600" spc="-10" noProof="0" dirty="0">
                <a:latin typeface="Calibri"/>
                <a:cs typeface="Calibri"/>
              </a:rPr>
              <a:t>antipsychotic, lowest </a:t>
            </a:r>
            <a:r>
              <a:rPr lang="en-AU" sz="1600" spc="-15" noProof="0" dirty="0">
                <a:latin typeface="Calibri"/>
                <a:cs typeface="Calibri"/>
              </a:rPr>
              <a:t>effective </a:t>
            </a:r>
            <a:r>
              <a:rPr lang="en-AU" sz="1600" spc="-10" noProof="0" dirty="0">
                <a:latin typeface="Calibri"/>
                <a:cs typeface="Calibri"/>
              </a:rPr>
              <a:t>dose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5" noProof="0" dirty="0">
                <a:latin typeface="Calibri"/>
                <a:cs typeface="Calibri"/>
              </a:rPr>
              <a:t>titrate </a:t>
            </a:r>
            <a:r>
              <a:rPr lang="en-AU" sz="1600" spc="-5" noProof="0" dirty="0">
                <a:latin typeface="Calibri"/>
                <a:cs typeface="Calibri"/>
              </a:rPr>
              <a:t>up </a:t>
            </a:r>
            <a:r>
              <a:rPr lang="en-AU" sz="1600" spc="-10" noProof="0" dirty="0">
                <a:latin typeface="Calibri"/>
                <a:cs typeface="Calibri"/>
              </a:rPr>
              <a:t>to dose </a:t>
            </a:r>
            <a:r>
              <a:rPr lang="en-AU" sz="1600" spc="-5" noProof="0" dirty="0">
                <a:latin typeface="Calibri"/>
                <a:cs typeface="Calibri"/>
              </a:rPr>
              <a:t>evidence based </a:t>
            </a:r>
            <a:r>
              <a:rPr lang="en-AU" sz="1600" spc="-15" noProof="0" dirty="0">
                <a:latin typeface="Calibri"/>
                <a:cs typeface="Calibri"/>
              </a:rPr>
              <a:t>for</a:t>
            </a:r>
            <a:r>
              <a:rPr lang="en-AU" sz="1600" spc="28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effect.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2300" noProof="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145" y="1708837"/>
            <a:ext cx="8539480" cy="418896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>
              <a:spcBef>
                <a:spcPts val="484"/>
              </a:spcBef>
              <a:tabLst>
                <a:tab pos="344805" algn="l"/>
                <a:tab pos="345440" algn="l"/>
              </a:tabLst>
            </a:pPr>
            <a:r>
              <a:rPr lang="en-AU" sz="1600" b="1" spc="-5" noProof="0" dirty="0">
                <a:latin typeface="Calibri"/>
                <a:cs typeface="Calibri"/>
              </a:rPr>
              <a:t>1. Risperidone</a:t>
            </a:r>
            <a:endParaRPr lang="en-AU" sz="1600" spc="-1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2nd </a:t>
            </a:r>
            <a:r>
              <a:rPr lang="en-AU" sz="1600" spc="-5" noProof="0" dirty="0">
                <a:latin typeface="Calibri"/>
                <a:cs typeface="Calibri"/>
              </a:rPr>
              <a:t>Gen</a:t>
            </a:r>
            <a:r>
              <a:rPr lang="en-AU" sz="1600" spc="2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anti-psychotic,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D1,5 </a:t>
            </a:r>
            <a:r>
              <a:rPr lang="en-AU" sz="1600" spc="-15" noProof="0" dirty="0">
                <a:latin typeface="Calibri"/>
                <a:cs typeface="Calibri"/>
              </a:rPr>
              <a:t>receptor </a:t>
            </a:r>
            <a:r>
              <a:rPr lang="en-AU" sz="1600" spc="-10" noProof="0" dirty="0">
                <a:latin typeface="Calibri"/>
                <a:cs typeface="Calibri"/>
              </a:rPr>
              <a:t>antagonists</a:t>
            </a:r>
            <a:r>
              <a:rPr lang="en-AU" sz="1600" spc="5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(main:536nM)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D2,4 </a:t>
            </a:r>
            <a:r>
              <a:rPr lang="en-AU" sz="1600" spc="-10" noProof="0" dirty="0">
                <a:latin typeface="Calibri"/>
                <a:cs typeface="Calibri"/>
              </a:rPr>
              <a:t>receptor antagonist, </a:t>
            </a:r>
            <a:r>
              <a:rPr lang="en-AU" sz="1600" spc="-5" noProof="0" dirty="0">
                <a:latin typeface="Calibri"/>
                <a:cs typeface="Calibri"/>
              </a:rPr>
              <a:t>D3 </a:t>
            </a:r>
            <a:r>
              <a:rPr lang="en-AU" sz="1600" spc="-15" noProof="0" dirty="0">
                <a:latin typeface="Calibri"/>
                <a:cs typeface="Calibri"/>
              </a:rPr>
              <a:t>inverse</a:t>
            </a:r>
            <a:r>
              <a:rPr lang="en-AU" sz="1600" spc="6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agonist.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5HT2A (420nM), </a:t>
            </a:r>
            <a:r>
              <a:rPr lang="en-AU" sz="1600" spc="-25" noProof="0" dirty="0">
                <a:latin typeface="Calibri"/>
                <a:cs typeface="Calibri"/>
              </a:rPr>
              <a:t>1D, </a:t>
            </a:r>
            <a:r>
              <a:rPr lang="en-AU" sz="1600" spc="-5" noProof="0" dirty="0">
                <a:latin typeface="Calibri"/>
                <a:cs typeface="Calibri"/>
              </a:rPr>
              <a:t>2C </a:t>
            </a:r>
            <a:r>
              <a:rPr lang="en-AU" sz="1600" spc="-10" noProof="0" dirty="0">
                <a:latin typeface="Calibri"/>
                <a:cs typeface="Calibri"/>
              </a:rPr>
              <a:t>antagonists, 5HT7 </a:t>
            </a:r>
            <a:r>
              <a:rPr lang="en-AU" sz="1600" spc="-15" noProof="0" dirty="0">
                <a:latin typeface="Calibri"/>
                <a:cs typeface="Calibri"/>
              </a:rPr>
              <a:t>irreversible</a:t>
            </a:r>
            <a:r>
              <a:rPr lang="en-AU" sz="1600" spc="14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antagonist.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Some </a:t>
            </a:r>
            <a:r>
              <a:rPr lang="en-AU" sz="1600" spc="-5" noProof="0" dirty="0">
                <a:latin typeface="Calibri"/>
                <a:cs typeface="Calibri"/>
              </a:rPr>
              <a:t>other </a:t>
            </a:r>
            <a:r>
              <a:rPr lang="en-AU" sz="1600" spc="-15" noProof="0" dirty="0">
                <a:latin typeface="Calibri"/>
                <a:cs typeface="Calibri"/>
              </a:rPr>
              <a:t>receptors: </a:t>
            </a:r>
            <a:r>
              <a:rPr lang="en-AU" sz="1600" spc="-5" noProof="0" dirty="0">
                <a:latin typeface="Calibri"/>
                <a:cs typeface="Calibri"/>
              </a:rPr>
              <a:t>alpha and</a:t>
            </a:r>
            <a:r>
              <a:rPr lang="en-AU" sz="1600" spc="8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histamine.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Dose: </a:t>
            </a:r>
            <a:r>
              <a:rPr lang="en-AU" sz="1600" spc="-5" noProof="0" dirty="0">
                <a:latin typeface="Calibri"/>
                <a:cs typeface="Calibri"/>
              </a:rPr>
              <a:t>0.5 – 8 </a:t>
            </a:r>
            <a:r>
              <a:rPr lang="en-AU" sz="1600" spc="-10" noProof="0" dirty="0">
                <a:latin typeface="Calibri"/>
                <a:cs typeface="Calibri"/>
              </a:rPr>
              <a:t>max, best </a:t>
            </a:r>
            <a:r>
              <a:rPr lang="en-AU" sz="1600" spc="-5" noProof="0" dirty="0">
                <a:latin typeface="Calibri"/>
                <a:cs typeface="Calibri"/>
              </a:rPr>
              <a:t>evidence 1-6mg,</a:t>
            </a:r>
            <a:r>
              <a:rPr lang="en-AU" sz="1600" spc="10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EPS&gt;8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½ </a:t>
            </a:r>
            <a:r>
              <a:rPr lang="en-AU" sz="1600" spc="-10" noProof="0" dirty="0">
                <a:latin typeface="Calibri"/>
                <a:cs typeface="Calibri"/>
              </a:rPr>
              <a:t>life </a:t>
            </a:r>
            <a:r>
              <a:rPr lang="en-AU" sz="1600" spc="-5" noProof="0" dirty="0">
                <a:latin typeface="Calibri"/>
                <a:cs typeface="Calibri"/>
              </a:rPr>
              <a:t>–&gt; 20</a:t>
            </a:r>
            <a:r>
              <a:rPr lang="en-AU" sz="1600" spc="2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hours.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Hepatic </a:t>
            </a:r>
            <a:r>
              <a:rPr lang="en-AU" sz="1600" spc="-10" noProof="0" dirty="0">
                <a:latin typeface="Calibri"/>
                <a:cs typeface="Calibri"/>
              </a:rPr>
              <a:t>(CYP2D6), renal</a:t>
            </a:r>
            <a:r>
              <a:rPr lang="en-AU" sz="1600" spc="2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(ex)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Depot </a:t>
            </a:r>
            <a:r>
              <a:rPr lang="en-AU" sz="1600" spc="-5" noProof="0" dirty="0">
                <a:latin typeface="Calibri"/>
                <a:cs typeface="Calibri"/>
              </a:rPr>
              <a:t>is </a:t>
            </a:r>
            <a:r>
              <a:rPr lang="en-AU" sz="1600" i="1" spc="-5" noProof="0" dirty="0">
                <a:latin typeface="Calibri"/>
                <a:cs typeface="Calibri"/>
              </a:rPr>
              <a:t>Risperdal</a:t>
            </a:r>
            <a:r>
              <a:rPr lang="en-AU" sz="1600" i="1" spc="55" noProof="0" dirty="0">
                <a:latin typeface="Calibri"/>
                <a:cs typeface="Calibri"/>
              </a:rPr>
              <a:t> </a:t>
            </a:r>
            <a:r>
              <a:rPr lang="en-AU" sz="1600" i="1" spc="-15" noProof="0" dirty="0">
                <a:latin typeface="Calibri"/>
                <a:cs typeface="Calibri"/>
              </a:rPr>
              <a:t>Consta</a:t>
            </a:r>
            <a:r>
              <a:rPr lang="en-AU" sz="1600" spc="-15" noProof="0" dirty="0">
                <a:latin typeface="Calibri"/>
                <a:cs typeface="Calibri"/>
              </a:rPr>
              <a:t>.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Adverse: Metabolic </a:t>
            </a:r>
            <a:r>
              <a:rPr lang="en-AU" sz="1600" spc="-15" noProof="0" dirty="0">
                <a:latin typeface="Calibri"/>
                <a:cs typeface="Calibri"/>
              </a:rPr>
              <a:t>syndrome, </a:t>
            </a:r>
            <a:r>
              <a:rPr lang="en-AU" sz="1600" spc="-10" noProof="0" dirty="0">
                <a:latin typeface="Calibri"/>
                <a:cs typeface="Calibri"/>
              </a:rPr>
              <a:t>EPS </a:t>
            </a:r>
            <a:r>
              <a:rPr lang="en-AU" sz="1600" spc="-5" noProof="0" dirty="0">
                <a:latin typeface="Calibri"/>
                <a:cs typeface="Calibri"/>
              </a:rPr>
              <a:t>high </a:t>
            </a:r>
            <a:r>
              <a:rPr lang="en-AU" sz="1600" spc="-10" noProof="0" dirty="0">
                <a:latin typeface="Calibri"/>
                <a:cs typeface="Calibri"/>
              </a:rPr>
              <a:t>doses, </a:t>
            </a:r>
            <a:r>
              <a:rPr lang="en-AU" sz="1600" spc="-30" noProof="0" dirty="0">
                <a:latin typeface="Calibri"/>
                <a:cs typeface="Calibri"/>
              </a:rPr>
              <a:t>Tardive </a:t>
            </a:r>
            <a:r>
              <a:rPr lang="en-AU" sz="1600" spc="-10" noProof="0" dirty="0">
                <a:latin typeface="Calibri"/>
                <a:cs typeface="Calibri"/>
              </a:rPr>
              <a:t>Dyskinesia,</a:t>
            </a:r>
            <a:r>
              <a:rPr lang="en-AU" sz="1600" spc="15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Akathisia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NMS, </a:t>
            </a:r>
            <a:r>
              <a:rPr lang="en-AU" sz="1600" spc="-10" noProof="0" dirty="0">
                <a:latin typeface="Calibri"/>
                <a:cs typeface="Calibri"/>
              </a:rPr>
              <a:t>hyperprolactinaemia,</a:t>
            </a:r>
            <a:r>
              <a:rPr lang="en-AU" sz="1600" spc="1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hypogonadism.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Menstrual AN </a:t>
            </a:r>
            <a:r>
              <a:rPr lang="en-AU" sz="1600" spc="-10" noProof="0" dirty="0">
                <a:latin typeface="Calibri"/>
                <a:cs typeface="Calibri"/>
              </a:rPr>
              <a:t>(D2 </a:t>
            </a:r>
            <a:r>
              <a:rPr lang="en-AU" sz="1600" spc="-5" noProof="0" dirty="0">
                <a:latin typeface="Calibri"/>
                <a:cs typeface="Calibri"/>
              </a:rPr>
              <a:t>and</a:t>
            </a:r>
            <a:r>
              <a:rPr lang="en-AU" sz="1600" spc="1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5HT2A).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Black </a:t>
            </a:r>
            <a:r>
              <a:rPr lang="en-AU" sz="1600" spc="-20" noProof="0" dirty="0">
                <a:latin typeface="Calibri"/>
                <a:cs typeface="Calibri"/>
              </a:rPr>
              <a:t>Box </a:t>
            </a:r>
            <a:r>
              <a:rPr lang="en-AU" sz="1600" spc="-10" noProof="0" dirty="0">
                <a:latin typeface="Calibri"/>
                <a:cs typeface="Calibri"/>
              </a:rPr>
              <a:t>Dementia: </a:t>
            </a:r>
            <a:r>
              <a:rPr lang="en-AU" sz="1600" spc="-5" noProof="0" dirty="0">
                <a:latin typeface="Calibri"/>
                <a:cs typeface="Calibri"/>
              </a:rPr>
              <a:t>sudden </a:t>
            </a:r>
            <a:r>
              <a:rPr lang="en-AU" sz="1600" spc="-10" noProof="0" dirty="0">
                <a:latin typeface="Calibri"/>
                <a:cs typeface="Calibri"/>
              </a:rPr>
              <a:t>death </a:t>
            </a:r>
            <a:r>
              <a:rPr lang="en-AU" sz="1600" noProof="0" dirty="0">
                <a:latin typeface="Calibri"/>
                <a:cs typeface="Calibri"/>
              </a:rPr>
              <a:t>-&gt; </a:t>
            </a:r>
            <a:r>
              <a:rPr lang="en-AU" sz="1600" spc="-10" noProof="0" dirty="0">
                <a:latin typeface="Calibri"/>
                <a:cs typeface="Calibri"/>
              </a:rPr>
              <a:t>Negated by </a:t>
            </a:r>
            <a:r>
              <a:rPr lang="en-AU" sz="1600" spc="-5" noProof="0" dirty="0">
                <a:latin typeface="Calibri"/>
                <a:cs typeface="Calibri"/>
              </a:rPr>
              <a:t>3 studies, </a:t>
            </a:r>
            <a:r>
              <a:rPr lang="en-AU" sz="1600" spc="-10" noProof="0" dirty="0">
                <a:latin typeface="Calibri"/>
                <a:cs typeface="Calibri"/>
              </a:rPr>
              <a:t>best: </a:t>
            </a:r>
            <a:r>
              <a:rPr lang="en-AU" sz="1600" spc="-30" noProof="0" dirty="0">
                <a:latin typeface="Calibri"/>
                <a:cs typeface="Calibri"/>
              </a:rPr>
              <a:t>CATIE </a:t>
            </a:r>
            <a:r>
              <a:rPr lang="en-AU" sz="1600" spc="-5" noProof="0" dirty="0">
                <a:latin typeface="Calibri"/>
                <a:cs typeface="Calibri"/>
              </a:rPr>
              <a:t>AD = </a:t>
            </a:r>
            <a:r>
              <a:rPr lang="en-AU" sz="1600" spc="-10" noProof="0" dirty="0">
                <a:latin typeface="Calibri"/>
                <a:cs typeface="Calibri"/>
              </a:rPr>
              <a:t>use </a:t>
            </a:r>
            <a:r>
              <a:rPr lang="en-AU" sz="1600" spc="-15" noProof="0" dirty="0">
                <a:latin typeface="Calibri"/>
                <a:cs typeface="Calibri"/>
              </a:rPr>
              <a:t>safer </a:t>
            </a:r>
            <a:r>
              <a:rPr lang="en-AU" sz="1600" spc="-5" noProof="0" dirty="0">
                <a:latin typeface="Calibri"/>
                <a:cs typeface="Calibri"/>
              </a:rPr>
              <a:t>than </a:t>
            </a:r>
            <a:r>
              <a:rPr lang="en-AU" sz="1600" spc="-10" noProof="0" dirty="0">
                <a:latin typeface="Calibri"/>
                <a:cs typeface="Calibri"/>
              </a:rPr>
              <a:t>1st</a:t>
            </a:r>
            <a:r>
              <a:rPr lang="en-AU" sz="1600" spc="23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gen</a:t>
            </a:r>
            <a:endParaRPr lang="en-AU" sz="1600" noProof="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98435" y="2029967"/>
            <a:ext cx="3648710" cy="1333500"/>
          </a:xfrm>
          <a:custGeom>
            <a:avLst/>
            <a:gdLst/>
            <a:ahLst/>
            <a:cxnLst/>
            <a:rect l="l" t="t" r="r" b="b"/>
            <a:pathLst>
              <a:path w="3648709" h="1333500">
                <a:moveTo>
                  <a:pt x="3426206" y="0"/>
                </a:moveTo>
                <a:lnTo>
                  <a:pt x="222250" y="0"/>
                </a:lnTo>
                <a:lnTo>
                  <a:pt x="177477" y="4517"/>
                </a:lnTo>
                <a:lnTo>
                  <a:pt x="135766" y="17474"/>
                </a:lnTo>
                <a:lnTo>
                  <a:pt x="98015" y="37973"/>
                </a:lnTo>
                <a:lnTo>
                  <a:pt x="65119" y="65119"/>
                </a:lnTo>
                <a:lnTo>
                  <a:pt x="37973" y="98015"/>
                </a:lnTo>
                <a:lnTo>
                  <a:pt x="17474" y="135766"/>
                </a:lnTo>
                <a:lnTo>
                  <a:pt x="4517" y="177477"/>
                </a:lnTo>
                <a:lnTo>
                  <a:pt x="0" y="222250"/>
                </a:lnTo>
                <a:lnTo>
                  <a:pt x="0" y="1111250"/>
                </a:lnTo>
                <a:lnTo>
                  <a:pt x="4517" y="1156022"/>
                </a:lnTo>
                <a:lnTo>
                  <a:pt x="17474" y="1197733"/>
                </a:lnTo>
                <a:lnTo>
                  <a:pt x="37973" y="1235484"/>
                </a:lnTo>
                <a:lnTo>
                  <a:pt x="65119" y="1268380"/>
                </a:lnTo>
                <a:lnTo>
                  <a:pt x="98015" y="1295526"/>
                </a:lnTo>
                <a:lnTo>
                  <a:pt x="135766" y="1316025"/>
                </a:lnTo>
                <a:lnTo>
                  <a:pt x="177477" y="1328982"/>
                </a:lnTo>
                <a:lnTo>
                  <a:pt x="222250" y="1333500"/>
                </a:lnTo>
                <a:lnTo>
                  <a:pt x="3426206" y="1333500"/>
                </a:lnTo>
                <a:lnTo>
                  <a:pt x="3470978" y="1328982"/>
                </a:lnTo>
                <a:lnTo>
                  <a:pt x="3512689" y="1316025"/>
                </a:lnTo>
                <a:lnTo>
                  <a:pt x="3550440" y="1295526"/>
                </a:lnTo>
                <a:lnTo>
                  <a:pt x="3583336" y="1268380"/>
                </a:lnTo>
                <a:lnTo>
                  <a:pt x="3610482" y="1235484"/>
                </a:lnTo>
                <a:lnTo>
                  <a:pt x="3630981" y="1197733"/>
                </a:lnTo>
                <a:lnTo>
                  <a:pt x="3643938" y="1156022"/>
                </a:lnTo>
                <a:lnTo>
                  <a:pt x="3648456" y="1111250"/>
                </a:lnTo>
                <a:lnTo>
                  <a:pt x="3648456" y="222250"/>
                </a:lnTo>
                <a:lnTo>
                  <a:pt x="3643938" y="177477"/>
                </a:lnTo>
                <a:lnTo>
                  <a:pt x="3630981" y="135766"/>
                </a:lnTo>
                <a:lnTo>
                  <a:pt x="3610482" y="98015"/>
                </a:lnTo>
                <a:lnTo>
                  <a:pt x="3583336" y="65119"/>
                </a:lnTo>
                <a:lnTo>
                  <a:pt x="3550440" y="37973"/>
                </a:lnTo>
                <a:lnTo>
                  <a:pt x="3512689" y="17474"/>
                </a:lnTo>
                <a:lnTo>
                  <a:pt x="3470978" y="4517"/>
                </a:lnTo>
                <a:lnTo>
                  <a:pt x="342620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5" name="object 5"/>
          <p:cNvSpPr/>
          <p:nvPr/>
        </p:nvSpPr>
        <p:spPr>
          <a:xfrm>
            <a:off x="7298435" y="2029967"/>
            <a:ext cx="3648710" cy="1333500"/>
          </a:xfrm>
          <a:custGeom>
            <a:avLst/>
            <a:gdLst/>
            <a:ahLst/>
            <a:cxnLst/>
            <a:rect l="l" t="t" r="r" b="b"/>
            <a:pathLst>
              <a:path w="3648709" h="1333500">
                <a:moveTo>
                  <a:pt x="0" y="222250"/>
                </a:moveTo>
                <a:lnTo>
                  <a:pt x="4517" y="177477"/>
                </a:lnTo>
                <a:lnTo>
                  <a:pt x="17474" y="135766"/>
                </a:lnTo>
                <a:lnTo>
                  <a:pt x="37973" y="98015"/>
                </a:lnTo>
                <a:lnTo>
                  <a:pt x="65119" y="65119"/>
                </a:lnTo>
                <a:lnTo>
                  <a:pt x="98015" y="37973"/>
                </a:lnTo>
                <a:lnTo>
                  <a:pt x="135766" y="17474"/>
                </a:lnTo>
                <a:lnTo>
                  <a:pt x="177477" y="4517"/>
                </a:lnTo>
                <a:lnTo>
                  <a:pt x="222250" y="0"/>
                </a:lnTo>
                <a:lnTo>
                  <a:pt x="3426206" y="0"/>
                </a:lnTo>
                <a:lnTo>
                  <a:pt x="3470978" y="4517"/>
                </a:lnTo>
                <a:lnTo>
                  <a:pt x="3512689" y="17474"/>
                </a:lnTo>
                <a:lnTo>
                  <a:pt x="3550440" y="37973"/>
                </a:lnTo>
                <a:lnTo>
                  <a:pt x="3583336" y="65119"/>
                </a:lnTo>
                <a:lnTo>
                  <a:pt x="3610482" y="98015"/>
                </a:lnTo>
                <a:lnTo>
                  <a:pt x="3630981" y="135766"/>
                </a:lnTo>
                <a:lnTo>
                  <a:pt x="3643938" y="177477"/>
                </a:lnTo>
                <a:lnTo>
                  <a:pt x="3648456" y="222250"/>
                </a:lnTo>
                <a:lnTo>
                  <a:pt x="3648456" y="1111250"/>
                </a:lnTo>
                <a:lnTo>
                  <a:pt x="3643938" y="1156022"/>
                </a:lnTo>
                <a:lnTo>
                  <a:pt x="3630981" y="1197733"/>
                </a:lnTo>
                <a:lnTo>
                  <a:pt x="3610482" y="1235484"/>
                </a:lnTo>
                <a:lnTo>
                  <a:pt x="3583336" y="1268380"/>
                </a:lnTo>
                <a:lnTo>
                  <a:pt x="3550440" y="1295526"/>
                </a:lnTo>
                <a:lnTo>
                  <a:pt x="3512689" y="1316025"/>
                </a:lnTo>
                <a:lnTo>
                  <a:pt x="3470978" y="1328982"/>
                </a:lnTo>
                <a:lnTo>
                  <a:pt x="3426206" y="1333500"/>
                </a:lnTo>
                <a:lnTo>
                  <a:pt x="222250" y="1333500"/>
                </a:lnTo>
                <a:lnTo>
                  <a:pt x="177477" y="1328982"/>
                </a:lnTo>
                <a:lnTo>
                  <a:pt x="135766" y="1316025"/>
                </a:lnTo>
                <a:lnTo>
                  <a:pt x="98015" y="1295526"/>
                </a:lnTo>
                <a:lnTo>
                  <a:pt x="65119" y="1268380"/>
                </a:lnTo>
                <a:lnTo>
                  <a:pt x="37973" y="1235484"/>
                </a:lnTo>
                <a:lnTo>
                  <a:pt x="17474" y="1197733"/>
                </a:lnTo>
                <a:lnTo>
                  <a:pt x="4517" y="1156022"/>
                </a:lnTo>
                <a:lnTo>
                  <a:pt x="0" y="1111250"/>
                </a:lnTo>
                <a:lnTo>
                  <a:pt x="0" y="22225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6" name="object 6"/>
          <p:cNvSpPr txBox="1"/>
          <p:nvPr/>
        </p:nvSpPr>
        <p:spPr>
          <a:xfrm>
            <a:off x="7512177" y="2429001"/>
            <a:ext cx="32207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AU" sz="1600" spc="-10" noProof="0" dirty="0">
                <a:solidFill>
                  <a:srgbClr val="FFFFFF"/>
                </a:solidFill>
                <a:latin typeface="Calibri"/>
                <a:cs typeface="Calibri"/>
              </a:rPr>
              <a:t>Latest </a:t>
            </a:r>
            <a:r>
              <a:rPr lang="en-AU" sz="1600" i="1" spc="-10" noProof="0" dirty="0">
                <a:solidFill>
                  <a:srgbClr val="FFFFFF"/>
                </a:solidFill>
                <a:latin typeface="Calibri"/>
                <a:cs typeface="Calibri"/>
              </a:rPr>
              <a:t>Maudsley </a:t>
            </a:r>
            <a:r>
              <a:rPr lang="en-AU" sz="1600" i="1" spc="-5" noProof="0" dirty="0">
                <a:solidFill>
                  <a:srgbClr val="FFFFFF"/>
                </a:solidFill>
                <a:latin typeface="Calibri"/>
                <a:cs typeface="Calibri"/>
              </a:rPr>
              <a:t>Prescribing</a:t>
            </a:r>
            <a:r>
              <a:rPr lang="en-AU" sz="1600" i="1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AU" sz="1600" i="1" spc="-5" noProof="0" dirty="0">
                <a:solidFill>
                  <a:srgbClr val="FFFFFF"/>
                </a:solidFill>
                <a:latin typeface="Calibri"/>
                <a:cs typeface="Calibri"/>
              </a:rPr>
              <a:t>Guidelines</a:t>
            </a:r>
            <a:endParaRPr lang="en-AU" sz="1600" noProof="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lang="en-AU" sz="1600" spc="-5" noProof="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lang="en-AU" sz="1600" spc="-10" noProof="0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lang="en-AU" sz="1600" spc="5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AU" sz="1600" spc="-10" noProof="0" dirty="0">
                <a:solidFill>
                  <a:srgbClr val="FFFFFF"/>
                </a:solidFill>
                <a:latin typeface="Calibri"/>
                <a:cs typeface="Calibri"/>
              </a:rPr>
              <a:t>helpful.</a:t>
            </a:r>
            <a:endParaRPr lang="en-AU" sz="16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31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916" y="545998"/>
            <a:ext cx="7653655" cy="47085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AU" sz="1600" b="1" spc="-5" noProof="0" dirty="0">
                <a:latin typeface="Calibri"/>
                <a:cs typeface="Calibri"/>
              </a:rPr>
              <a:t>2. </a:t>
            </a:r>
            <a:r>
              <a:rPr lang="en-AU" sz="1600" b="1" spc="-10" noProof="0" dirty="0">
                <a:latin typeface="Calibri"/>
                <a:cs typeface="Calibri"/>
              </a:rPr>
              <a:t>Olanzapine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Thienobenzodiazepine (such </a:t>
            </a:r>
            <a:r>
              <a:rPr lang="en-AU" sz="1600" spc="-5" noProof="0" dirty="0">
                <a:latin typeface="Calibri"/>
                <a:cs typeface="Calibri"/>
              </a:rPr>
              <a:t>as</a:t>
            </a:r>
            <a:r>
              <a:rPr lang="en-AU" sz="1600" spc="2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clozapine)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D1, D2, D4, </a:t>
            </a:r>
            <a:r>
              <a:rPr lang="en-AU" sz="1600" spc="-5" noProof="0" dirty="0">
                <a:latin typeface="Calibri"/>
                <a:cs typeface="Calibri"/>
              </a:rPr>
              <a:t>5HT2A,3, M1, H1</a:t>
            </a:r>
            <a:r>
              <a:rPr lang="en-AU" sz="1600" spc="9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antagonist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½ </a:t>
            </a:r>
            <a:r>
              <a:rPr lang="en-AU" sz="1600" spc="-10" noProof="0" dirty="0">
                <a:latin typeface="Calibri"/>
                <a:cs typeface="Calibri"/>
              </a:rPr>
              <a:t>life: 21-54h, </a:t>
            </a:r>
            <a:r>
              <a:rPr lang="en-AU" sz="1600" spc="-5" noProof="0" dirty="0">
                <a:latin typeface="Calibri"/>
                <a:cs typeface="Calibri"/>
              </a:rPr>
              <a:t>hepatic, P450, </a:t>
            </a:r>
            <a:r>
              <a:rPr lang="en-AU" sz="1600" spc="-10" noProof="0" dirty="0">
                <a:latin typeface="Calibri"/>
                <a:cs typeface="Calibri"/>
              </a:rPr>
              <a:t>potentiates</a:t>
            </a:r>
            <a:r>
              <a:rPr lang="en-AU" sz="1600" spc="2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citalopram.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10 </a:t>
            </a:r>
            <a:r>
              <a:rPr lang="en-AU" sz="1600" spc="-5" noProof="0" dirty="0">
                <a:latin typeface="Calibri"/>
                <a:cs typeface="Calibri"/>
              </a:rPr>
              <a:t>– </a:t>
            </a:r>
            <a:r>
              <a:rPr lang="en-AU" sz="1600" noProof="0" dirty="0">
                <a:latin typeface="Calibri"/>
                <a:cs typeface="Calibri"/>
              </a:rPr>
              <a:t>20mg/d, </a:t>
            </a:r>
            <a:r>
              <a:rPr lang="en-AU" sz="1600" spc="-5" noProof="0" dirty="0">
                <a:latin typeface="Calibri"/>
                <a:cs typeface="Calibri"/>
              </a:rPr>
              <a:t>injectable </a:t>
            </a:r>
            <a:r>
              <a:rPr lang="en-AU" sz="1600" noProof="0" dirty="0" err="1">
                <a:latin typeface="Calibri"/>
                <a:cs typeface="Calibri"/>
              </a:rPr>
              <a:t>im</a:t>
            </a:r>
            <a:r>
              <a:rPr lang="en-AU" sz="1600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for</a:t>
            </a:r>
            <a:r>
              <a:rPr lang="en-AU" sz="1600" spc="3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sedation.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AE: </a:t>
            </a:r>
            <a:r>
              <a:rPr lang="en-AU" sz="1600" spc="-10" noProof="0" dirty="0">
                <a:latin typeface="Calibri"/>
                <a:cs typeface="Calibri"/>
              </a:rPr>
              <a:t>sedation, </a:t>
            </a:r>
            <a:r>
              <a:rPr lang="en-AU" sz="1600" spc="-45" noProof="0" dirty="0">
                <a:latin typeface="Calibri"/>
                <a:cs typeface="Calibri"/>
              </a:rPr>
              <a:t>GIT, </a:t>
            </a:r>
            <a:r>
              <a:rPr lang="en-AU" sz="1600" spc="-10" noProof="0" dirty="0">
                <a:latin typeface="Calibri"/>
                <a:cs typeface="Calibri"/>
              </a:rPr>
              <a:t>metabolic </a:t>
            </a:r>
            <a:r>
              <a:rPr lang="en-AU" sz="1600" spc="-15" noProof="0" dirty="0">
                <a:latin typeface="Calibri"/>
                <a:cs typeface="Calibri"/>
              </a:rPr>
              <a:t>syndrome </a:t>
            </a:r>
            <a:r>
              <a:rPr lang="en-AU" sz="1600" spc="-5" noProof="0" dirty="0">
                <a:latin typeface="Calibri"/>
                <a:cs typeface="Calibri"/>
              </a:rPr>
              <a:t>high </a:t>
            </a:r>
            <a:r>
              <a:rPr lang="en-AU" sz="1600" spc="-10" noProof="0" dirty="0">
                <a:latin typeface="Calibri"/>
                <a:cs typeface="Calibri"/>
              </a:rPr>
              <a:t>(esp. weight gain), </a:t>
            </a:r>
            <a:r>
              <a:rPr lang="en-AU" sz="1600" spc="-5" noProof="0" dirty="0">
                <a:latin typeface="Calibri"/>
                <a:cs typeface="Calibri"/>
              </a:rPr>
              <a:t>less </a:t>
            </a:r>
            <a:r>
              <a:rPr lang="en-AU" sz="1600" spc="-25" noProof="0" dirty="0">
                <a:latin typeface="Calibri"/>
                <a:cs typeface="Calibri"/>
              </a:rPr>
              <a:t>QTC. </a:t>
            </a:r>
            <a:r>
              <a:rPr lang="en-AU" sz="1600" spc="-10" noProof="0" dirty="0">
                <a:latin typeface="Calibri"/>
                <a:cs typeface="Calibri"/>
              </a:rPr>
              <a:t>EPS </a:t>
            </a:r>
            <a:r>
              <a:rPr lang="en-AU" sz="1600" spc="-5" noProof="0" dirty="0">
                <a:latin typeface="Calibri"/>
                <a:cs typeface="Calibri"/>
              </a:rPr>
              <a:t>less</a:t>
            </a:r>
            <a:r>
              <a:rPr lang="en-AU" sz="1600" spc="250" noProof="0" dirty="0">
                <a:latin typeface="Calibri"/>
                <a:cs typeface="Calibri"/>
              </a:rPr>
              <a:t> </a:t>
            </a:r>
            <a:r>
              <a:rPr lang="en-AU" sz="1600" spc="-25" noProof="0" dirty="0">
                <a:latin typeface="Calibri"/>
                <a:cs typeface="Calibri"/>
              </a:rPr>
              <a:t>likely.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Combo </a:t>
            </a:r>
            <a:r>
              <a:rPr lang="en-AU" sz="1600" spc="-5" noProof="0" dirty="0">
                <a:latin typeface="Calibri"/>
                <a:cs typeface="Calibri"/>
              </a:rPr>
              <a:t>with </a:t>
            </a:r>
            <a:r>
              <a:rPr lang="en-AU" sz="1600" spc="-15" noProof="0" dirty="0">
                <a:latin typeface="Calibri"/>
                <a:cs typeface="Calibri"/>
              </a:rPr>
              <a:t>fluoxetine </a:t>
            </a:r>
            <a:r>
              <a:rPr lang="en-AU" sz="1600" spc="-5" noProof="0" dirty="0">
                <a:latin typeface="Calibri"/>
                <a:cs typeface="Calibri"/>
              </a:rPr>
              <a:t>20mg = </a:t>
            </a:r>
            <a:r>
              <a:rPr lang="en-AU" sz="1600" i="1" spc="-15" noProof="0" dirty="0" err="1">
                <a:latin typeface="Calibri"/>
                <a:cs typeface="Calibri"/>
              </a:rPr>
              <a:t>Symbax</a:t>
            </a:r>
            <a:r>
              <a:rPr lang="en-AU" sz="1600" i="1" spc="-1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5" noProof="0" dirty="0">
                <a:latin typeface="Calibri"/>
                <a:cs typeface="Calibri"/>
              </a:rPr>
              <a:t>Bipolar </a:t>
            </a:r>
            <a:r>
              <a:rPr lang="en-AU" sz="1600" spc="-10" noProof="0" dirty="0">
                <a:latin typeface="Calibri"/>
                <a:cs typeface="Calibri"/>
              </a:rPr>
              <a:t>Disorder depressed</a:t>
            </a:r>
            <a:r>
              <a:rPr lang="en-AU" sz="1600" spc="22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episode.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AU" sz="230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AU" sz="1600" b="1" spc="-5" noProof="0" dirty="0">
                <a:latin typeface="Calibri"/>
                <a:cs typeface="Calibri"/>
              </a:rPr>
              <a:t>3. </a:t>
            </a:r>
            <a:r>
              <a:rPr lang="en-AU" sz="1600" b="1" spc="-10" noProof="0" dirty="0">
                <a:latin typeface="Calibri"/>
                <a:cs typeface="Calibri"/>
              </a:rPr>
              <a:t>Quetiapine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 err="1">
                <a:latin typeface="Calibri"/>
                <a:cs typeface="Calibri"/>
              </a:rPr>
              <a:t>Dibenzothiazepine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D1 </a:t>
            </a:r>
            <a:r>
              <a:rPr lang="en-AU" sz="1600" spc="-10" noProof="0" dirty="0">
                <a:latin typeface="Calibri"/>
                <a:cs typeface="Calibri"/>
              </a:rPr>
              <a:t>(HIGH), D2, D3, D4, </a:t>
            </a:r>
            <a:r>
              <a:rPr lang="en-AU" sz="1600" spc="-5" noProof="0" dirty="0">
                <a:latin typeface="Calibri"/>
                <a:cs typeface="Calibri"/>
              </a:rPr>
              <a:t>5HT1A, 2A, alpha1,2, H1</a:t>
            </a:r>
            <a:r>
              <a:rPr lang="en-AU" sz="1600" spc="13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antagonist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Metabolite </a:t>
            </a:r>
            <a:r>
              <a:rPr lang="en-AU" sz="1600" spc="-5" noProof="0" dirty="0">
                <a:latin typeface="Calibri"/>
                <a:cs typeface="Calibri"/>
              </a:rPr>
              <a:t>affinity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5" noProof="0" dirty="0">
                <a:latin typeface="Calibri"/>
                <a:cs typeface="Calibri"/>
              </a:rPr>
              <a:t>NA = ? anti-depressant</a:t>
            </a:r>
            <a:r>
              <a:rPr lang="en-AU" sz="1600" spc="-10" noProof="0" dirty="0">
                <a:latin typeface="Calibri"/>
                <a:cs typeface="Calibri"/>
              </a:rPr>
              <a:t> </a:t>
            </a:r>
            <a:r>
              <a:rPr lang="en-AU" sz="1600" spc="-25" noProof="0" dirty="0">
                <a:latin typeface="Calibri"/>
                <a:cs typeface="Calibri"/>
              </a:rPr>
              <a:t>property.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Dose </a:t>
            </a:r>
            <a:r>
              <a:rPr lang="en-AU" sz="1600" spc="-15" noProof="0" dirty="0">
                <a:latin typeface="Calibri"/>
                <a:cs typeface="Calibri"/>
              </a:rPr>
              <a:t>range from </a:t>
            </a:r>
            <a:r>
              <a:rPr lang="en-AU" sz="1600" spc="-10" noProof="0" dirty="0">
                <a:latin typeface="Calibri"/>
                <a:cs typeface="Calibri"/>
              </a:rPr>
              <a:t>150 </a:t>
            </a:r>
            <a:r>
              <a:rPr lang="en-AU" sz="1600" spc="-5" noProof="0" dirty="0">
                <a:latin typeface="Calibri"/>
                <a:cs typeface="Calibri"/>
              </a:rPr>
              <a:t>– </a:t>
            </a:r>
            <a:r>
              <a:rPr lang="en-AU" sz="1600" spc="-10" noProof="0" dirty="0">
                <a:latin typeface="Calibri"/>
                <a:cs typeface="Calibri"/>
              </a:rPr>
              <a:t>800 </a:t>
            </a:r>
            <a:r>
              <a:rPr lang="en-AU" sz="1600" spc="-5" noProof="0" dirty="0">
                <a:latin typeface="Calibri"/>
                <a:cs typeface="Calibri"/>
              </a:rPr>
              <a:t>mg </a:t>
            </a:r>
            <a:r>
              <a:rPr lang="en-AU" sz="1600" spc="-10" noProof="0" dirty="0">
                <a:latin typeface="Calibri"/>
                <a:cs typeface="Calibri"/>
              </a:rPr>
              <a:t>nocte (dopaminergic </a:t>
            </a:r>
            <a:r>
              <a:rPr lang="en-AU" sz="1600" spc="-5" noProof="0" dirty="0">
                <a:latin typeface="Calibri"/>
                <a:cs typeface="Calibri"/>
              </a:rPr>
              <a:t>with higher</a:t>
            </a:r>
            <a:r>
              <a:rPr lang="en-AU" sz="1600" spc="19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doses)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Abuse: ‘Suzy </a:t>
            </a:r>
            <a:r>
              <a:rPr lang="en-AU" sz="1600" noProof="0" dirty="0">
                <a:latin typeface="Calibri"/>
                <a:cs typeface="Calibri"/>
              </a:rPr>
              <a:t>Q’ </a:t>
            </a:r>
            <a:r>
              <a:rPr lang="en-AU" sz="1600" spc="-5" noProof="0" dirty="0">
                <a:latin typeface="Calibri"/>
                <a:cs typeface="Calibri"/>
              </a:rPr>
              <a:t>(alt </a:t>
            </a:r>
            <a:r>
              <a:rPr lang="en-AU" sz="1600" spc="-15" noProof="0" dirty="0">
                <a:latin typeface="Calibri"/>
                <a:cs typeface="Calibri"/>
              </a:rPr>
              <a:t>state producer) </a:t>
            </a:r>
            <a:r>
              <a:rPr lang="en-AU" sz="1600" spc="-5" noProof="0" dirty="0">
                <a:latin typeface="Calibri"/>
                <a:cs typeface="Calibri"/>
              </a:rPr>
              <a:t>when</a:t>
            </a:r>
            <a:r>
              <a:rPr lang="en-AU" sz="1600" spc="7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snorted.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AE: </a:t>
            </a:r>
            <a:r>
              <a:rPr lang="en-AU" sz="1600" spc="-10" noProof="0" dirty="0">
                <a:latin typeface="Calibri"/>
                <a:cs typeface="Calibri"/>
              </a:rPr>
              <a:t>somnolence, fatigue, </a:t>
            </a:r>
            <a:r>
              <a:rPr lang="en-AU" sz="1600" spc="-45" noProof="0" dirty="0">
                <a:latin typeface="Calibri"/>
                <a:cs typeface="Calibri"/>
              </a:rPr>
              <a:t>GIT, </a:t>
            </a:r>
            <a:r>
              <a:rPr lang="en-AU" sz="1600" spc="-10" noProof="0" dirty="0">
                <a:latin typeface="Calibri"/>
                <a:cs typeface="Calibri"/>
              </a:rPr>
              <a:t>sedation, metabolic </a:t>
            </a:r>
            <a:r>
              <a:rPr lang="en-AU" sz="1600" spc="-5" noProof="0" dirty="0">
                <a:latin typeface="Calibri"/>
                <a:cs typeface="Calibri"/>
              </a:rPr>
              <a:t>S., </a:t>
            </a:r>
            <a:r>
              <a:rPr lang="en-AU" sz="1600" spc="-10" noProof="0" dirty="0">
                <a:latin typeface="Calibri"/>
                <a:cs typeface="Calibri"/>
              </a:rPr>
              <a:t>headache, </a:t>
            </a:r>
            <a:r>
              <a:rPr lang="en-AU" sz="1600" spc="-5" noProof="0" dirty="0">
                <a:latin typeface="Calibri"/>
                <a:cs typeface="Calibri"/>
              </a:rPr>
              <a:t>dry mouth, </a:t>
            </a:r>
            <a:r>
              <a:rPr lang="en-AU" sz="1600" spc="-70" noProof="0" dirty="0">
                <a:latin typeface="Calibri"/>
                <a:cs typeface="Calibri"/>
              </a:rPr>
              <a:t>QTc</a:t>
            </a:r>
            <a:r>
              <a:rPr lang="en-AU" sz="1600" spc="1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HIGHEST!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Strong </a:t>
            </a:r>
            <a:r>
              <a:rPr lang="en-AU" sz="1600" spc="-5" noProof="0" dirty="0">
                <a:latin typeface="Calibri"/>
                <a:cs typeface="Calibri"/>
              </a:rPr>
              <a:t>evidence as </a:t>
            </a:r>
            <a:r>
              <a:rPr lang="en-AU" sz="1600" spc="-10" noProof="0" dirty="0">
                <a:latin typeface="Calibri"/>
                <a:cs typeface="Calibri"/>
              </a:rPr>
              <a:t>treatment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5" noProof="0" dirty="0">
                <a:latin typeface="Calibri"/>
                <a:cs typeface="Calibri"/>
              </a:rPr>
              <a:t>Bipolar</a:t>
            </a:r>
            <a:r>
              <a:rPr lang="en-AU" sz="1600" spc="9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depression.</a:t>
            </a:r>
            <a:endParaRPr lang="en-AU" sz="16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44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377" y="470433"/>
            <a:ext cx="9900285" cy="388375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AU" sz="1600" b="1" spc="-5" noProof="0" dirty="0">
                <a:latin typeface="Calibri"/>
                <a:cs typeface="Calibri"/>
              </a:rPr>
              <a:t>4. </a:t>
            </a:r>
            <a:r>
              <a:rPr lang="en-AU" sz="1600" b="1" spc="-10" noProof="0" dirty="0">
                <a:latin typeface="Calibri"/>
                <a:cs typeface="Calibri"/>
              </a:rPr>
              <a:t>Amisulpride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Benzamide</a:t>
            </a:r>
            <a:endParaRPr lang="en-AU" sz="1600" noProof="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5-HT1A; 5-HT1B, D1, D4, D4, H1, H2, H4, </a:t>
            </a:r>
            <a:r>
              <a:rPr lang="en-AU" sz="1600" spc="-5" noProof="0" dirty="0">
                <a:latin typeface="Calibri"/>
                <a:cs typeface="Calibri"/>
              </a:rPr>
              <a:t>M1, M2, M3, M4, Alpha 1A, Alpha 1D</a:t>
            </a:r>
            <a:r>
              <a:rPr lang="en-AU" sz="1600" spc="180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etc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½ </a:t>
            </a:r>
            <a:r>
              <a:rPr lang="en-AU" sz="1600" spc="-10" noProof="0" dirty="0">
                <a:latin typeface="Calibri"/>
                <a:cs typeface="Calibri"/>
              </a:rPr>
              <a:t>life:</a:t>
            </a:r>
            <a:r>
              <a:rPr lang="en-AU" sz="1600" spc="-2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12h,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Dose:</a:t>
            </a:r>
            <a:r>
              <a:rPr lang="en-AU" sz="1600" spc="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400mg-800mg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AE: </a:t>
            </a:r>
            <a:r>
              <a:rPr lang="en-AU" sz="1600" spc="-10" noProof="0" dirty="0">
                <a:latin typeface="Calibri"/>
                <a:cs typeface="Calibri"/>
              </a:rPr>
              <a:t>mostly EPS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0" noProof="0" dirty="0">
                <a:latin typeface="Calibri"/>
                <a:cs typeface="Calibri"/>
              </a:rPr>
              <a:t>galactorrhea, </a:t>
            </a:r>
            <a:r>
              <a:rPr lang="en-AU" sz="1600" spc="-70" noProof="0" dirty="0">
                <a:latin typeface="Calibri"/>
                <a:cs typeface="Calibri"/>
              </a:rPr>
              <a:t>QTc </a:t>
            </a:r>
            <a:r>
              <a:rPr lang="en-AU" sz="1600" spc="-10" noProof="0" dirty="0">
                <a:latin typeface="Calibri"/>
                <a:cs typeface="Calibri"/>
              </a:rPr>
              <a:t>prolongation (less </a:t>
            </a:r>
            <a:r>
              <a:rPr lang="en-AU" sz="1600" spc="-5" noProof="0" dirty="0">
                <a:latin typeface="Calibri"/>
                <a:cs typeface="Calibri"/>
              </a:rPr>
              <a:t>than </a:t>
            </a:r>
            <a:r>
              <a:rPr lang="en-AU" sz="1600" spc="-10" noProof="0" dirty="0">
                <a:latin typeface="Calibri"/>
                <a:cs typeface="Calibri"/>
              </a:rPr>
              <a:t>Quetiapine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0" noProof="0" dirty="0">
                <a:latin typeface="Calibri"/>
                <a:cs typeface="Calibri"/>
              </a:rPr>
              <a:t>Ziprasidone), seizures, </a:t>
            </a:r>
            <a:r>
              <a:rPr lang="en-AU" sz="1600" u="heavy" spc="-5" noProof="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less</a:t>
            </a:r>
            <a:r>
              <a:rPr lang="en-AU" sz="1600" spc="-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weight</a:t>
            </a:r>
            <a:r>
              <a:rPr lang="en-AU" sz="1600" spc="15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gain.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230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600" b="1" spc="-5" noProof="0" dirty="0">
                <a:latin typeface="Calibri"/>
                <a:cs typeface="Calibri"/>
              </a:rPr>
              <a:t>5. </a:t>
            </a:r>
            <a:r>
              <a:rPr lang="en-AU" sz="1600" b="1" spc="-10" noProof="0" dirty="0">
                <a:latin typeface="Calibri"/>
                <a:cs typeface="Calibri"/>
              </a:rPr>
              <a:t>Aripiprazole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Schizophrenia, </a:t>
            </a:r>
            <a:r>
              <a:rPr lang="en-AU" sz="1600" spc="-5" noProof="0" dirty="0">
                <a:latin typeface="Calibri"/>
                <a:cs typeface="Calibri"/>
              </a:rPr>
              <a:t>Bipolar and unipolar (as</a:t>
            </a:r>
            <a:r>
              <a:rPr lang="en-AU" sz="1600" spc="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augmentation)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D2, D3, </a:t>
            </a:r>
            <a:r>
              <a:rPr lang="en-AU" sz="1600" spc="-5" noProof="0" dirty="0">
                <a:latin typeface="Calibri"/>
                <a:cs typeface="Calibri"/>
              </a:rPr>
              <a:t>5HT1A, 5HT2A, partial dopamine</a:t>
            </a:r>
            <a:r>
              <a:rPr lang="en-AU" sz="1600" spc="4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agonist.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Dose: </a:t>
            </a:r>
            <a:r>
              <a:rPr lang="en-AU" sz="1600" spc="-5" noProof="0" dirty="0">
                <a:latin typeface="Calibri"/>
                <a:cs typeface="Calibri"/>
              </a:rPr>
              <a:t>5 – </a:t>
            </a:r>
            <a:r>
              <a:rPr lang="en-AU" sz="1600" noProof="0" dirty="0">
                <a:latin typeface="Calibri"/>
                <a:cs typeface="Calibri"/>
              </a:rPr>
              <a:t>20mg/d; </a:t>
            </a:r>
            <a:r>
              <a:rPr lang="en-AU" sz="1600" spc="-10" noProof="0" dirty="0">
                <a:latin typeface="Calibri"/>
                <a:cs typeface="Calibri"/>
              </a:rPr>
              <a:t>most </a:t>
            </a:r>
            <a:r>
              <a:rPr lang="en-AU" sz="1600" spc="-5" noProof="0" dirty="0">
                <a:latin typeface="Calibri"/>
                <a:cs typeface="Calibri"/>
              </a:rPr>
              <a:t>evidence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10" noProof="0" dirty="0">
                <a:latin typeface="Calibri"/>
                <a:cs typeface="Calibri"/>
              </a:rPr>
              <a:t>10 </a:t>
            </a:r>
            <a:r>
              <a:rPr lang="en-AU" sz="1600" spc="-5" noProof="0" dirty="0">
                <a:latin typeface="Calibri"/>
                <a:cs typeface="Calibri"/>
              </a:rPr>
              <a:t>–</a:t>
            </a:r>
            <a:r>
              <a:rPr lang="en-AU" sz="1600" spc="130" noProof="0" dirty="0">
                <a:latin typeface="Calibri"/>
                <a:cs typeface="Calibri"/>
              </a:rPr>
              <a:t> </a:t>
            </a:r>
            <a:r>
              <a:rPr lang="en-AU" sz="1600" noProof="0" dirty="0">
                <a:latin typeface="Calibri"/>
                <a:cs typeface="Calibri"/>
              </a:rPr>
              <a:t>15mg/d,</a:t>
            </a: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½ </a:t>
            </a:r>
            <a:r>
              <a:rPr lang="en-AU" sz="1600" spc="-10" noProof="0" dirty="0">
                <a:latin typeface="Calibri"/>
                <a:cs typeface="Calibri"/>
              </a:rPr>
              <a:t>life: </a:t>
            </a:r>
            <a:r>
              <a:rPr lang="en-AU" sz="1600" spc="-5" noProof="0" dirty="0">
                <a:latin typeface="Calibri"/>
                <a:cs typeface="Calibri"/>
              </a:rPr>
              <a:t>75 </a:t>
            </a:r>
            <a:r>
              <a:rPr lang="en-AU" sz="1600" spc="-10" noProof="0" dirty="0">
                <a:latin typeface="Calibri"/>
                <a:cs typeface="Calibri"/>
              </a:rPr>
              <a:t>hours, </a:t>
            </a:r>
            <a:r>
              <a:rPr lang="en-AU" sz="1600" spc="-5" noProof="0" dirty="0">
                <a:latin typeface="Calibri"/>
                <a:cs typeface="Calibri"/>
              </a:rPr>
              <a:t>liver</a:t>
            </a:r>
            <a:r>
              <a:rPr lang="en-AU" sz="1600" spc="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metabolism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AE: </a:t>
            </a:r>
            <a:r>
              <a:rPr lang="en-AU" sz="1600" spc="-45" noProof="0" dirty="0">
                <a:latin typeface="Calibri"/>
                <a:cs typeface="Calibri"/>
              </a:rPr>
              <a:t>GIT, </a:t>
            </a:r>
            <a:r>
              <a:rPr lang="en-AU" sz="1600" spc="-5" noProof="0" dirty="0">
                <a:latin typeface="Calibri"/>
                <a:cs typeface="Calibri"/>
              </a:rPr>
              <a:t>dizziness, </a:t>
            </a:r>
            <a:r>
              <a:rPr lang="en-AU" sz="1600" spc="-10" noProof="0" dirty="0">
                <a:latin typeface="Calibri"/>
                <a:cs typeface="Calibri"/>
              </a:rPr>
              <a:t>elderly </a:t>
            </a:r>
            <a:r>
              <a:rPr lang="en-AU" sz="1600" spc="-5" noProof="0" dirty="0">
                <a:latin typeface="Calibri"/>
                <a:cs typeface="Calibri"/>
              </a:rPr>
              <a:t>should be </a:t>
            </a:r>
            <a:r>
              <a:rPr lang="en-AU" sz="1600" spc="-10" noProof="0" dirty="0">
                <a:latin typeface="Calibri"/>
                <a:cs typeface="Calibri"/>
              </a:rPr>
              <a:t>voided due to </a:t>
            </a:r>
            <a:r>
              <a:rPr lang="en-AU" sz="1600" spc="-10" noProof="0" dirty="0" err="1">
                <a:latin typeface="Calibri"/>
                <a:cs typeface="Calibri"/>
              </a:rPr>
              <a:t>hypotention</a:t>
            </a:r>
            <a:r>
              <a:rPr lang="en-AU" sz="1600" spc="-10" noProof="0" dirty="0">
                <a:latin typeface="Calibri"/>
                <a:cs typeface="Calibri"/>
              </a:rPr>
              <a:t>, metabolic lower </a:t>
            </a:r>
            <a:r>
              <a:rPr lang="en-AU" sz="1600" spc="-5" noProof="0" dirty="0">
                <a:latin typeface="Calibri"/>
                <a:cs typeface="Calibri"/>
              </a:rPr>
              <a:t>AE than </a:t>
            </a:r>
            <a:r>
              <a:rPr lang="en-AU" sz="1600" spc="-10" noProof="0" dirty="0">
                <a:latin typeface="Calibri"/>
                <a:cs typeface="Calibri"/>
              </a:rPr>
              <a:t>others, EPS</a:t>
            </a:r>
            <a:r>
              <a:rPr lang="en-AU" sz="1600" spc="295" noProof="0" dirty="0">
                <a:latin typeface="Calibri"/>
                <a:cs typeface="Calibri"/>
              </a:rPr>
              <a:t> </a:t>
            </a:r>
            <a:r>
              <a:rPr lang="en-AU" sz="1600" spc="-35" noProof="0" dirty="0">
                <a:latin typeface="Calibri"/>
                <a:cs typeface="Calibri"/>
              </a:rPr>
              <a:t>lower.</a:t>
            </a:r>
            <a:endParaRPr lang="en-AU" sz="16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3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0" y="595750"/>
            <a:ext cx="10288270" cy="32159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325"/>
              </a:spcBef>
            </a:pPr>
            <a:r>
              <a:rPr lang="en-AU" sz="1600" b="1" spc="-5" noProof="0" dirty="0">
                <a:latin typeface="Calibri"/>
                <a:cs typeface="Calibri"/>
              </a:rPr>
              <a:t>6. Haloperidol</a:t>
            </a:r>
            <a:endParaRPr lang="en-AU" sz="1600" noProof="0" dirty="0">
              <a:latin typeface="Calibri"/>
              <a:cs typeface="Calibri"/>
            </a:endParaRPr>
          </a:p>
          <a:p>
            <a:pPr marL="349885" indent="-2870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Butyrophenone</a:t>
            </a:r>
            <a:endParaRPr lang="en-AU" sz="1600" noProof="0" dirty="0">
              <a:latin typeface="Calibri"/>
              <a:cs typeface="Calibri"/>
            </a:endParaRPr>
          </a:p>
          <a:p>
            <a:pPr marL="3498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Dose: </a:t>
            </a:r>
            <a:r>
              <a:rPr lang="en-AU" sz="1600" spc="-5" noProof="0" dirty="0">
                <a:latin typeface="Calibri"/>
                <a:cs typeface="Calibri"/>
              </a:rPr>
              <a:t>1,5mg – 10mg; </a:t>
            </a:r>
            <a:r>
              <a:rPr lang="en-AU" sz="1600" spc="-10" noProof="0" dirty="0">
                <a:latin typeface="Calibri"/>
                <a:cs typeface="Calibri"/>
              </a:rPr>
              <a:t>2,5mg </a:t>
            </a:r>
            <a:r>
              <a:rPr lang="en-AU" sz="1600" spc="-5" noProof="0" dirty="0">
                <a:latin typeface="Calibri"/>
                <a:cs typeface="Calibri"/>
              </a:rPr>
              <a:t>– 6mg </a:t>
            </a:r>
            <a:r>
              <a:rPr lang="en-AU" sz="1600" spc="-10" noProof="0" dirty="0">
                <a:latin typeface="Calibri"/>
                <a:cs typeface="Calibri"/>
              </a:rPr>
              <a:t>best </a:t>
            </a:r>
            <a:r>
              <a:rPr lang="en-AU" sz="1600" spc="-5" noProof="0" dirty="0">
                <a:latin typeface="Calibri"/>
                <a:cs typeface="Calibri"/>
              </a:rPr>
              <a:t>evidence, </a:t>
            </a:r>
            <a:r>
              <a:rPr lang="en-AU" sz="1600" spc="-10" noProof="0" dirty="0">
                <a:latin typeface="Calibri"/>
                <a:cs typeface="Calibri"/>
              </a:rPr>
              <a:t>see Emsley</a:t>
            </a:r>
            <a:r>
              <a:rPr lang="en-AU" sz="1600" spc="195" noProof="0" dirty="0">
                <a:latin typeface="Calibri"/>
                <a:cs typeface="Calibri"/>
              </a:rPr>
              <a:t> </a:t>
            </a:r>
            <a:r>
              <a:rPr lang="en-AU" sz="1600" spc="-30" noProof="0" dirty="0">
                <a:latin typeface="Calibri"/>
                <a:cs typeface="Calibri"/>
              </a:rPr>
              <a:t>below.</a:t>
            </a:r>
            <a:endParaRPr lang="en-AU" sz="1600" noProof="0" dirty="0">
              <a:latin typeface="Calibri"/>
              <a:cs typeface="Calibri"/>
            </a:endParaRPr>
          </a:p>
          <a:p>
            <a:pPr marL="349885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1st gen antipsychotic: D5,4,2,3 </a:t>
            </a:r>
            <a:r>
              <a:rPr lang="en-AU" sz="1600" spc="-15" noProof="0" dirty="0">
                <a:latin typeface="Calibri"/>
                <a:cs typeface="Calibri"/>
              </a:rPr>
              <a:t>inverse </a:t>
            </a:r>
            <a:r>
              <a:rPr lang="en-AU" sz="1600" spc="-5" noProof="0" dirty="0">
                <a:latin typeface="Calibri"/>
                <a:cs typeface="Calibri"/>
              </a:rPr>
              <a:t>agonists, D1 silent </a:t>
            </a:r>
            <a:r>
              <a:rPr lang="en-AU" sz="1600" spc="-10" noProof="0" dirty="0">
                <a:latin typeface="Calibri"/>
                <a:cs typeface="Calibri"/>
              </a:rPr>
              <a:t>antagonist; </a:t>
            </a:r>
            <a:r>
              <a:rPr lang="en-AU" sz="1600" spc="-5" noProof="0" dirty="0">
                <a:latin typeface="Calibri"/>
                <a:cs typeface="Calibri"/>
              </a:rPr>
              <a:t>Sigma1,2; </a:t>
            </a:r>
            <a:r>
              <a:rPr lang="en-AU" sz="1600" spc="-10" noProof="0" dirty="0">
                <a:latin typeface="Calibri"/>
                <a:cs typeface="Calibri"/>
              </a:rPr>
              <a:t>5HT1A </a:t>
            </a:r>
            <a:r>
              <a:rPr lang="en-AU" sz="1600" spc="-5" noProof="0" dirty="0">
                <a:latin typeface="Calibri"/>
                <a:cs typeface="Calibri"/>
              </a:rPr>
              <a:t>agonist, </a:t>
            </a:r>
            <a:r>
              <a:rPr lang="en-AU" sz="1600" spc="-15" noProof="0" dirty="0">
                <a:latin typeface="Calibri"/>
                <a:cs typeface="Calibri"/>
              </a:rPr>
              <a:t>rest </a:t>
            </a:r>
            <a:r>
              <a:rPr lang="en-AU" sz="1600" spc="-5" noProof="0" dirty="0">
                <a:latin typeface="Calibri"/>
                <a:cs typeface="Calibri"/>
              </a:rPr>
              <a:t>silent</a:t>
            </a:r>
            <a:r>
              <a:rPr lang="en-AU" sz="1600" spc="14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antagonists.</a:t>
            </a:r>
            <a:endParaRPr lang="en-AU" sz="1600" noProof="0" dirty="0">
              <a:latin typeface="Calibri"/>
              <a:cs typeface="Calibri"/>
            </a:endParaRPr>
          </a:p>
          <a:p>
            <a:pPr marL="3498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1/2L </a:t>
            </a:r>
            <a:r>
              <a:rPr lang="en-AU" sz="1600" spc="-5" noProof="0" dirty="0">
                <a:latin typeface="Calibri"/>
                <a:cs typeface="Calibri"/>
              </a:rPr>
              <a:t>10 –</a:t>
            </a:r>
            <a:r>
              <a:rPr lang="en-AU" sz="1600" spc="4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30h,</a:t>
            </a:r>
            <a:endParaRPr lang="en-AU" sz="1600" noProof="0" dirty="0">
              <a:latin typeface="Calibri"/>
              <a:cs typeface="Calibri"/>
            </a:endParaRPr>
          </a:p>
          <a:p>
            <a:pPr marL="3498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AE: </a:t>
            </a:r>
            <a:r>
              <a:rPr lang="en-AU" sz="1600" spc="-10" noProof="0" dirty="0">
                <a:latin typeface="Calibri"/>
                <a:cs typeface="Calibri"/>
              </a:rPr>
              <a:t>EPSE, </a:t>
            </a:r>
            <a:r>
              <a:rPr lang="en-AU" sz="1600" spc="-20" noProof="0" dirty="0">
                <a:latin typeface="Calibri"/>
                <a:cs typeface="Calibri"/>
              </a:rPr>
              <a:t>TD, </a:t>
            </a:r>
            <a:r>
              <a:rPr lang="en-AU" sz="1600" spc="-5" noProof="0" dirty="0">
                <a:latin typeface="Calibri"/>
                <a:cs typeface="Calibri"/>
              </a:rPr>
              <a:t>NLMS, </a:t>
            </a:r>
            <a:r>
              <a:rPr lang="en-AU" sz="1600" spc="-15" noProof="0" dirty="0" err="1">
                <a:latin typeface="Calibri"/>
                <a:cs typeface="Calibri"/>
              </a:rPr>
              <a:t>Qtc</a:t>
            </a:r>
            <a:r>
              <a:rPr lang="en-AU" sz="1600" spc="-15" noProof="0" dirty="0">
                <a:latin typeface="Calibri"/>
                <a:cs typeface="Calibri"/>
              </a:rPr>
              <a:t> </a:t>
            </a:r>
            <a:r>
              <a:rPr lang="en-AU" sz="1600" spc="-5" noProof="0" dirty="0" err="1">
                <a:latin typeface="Calibri"/>
                <a:cs typeface="Calibri"/>
              </a:rPr>
              <a:t>prl</a:t>
            </a:r>
            <a:r>
              <a:rPr lang="en-AU" sz="1600" spc="-5" noProof="0" dirty="0">
                <a:latin typeface="Calibri"/>
                <a:cs typeface="Calibri"/>
              </a:rPr>
              <a:t>, </a:t>
            </a:r>
            <a:r>
              <a:rPr lang="en-AU" sz="1600" spc="-10" noProof="0" dirty="0">
                <a:latin typeface="Calibri"/>
                <a:cs typeface="Calibri"/>
              </a:rPr>
              <a:t>galactorrhea, weight gain, brain volume </a:t>
            </a:r>
            <a:r>
              <a:rPr lang="en-AU" sz="1600" spc="-5" noProof="0" dirty="0">
                <a:latin typeface="Calibri"/>
                <a:cs typeface="Calibri"/>
              </a:rPr>
              <a:t>loss </a:t>
            </a:r>
            <a:r>
              <a:rPr lang="en-AU" sz="1600" spc="-15" noProof="0" dirty="0">
                <a:latin typeface="Calibri"/>
                <a:cs typeface="Calibri"/>
              </a:rPr>
              <a:t>(cortex)? </a:t>
            </a:r>
            <a:r>
              <a:rPr lang="en-AU" sz="1600" spc="-5" noProof="0" dirty="0">
                <a:latin typeface="Calibri"/>
                <a:cs typeface="Calibri"/>
              </a:rPr>
              <a:t>Medication or </a:t>
            </a:r>
            <a:r>
              <a:rPr lang="en-AU" sz="1600" spc="-10" noProof="0" dirty="0">
                <a:latin typeface="Calibri"/>
                <a:cs typeface="Calibri"/>
              </a:rPr>
              <a:t>schizophrenia </a:t>
            </a:r>
            <a:r>
              <a:rPr lang="en-AU" sz="1600" spc="-5" noProof="0" dirty="0">
                <a:latin typeface="Calibri"/>
                <a:cs typeface="Calibri"/>
              </a:rPr>
              <a:t>or</a:t>
            </a:r>
            <a:r>
              <a:rPr lang="en-AU" sz="1600" spc="34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both?</a:t>
            </a:r>
            <a:endParaRPr lang="en-AU" sz="1600" noProof="0" dirty="0">
              <a:latin typeface="Calibri"/>
              <a:cs typeface="Calibri"/>
            </a:endParaRPr>
          </a:p>
          <a:p>
            <a:pPr marL="349885" indent="-2870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Acute </a:t>
            </a:r>
            <a:r>
              <a:rPr lang="en-AU" sz="1600" spc="-10" noProof="0" dirty="0">
                <a:latin typeface="Calibri"/>
                <a:cs typeface="Calibri"/>
              </a:rPr>
              <a:t>psychosis, </a:t>
            </a:r>
            <a:r>
              <a:rPr lang="en-AU" sz="1600" spc="-5" noProof="0" dirty="0">
                <a:latin typeface="Calibri"/>
                <a:cs typeface="Calibri"/>
              </a:rPr>
              <a:t>aggression, </a:t>
            </a:r>
            <a:r>
              <a:rPr lang="en-AU" sz="1600" spc="-10" noProof="0" dirty="0">
                <a:latin typeface="Calibri"/>
                <a:cs typeface="Calibri"/>
              </a:rPr>
              <a:t>withdrawal, </a:t>
            </a:r>
            <a:r>
              <a:rPr lang="en-AU" sz="1600" spc="-5" noProof="0" dirty="0">
                <a:latin typeface="Calibri"/>
                <a:cs typeface="Calibri"/>
              </a:rPr>
              <a:t>delirium, </a:t>
            </a:r>
            <a:r>
              <a:rPr lang="en-AU" sz="1600" spc="-10" noProof="0" dirty="0">
                <a:latin typeface="Calibri"/>
                <a:cs typeface="Calibri"/>
              </a:rPr>
              <a:t>behavioural</a:t>
            </a:r>
            <a:r>
              <a:rPr lang="en-AU" sz="1600" spc="50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disorders.</a:t>
            </a:r>
            <a:endParaRPr lang="en-AU" sz="1600" noProof="0" dirty="0">
              <a:latin typeface="Calibri"/>
              <a:cs typeface="Calibri"/>
            </a:endParaRPr>
          </a:p>
          <a:p>
            <a:pPr marL="3498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Oosthuizen </a:t>
            </a:r>
            <a:r>
              <a:rPr lang="en-AU" sz="1600" spc="-5" noProof="0" dirty="0">
                <a:latin typeface="Calibri"/>
                <a:cs typeface="Calibri"/>
              </a:rPr>
              <a:t>, </a:t>
            </a:r>
            <a:r>
              <a:rPr lang="en-AU" sz="1600" spc="-10" noProof="0" dirty="0">
                <a:latin typeface="Calibri"/>
                <a:cs typeface="Calibri"/>
              </a:rPr>
              <a:t>Emsley 2001 </a:t>
            </a:r>
            <a:r>
              <a:rPr lang="en-AU" sz="1600" spc="-5" noProof="0" dirty="0">
                <a:latin typeface="Calibri"/>
                <a:cs typeface="Calibri"/>
              </a:rPr>
              <a:t>-&gt; </a:t>
            </a:r>
            <a:r>
              <a:rPr lang="en-AU" sz="1600" spc="-10" noProof="0" dirty="0">
                <a:latin typeface="Calibri"/>
                <a:cs typeface="Calibri"/>
              </a:rPr>
              <a:t>low doses haloperidol </a:t>
            </a:r>
            <a:r>
              <a:rPr lang="en-AU" sz="1600" spc="-15" noProof="0" dirty="0">
                <a:latin typeface="Calibri"/>
                <a:cs typeface="Calibri"/>
              </a:rPr>
              <a:t>effective </a:t>
            </a:r>
            <a:r>
              <a:rPr lang="en-AU" sz="1600" spc="-5" noProof="0" dirty="0">
                <a:latin typeface="Calibri"/>
                <a:cs typeface="Calibri"/>
              </a:rPr>
              <a:t>within 12 </a:t>
            </a:r>
            <a:r>
              <a:rPr lang="en-AU" sz="1600" spc="-15" noProof="0" dirty="0">
                <a:latin typeface="Calibri"/>
                <a:cs typeface="Calibri"/>
              </a:rPr>
              <a:t>weeks </a:t>
            </a:r>
            <a:r>
              <a:rPr lang="en-AU" sz="1600" spc="-5" noProof="0" dirty="0">
                <a:latin typeface="Calibri"/>
                <a:cs typeface="Calibri"/>
              </a:rPr>
              <a:t>with </a:t>
            </a:r>
            <a:r>
              <a:rPr lang="en-AU" sz="1600" spc="-10" noProof="0" dirty="0">
                <a:latin typeface="Calibri"/>
                <a:cs typeface="Calibri"/>
              </a:rPr>
              <a:t>lower EPS,</a:t>
            </a:r>
            <a:r>
              <a:rPr lang="en-AU" sz="1600" spc="295" noProof="0" dirty="0">
                <a:latin typeface="Calibri"/>
                <a:cs typeface="Calibri"/>
              </a:rPr>
              <a:t> </a:t>
            </a:r>
            <a:r>
              <a:rPr lang="en-AU" sz="1600" spc="-20" noProof="0" dirty="0">
                <a:latin typeface="Calibri"/>
                <a:cs typeface="Calibri"/>
              </a:rPr>
              <a:t>except</a:t>
            </a:r>
            <a:endParaRPr lang="en-AU" sz="1600" noProof="0" dirty="0">
              <a:latin typeface="Calibri"/>
              <a:cs typeface="Calibri"/>
            </a:endParaRPr>
          </a:p>
          <a:p>
            <a:pPr marL="3498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TD and </a:t>
            </a:r>
            <a:r>
              <a:rPr lang="en-AU" sz="1600" spc="-10" noProof="0" dirty="0">
                <a:latin typeface="Calibri"/>
                <a:cs typeface="Calibri"/>
              </a:rPr>
              <a:t>hyperprolactinaemia </a:t>
            </a:r>
            <a:r>
              <a:rPr lang="en-AU" sz="1600" spc="-5" noProof="0" dirty="0">
                <a:latin typeface="Calibri"/>
                <a:cs typeface="Calibri"/>
              </a:rPr>
              <a:t>– still </a:t>
            </a:r>
            <a:r>
              <a:rPr lang="en-AU" sz="1600" spc="-10" noProof="0" dirty="0">
                <a:latin typeface="Calibri"/>
                <a:cs typeface="Calibri"/>
              </a:rPr>
              <a:t>evident even at low</a:t>
            </a:r>
            <a:r>
              <a:rPr lang="en-AU" sz="1600" spc="5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doses.</a:t>
            </a:r>
            <a:endParaRPr lang="en-AU" sz="1600" noProof="0" dirty="0">
              <a:latin typeface="Calibri"/>
              <a:cs typeface="Calibri"/>
            </a:endParaRPr>
          </a:p>
          <a:p>
            <a:pPr marL="63500" marR="2470150">
              <a:lnSpc>
                <a:spcPts val="4610"/>
              </a:lnSpc>
              <a:spcBef>
                <a:spcPts val="600"/>
              </a:spcBef>
            </a:pPr>
            <a:r>
              <a:rPr lang="en-AU" sz="1600" b="1" spc="-5" noProof="0" dirty="0">
                <a:latin typeface="Calibri"/>
                <a:cs typeface="Calibri"/>
              </a:rPr>
              <a:t>7. </a:t>
            </a:r>
            <a:r>
              <a:rPr lang="en-AU" sz="1600" b="1" spc="-10" noProof="0" dirty="0">
                <a:latin typeface="Calibri"/>
                <a:cs typeface="Calibri"/>
              </a:rPr>
              <a:t>Other </a:t>
            </a:r>
            <a:r>
              <a:rPr lang="en-AU" sz="1600" b="1" noProof="0" dirty="0">
                <a:latin typeface="Calibri"/>
                <a:cs typeface="Calibri"/>
              </a:rPr>
              <a:t>1</a:t>
            </a:r>
            <a:r>
              <a:rPr lang="en-AU" sz="1575" b="1" baseline="26455" noProof="0" dirty="0">
                <a:latin typeface="Calibri"/>
                <a:cs typeface="Calibri"/>
              </a:rPr>
              <a:t>st </a:t>
            </a:r>
            <a:r>
              <a:rPr lang="en-AU" sz="1600" b="1" spc="-10" noProof="0" dirty="0">
                <a:latin typeface="Calibri"/>
                <a:cs typeface="Calibri"/>
              </a:rPr>
              <a:t>gens: </a:t>
            </a:r>
            <a:r>
              <a:rPr lang="en-AU" sz="1600" spc="-10" noProof="0" dirty="0">
                <a:latin typeface="Calibri"/>
                <a:cs typeface="Calibri"/>
              </a:rPr>
              <a:t>Flupentixol, Zuclopenthixol (oral, </a:t>
            </a:r>
            <a:r>
              <a:rPr lang="en-AU" sz="1600" spc="-5" noProof="0" dirty="0" err="1">
                <a:latin typeface="Calibri"/>
                <a:cs typeface="Calibri"/>
              </a:rPr>
              <a:t>acuphase</a:t>
            </a:r>
            <a:r>
              <a:rPr lang="en-AU" sz="1600" spc="-5" noProof="0" dirty="0">
                <a:latin typeface="Calibri"/>
                <a:cs typeface="Calibri"/>
              </a:rPr>
              <a:t>, </a:t>
            </a:r>
            <a:r>
              <a:rPr lang="en-AU" sz="1600" spc="-10" noProof="0" dirty="0">
                <a:latin typeface="Calibri"/>
                <a:cs typeface="Calibri"/>
              </a:rPr>
              <a:t>depot), </a:t>
            </a:r>
            <a:r>
              <a:rPr lang="en-AU" sz="1600" spc="-5" noProof="0" dirty="0">
                <a:latin typeface="Calibri"/>
                <a:cs typeface="Calibri"/>
              </a:rPr>
              <a:t>Fluphenazine (</a:t>
            </a:r>
            <a:r>
              <a:rPr lang="en-AU" sz="1600" spc="-5" noProof="0" dirty="0" err="1">
                <a:latin typeface="Calibri"/>
                <a:cs typeface="Calibri"/>
              </a:rPr>
              <a:t>Modcate</a:t>
            </a:r>
            <a:r>
              <a:rPr lang="en-AU" sz="1600" spc="-5" noProof="0" dirty="0">
                <a:latin typeface="Calibri"/>
                <a:cs typeface="Calibri"/>
              </a:rPr>
              <a:t>)</a:t>
            </a:r>
            <a:endParaRPr lang="en-AU" sz="1600" noProof="0" dirty="0"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C9470-8423-A74F-B4F5-C43F1DEC16E8}"/>
              </a:ext>
            </a:extLst>
          </p:cNvPr>
          <p:cNvSpPr/>
          <p:nvPr/>
        </p:nvSpPr>
        <p:spPr>
          <a:xfrm>
            <a:off x="774699" y="4121571"/>
            <a:ext cx="10288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pc="-5" noProof="0" dirty="0">
                <a:latin typeface="Calibri"/>
                <a:cs typeface="Calibri"/>
              </a:rPr>
              <a:t>US based </a:t>
            </a:r>
            <a:r>
              <a:rPr lang="en-AU" b="1" spc="-30" noProof="0" dirty="0">
                <a:latin typeface="Calibri"/>
                <a:cs typeface="Calibri"/>
              </a:rPr>
              <a:t>CATIE </a:t>
            </a:r>
            <a:r>
              <a:rPr lang="en-AU" spc="-5" noProof="0" dirty="0">
                <a:latin typeface="Calibri"/>
                <a:cs typeface="Calibri"/>
              </a:rPr>
              <a:t>trial </a:t>
            </a:r>
            <a:r>
              <a:rPr lang="en-AU" spc="-10" noProof="0" dirty="0">
                <a:latin typeface="Calibri"/>
                <a:cs typeface="Calibri"/>
              </a:rPr>
              <a:t>(clinical antipsychotic </a:t>
            </a:r>
            <a:r>
              <a:rPr lang="en-AU" spc="-5" noProof="0" dirty="0">
                <a:latin typeface="Calibri"/>
                <a:cs typeface="Calibri"/>
              </a:rPr>
              <a:t>trial </a:t>
            </a:r>
            <a:r>
              <a:rPr lang="en-AU" spc="-15" noProof="0" dirty="0">
                <a:latin typeface="Calibri"/>
                <a:cs typeface="Calibri"/>
              </a:rPr>
              <a:t>for </a:t>
            </a:r>
            <a:r>
              <a:rPr lang="en-AU" spc="-10" noProof="0" dirty="0">
                <a:latin typeface="Calibri"/>
                <a:cs typeface="Calibri"/>
              </a:rPr>
              <a:t>intervention effectiveness) </a:t>
            </a:r>
            <a:r>
              <a:rPr lang="en-AU" spc="-5" noProof="0" dirty="0">
                <a:latin typeface="Calibri"/>
                <a:cs typeface="Calibri"/>
              </a:rPr>
              <a:t>as well</a:t>
            </a:r>
            <a:r>
              <a:rPr lang="en-AU" spc="85" noProof="0" dirty="0">
                <a:latin typeface="Calibri"/>
                <a:cs typeface="Calibri"/>
              </a:rPr>
              <a:t> </a:t>
            </a:r>
            <a:r>
              <a:rPr lang="en-AU" spc="-5" noProof="0" dirty="0">
                <a:latin typeface="Calibri"/>
                <a:cs typeface="Calibri"/>
              </a:rPr>
              <a:t>as</a:t>
            </a:r>
            <a:r>
              <a:rPr lang="en-AU" noProof="0" dirty="0">
                <a:latin typeface="Calibri"/>
                <a:cs typeface="Calibri"/>
              </a:rPr>
              <a:t> </a:t>
            </a:r>
            <a:r>
              <a:rPr lang="en-AU" spc="-5" noProof="0" dirty="0">
                <a:latin typeface="Calibri"/>
                <a:cs typeface="Calibri"/>
              </a:rPr>
              <a:t>UK based </a:t>
            </a:r>
            <a:r>
              <a:rPr lang="en-AU" spc="-5" noProof="0" dirty="0" err="1">
                <a:latin typeface="Calibri"/>
                <a:cs typeface="Calibri"/>
              </a:rPr>
              <a:t>CutLASS</a:t>
            </a:r>
            <a:r>
              <a:rPr lang="en-AU" spc="-5" noProof="0" dirty="0">
                <a:latin typeface="Calibri"/>
                <a:cs typeface="Calibri"/>
              </a:rPr>
              <a:t> trials, </a:t>
            </a:r>
            <a:r>
              <a:rPr lang="en-AU" spc="-10" noProof="0" dirty="0">
                <a:latin typeface="Calibri"/>
                <a:cs typeface="Calibri"/>
              </a:rPr>
              <a:t>showed that 1st vs 2nd generation antipsychotics </a:t>
            </a:r>
            <a:r>
              <a:rPr lang="en-AU" spc="-5" noProof="0" dirty="0">
                <a:latin typeface="Calibri"/>
                <a:cs typeface="Calibri"/>
              </a:rPr>
              <a:t>in a </a:t>
            </a:r>
            <a:r>
              <a:rPr lang="en-AU" spc="-10" noProof="0" dirty="0">
                <a:latin typeface="Calibri"/>
                <a:cs typeface="Calibri"/>
              </a:rPr>
              <a:t>real</a:t>
            </a:r>
            <a:r>
              <a:rPr lang="en-AU" spc="105" noProof="0" dirty="0">
                <a:latin typeface="Calibri"/>
                <a:cs typeface="Calibri"/>
              </a:rPr>
              <a:t> </a:t>
            </a:r>
            <a:r>
              <a:rPr lang="en-AU" spc="-10" noProof="0" dirty="0">
                <a:latin typeface="Calibri"/>
                <a:cs typeface="Calibri"/>
              </a:rPr>
              <a:t>world</a:t>
            </a:r>
            <a:r>
              <a:rPr lang="en-AU" noProof="0" dirty="0">
                <a:latin typeface="Calibri"/>
                <a:cs typeface="Calibri"/>
              </a:rPr>
              <a:t> </a:t>
            </a:r>
            <a:r>
              <a:rPr lang="en-AU" spc="-10" noProof="0" dirty="0">
                <a:latin typeface="Calibri"/>
                <a:cs typeface="Calibri"/>
              </a:rPr>
              <a:t>scenario, showed now </a:t>
            </a:r>
            <a:r>
              <a:rPr lang="en-AU" spc="-15" noProof="0" dirty="0">
                <a:latin typeface="Calibri"/>
                <a:cs typeface="Calibri"/>
              </a:rPr>
              <a:t>difference </a:t>
            </a:r>
            <a:r>
              <a:rPr lang="en-AU" spc="-5" noProof="0" dirty="0">
                <a:latin typeface="Calibri"/>
                <a:cs typeface="Calibri"/>
              </a:rPr>
              <a:t>in </a:t>
            </a:r>
            <a:r>
              <a:rPr lang="en-AU" spc="-10" noProof="0" dirty="0">
                <a:latin typeface="Calibri"/>
                <a:cs typeface="Calibri"/>
              </a:rPr>
              <a:t>effectiveness, </a:t>
            </a:r>
            <a:r>
              <a:rPr lang="en-AU" spc="-5" noProof="0" dirty="0">
                <a:latin typeface="Calibri"/>
                <a:cs typeface="Calibri"/>
              </a:rPr>
              <a:t>and </a:t>
            </a:r>
            <a:r>
              <a:rPr lang="en-AU" spc="-10" noProof="0" dirty="0">
                <a:latin typeface="Calibri"/>
                <a:cs typeface="Calibri"/>
              </a:rPr>
              <a:t>that </a:t>
            </a:r>
            <a:r>
              <a:rPr lang="en-AU" b="1" spc="-10" noProof="0" dirty="0">
                <a:latin typeface="Calibri"/>
                <a:cs typeface="Calibri"/>
              </a:rPr>
              <a:t>Clozapine </a:t>
            </a:r>
            <a:r>
              <a:rPr lang="en-AU" spc="-10" noProof="0" dirty="0">
                <a:latin typeface="Calibri"/>
                <a:cs typeface="Calibri"/>
              </a:rPr>
              <a:t>remained superior</a:t>
            </a:r>
            <a:r>
              <a:rPr lang="en-AU" spc="180" noProof="0" dirty="0">
                <a:latin typeface="Calibri"/>
                <a:cs typeface="Calibri"/>
              </a:rPr>
              <a:t> </a:t>
            </a:r>
            <a:r>
              <a:rPr lang="en-AU" spc="-5" noProof="0" dirty="0">
                <a:latin typeface="Calibri"/>
                <a:cs typeface="Calibri"/>
              </a:rPr>
              <a:t>still.</a:t>
            </a:r>
            <a:r>
              <a:rPr lang="en-AU" noProof="0" dirty="0">
                <a:latin typeface="Calibri"/>
                <a:cs typeface="Calibri"/>
              </a:rPr>
              <a:t> 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93343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555" y="554253"/>
            <a:ext cx="8632219" cy="47691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AU" sz="1600" b="1" spc="-5" noProof="0" dirty="0">
                <a:latin typeface="Calibri"/>
                <a:cs typeface="Calibri"/>
              </a:rPr>
              <a:t>9.</a:t>
            </a:r>
            <a:r>
              <a:rPr lang="en-AU" sz="1600" b="1" spc="10" noProof="0" dirty="0">
                <a:latin typeface="Calibri"/>
                <a:cs typeface="Calibri"/>
              </a:rPr>
              <a:t> </a:t>
            </a:r>
            <a:r>
              <a:rPr lang="en-AU" sz="1600" b="1" spc="-10" noProof="0" dirty="0">
                <a:latin typeface="Calibri"/>
                <a:cs typeface="Calibri"/>
              </a:rPr>
              <a:t>Clozapine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Superior 2nd gen anti-psychotic </a:t>
            </a:r>
            <a:r>
              <a:rPr lang="en-AU" sz="1600" spc="-25" noProof="0" dirty="0">
                <a:latin typeface="Calibri"/>
                <a:cs typeface="Calibri"/>
              </a:rPr>
              <a:t>(CATIE</a:t>
            </a:r>
            <a:r>
              <a:rPr lang="en-AU" sz="1600" spc="3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trial)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Highest </a:t>
            </a:r>
            <a:r>
              <a:rPr lang="en-AU" sz="1600" spc="-10" noProof="0" dirty="0" err="1">
                <a:latin typeface="Calibri"/>
                <a:cs typeface="Calibri"/>
              </a:rPr>
              <a:t>aff</a:t>
            </a:r>
            <a:r>
              <a:rPr lang="en-AU" sz="1600" spc="-10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10" noProof="0" dirty="0">
                <a:latin typeface="Calibri"/>
                <a:cs typeface="Calibri"/>
              </a:rPr>
              <a:t>D4, lower </a:t>
            </a:r>
            <a:r>
              <a:rPr lang="en-AU" sz="1600" spc="-5" noProof="0" dirty="0">
                <a:latin typeface="Calibri"/>
                <a:cs typeface="Calibri"/>
              </a:rPr>
              <a:t>other </a:t>
            </a:r>
            <a:r>
              <a:rPr lang="en-AU" sz="1600" spc="-30" noProof="0" dirty="0">
                <a:latin typeface="Calibri"/>
                <a:cs typeface="Calibri"/>
              </a:rPr>
              <a:t>D, </a:t>
            </a:r>
            <a:r>
              <a:rPr lang="en-AU" sz="1600" spc="-15" noProof="0" dirty="0">
                <a:latin typeface="Calibri"/>
                <a:cs typeface="Calibri"/>
              </a:rPr>
              <a:t>inverse </a:t>
            </a:r>
            <a:r>
              <a:rPr lang="en-AU" sz="1600" spc="-10" noProof="0" dirty="0">
                <a:latin typeface="Calibri"/>
                <a:cs typeface="Calibri"/>
              </a:rPr>
              <a:t>agonist 5HT2A,C, </a:t>
            </a:r>
            <a:r>
              <a:rPr lang="en-AU" sz="1600" spc="-5" noProof="0" dirty="0">
                <a:latin typeface="Calibri"/>
                <a:cs typeface="Calibri"/>
              </a:rPr>
              <a:t>M1,2, </a:t>
            </a:r>
            <a:r>
              <a:rPr lang="en-AU" sz="1600" spc="-15" noProof="0" dirty="0">
                <a:latin typeface="Calibri"/>
                <a:cs typeface="Calibri"/>
              </a:rPr>
              <a:t>strong</a:t>
            </a:r>
            <a:r>
              <a:rPr lang="en-AU" sz="1600" spc="22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anticholinergic,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More </a:t>
            </a:r>
            <a:r>
              <a:rPr lang="en-AU" sz="1600" spc="-5" noProof="0" dirty="0">
                <a:latin typeface="Calibri"/>
                <a:cs typeface="Calibri"/>
              </a:rPr>
              <a:t>active meso-limbic than </a:t>
            </a:r>
            <a:r>
              <a:rPr lang="en-AU" sz="1600" spc="-10" noProof="0" dirty="0">
                <a:latin typeface="Calibri"/>
                <a:cs typeface="Calibri"/>
              </a:rPr>
              <a:t>striatal, lower EPSE </a:t>
            </a:r>
            <a:r>
              <a:rPr lang="en-AU" sz="1600" spc="-5" noProof="0" dirty="0">
                <a:latin typeface="Calibri"/>
                <a:cs typeface="Calibri"/>
              </a:rPr>
              <a:t>= </a:t>
            </a:r>
            <a:r>
              <a:rPr lang="en-AU" sz="1600" spc="-10" noProof="0" dirty="0">
                <a:latin typeface="Calibri"/>
                <a:cs typeface="Calibri"/>
              </a:rPr>
              <a:t>good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10" noProof="0" dirty="0">
                <a:latin typeface="Calibri"/>
                <a:cs typeface="Calibri"/>
              </a:rPr>
              <a:t>Parkinson's</a:t>
            </a:r>
            <a:r>
              <a:rPr lang="en-AU" sz="1600" spc="12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psychosis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AE: </a:t>
            </a:r>
            <a:r>
              <a:rPr lang="en-AU" sz="1600" spc="-10" noProof="0" dirty="0">
                <a:latin typeface="Calibri"/>
                <a:cs typeface="Calibri"/>
              </a:rPr>
              <a:t>metabolic, </a:t>
            </a:r>
            <a:r>
              <a:rPr lang="en-AU" sz="1600" spc="-25" noProof="0" dirty="0">
                <a:latin typeface="Calibri"/>
                <a:cs typeface="Calibri"/>
              </a:rPr>
              <a:t>cardiomyopathy, </a:t>
            </a:r>
            <a:r>
              <a:rPr lang="en-AU" sz="1600" spc="-10" noProof="0" dirty="0">
                <a:latin typeface="Calibri"/>
                <a:cs typeface="Calibri"/>
              </a:rPr>
              <a:t>agranulocytosis, hypersalivation, sedation,</a:t>
            </a:r>
            <a:r>
              <a:rPr lang="en-AU" sz="1600" spc="5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seizures.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Indicated resistant schizophrenia </a:t>
            </a:r>
            <a:r>
              <a:rPr lang="en-AU" sz="1600" spc="-5" noProof="0" dirty="0">
                <a:latin typeface="Calibri"/>
                <a:cs typeface="Calibri"/>
              </a:rPr>
              <a:t>or </a:t>
            </a:r>
            <a:r>
              <a:rPr lang="en-AU" sz="1600" spc="-10" noProof="0" dirty="0">
                <a:latin typeface="Calibri"/>
                <a:cs typeface="Calibri"/>
              </a:rPr>
              <a:t>psychosis; </a:t>
            </a:r>
            <a:r>
              <a:rPr lang="en-AU" sz="1600" spc="-40" noProof="0" dirty="0">
                <a:latin typeface="Calibri"/>
                <a:cs typeface="Calibri"/>
              </a:rPr>
              <a:t>BPAD, </a:t>
            </a:r>
            <a:r>
              <a:rPr lang="en-AU" sz="1600" spc="-10" noProof="0" dirty="0">
                <a:latin typeface="Calibri"/>
                <a:cs typeface="Calibri"/>
              </a:rPr>
              <a:t>psychosis </a:t>
            </a:r>
            <a:r>
              <a:rPr lang="en-AU" sz="1600" spc="-5" noProof="0" dirty="0">
                <a:latin typeface="Calibri"/>
                <a:cs typeface="Calibri"/>
              </a:rPr>
              <a:t>in </a:t>
            </a:r>
            <a:r>
              <a:rPr lang="en-AU" sz="1600" spc="-10" noProof="0" dirty="0">
                <a:latin typeface="Calibri"/>
                <a:cs typeface="Calibri"/>
              </a:rPr>
              <a:t>Parkinson's</a:t>
            </a:r>
            <a:r>
              <a:rPr lang="en-AU" sz="1600" spc="12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disease.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Precautions: </a:t>
            </a:r>
            <a:r>
              <a:rPr lang="en-AU" sz="1600" spc="-10" noProof="0" dirty="0">
                <a:latin typeface="Calibri"/>
                <a:cs typeface="Calibri"/>
              </a:rPr>
              <a:t>metabolic screening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5" noProof="0" dirty="0">
                <a:latin typeface="Calibri"/>
                <a:cs typeface="Calibri"/>
              </a:rPr>
              <a:t>follow </a:t>
            </a:r>
            <a:r>
              <a:rPr lang="en-AU" sz="1600" spc="-5" noProof="0" dirty="0">
                <a:latin typeface="Calibri"/>
                <a:cs typeface="Calibri"/>
              </a:rPr>
              <a:t>up; </a:t>
            </a:r>
            <a:r>
              <a:rPr lang="en-AU" sz="1600" spc="-10" noProof="0" dirty="0">
                <a:latin typeface="Calibri"/>
                <a:cs typeface="Calibri"/>
              </a:rPr>
              <a:t>WCC screen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5" noProof="0" dirty="0">
                <a:latin typeface="Calibri"/>
                <a:cs typeface="Calibri"/>
              </a:rPr>
              <a:t>follow </a:t>
            </a:r>
            <a:r>
              <a:rPr lang="en-AU" sz="1600" spc="-5" noProof="0" dirty="0">
                <a:latin typeface="Calibri"/>
                <a:cs typeface="Calibri"/>
              </a:rPr>
              <a:t>up (Finish</a:t>
            </a:r>
            <a:r>
              <a:rPr lang="en-AU" sz="1600" spc="14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study)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Long term </a:t>
            </a:r>
            <a:r>
              <a:rPr lang="en-AU" sz="1600" spc="-25" noProof="0" dirty="0">
                <a:latin typeface="Calibri"/>
                <a:cs typeface="Calibri"/>
              </a:rPr>
              <a:t>study, </a:t>
            </a:r>
            <a:r>
              <a:rPr lang="en-AU" sz="1600" spc="-10" noProof="0" dirty="0">
                <a:latin typeface="Calibri"/>
                <a:cs typeface="Calibri"/>
              </a:rPr>
              <a:t>showed </a:t>
            </a:r>
            <a:r>
              <a:rPr lang="en-AU" sz="1600" spc="-5" noProof="0" dirty="0">
                <a:latin typeface="Calibri"/>
                <a:cs typeface="Calibri"/>
              </a:rPr>
              <a:t>10.3% </a:t>
            </a:r>
            <a:r>
              <a:rPr lang="en-AU" sz="1600" spc="-15" noProof="0" dirty="0">
                <a:latin typeface="Calibri"/>
                <a:cs typeface="Calibri"/>
              </a:rPr>
              <a:t>contracted </a:t>
            </a:r>
            <a:r>
              <a:rPr lang="en-AU" sz="1600" spc="-10" noProof="0" dirty="0">
                <a:latin typeface="Calibri"/>
                <a:cs typeface="Calibri"/>
              </a:rPr>
              <a:t>agranulocytosis </a:t>
            </a:r>
            <a:r>
              <a:rPr lang="en-AU" sz="1600" spc="-5" noProof="0" dirty="0">
                <a:latin typeface="Calibri"/>
                <a:cs typeface="Calibri"/>
              </a:rPr>
              <a:t>in </a:t>
            </a:r>
            <a:r>
              <a:rPr lang="en-AU" sz="1600" spc="-10" noProof="0" dirty="0">
                <a:latin typeface="Calibri"/>
                <a:cs typeface="Calibri"/>
              </a:rPr>
              <a:t>2nd </a:t>
            </a:r>
            <a:r>
              <a:rPr lang="en-AU" sz="1600" spc="-35" noProof="0" dirty="0">
                <a:latin typeface="Calibri"/>
                <a:cs typeface="Calibri"/>
              </a:rPr>
              <a:t>year, </a:t>
            </a:r>
            <a:r>
              <a:rPr lang="en-AU" sz="1600" spc="-5" noProof="0" dirty="0">
                <a:latin typeface="Calibri"/>
                <a:cs typeface="Calibri"/>
              </a:rPr>
              <a:t>and</a:t>
            </a:r>
            <a:r>
              <a:rPr lang="en-AU" sz="1600" spc="20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some</a:t>
            </a:r>
            <a:r>
              <a:rPr lang="en-AU" sz="1600" spc="-2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as long as 22 </a:t>
            </a:r>
            <a:r>
              <a:rPr lang="en-AU" sz="1600" spc="-15" noProof="0" dirty="0">
                <a:latin typeface="Calibri"/>
                <a:cs typeface="Calibri"/>
              </a:rPr>
              <a:t>years (</a:t>
            </a:r>
            <a:r>
              <a:rPr lang="en-AU" sz="1600" spc="-10" noProof="0" dirty="0">
                <a:latin typeface="Calibri"/>
                <a:cs typeface="Calibri"/>
              </a:rPr>
              <a:t>40% non-</a:t>
            </a:r>
            <a:r>
              <a:rPr lang="en-AU" sz="1600" spc="-15" noProof="0" dirty="0">
                <a:latin typeface="Calibri"/>
                <a:cs typeface="Calibri"/>
              </a:rPr>
              <a:t>fatal </a:t>
            </a:r>
            <a:r>
              <a:rPr lang="en-AU" sz="1600" spc="-5" noProof="0" dirty="0">
                <a:latin typeface="Calibri"/>
                <a:cs typeface="Calibri"/>
              </a:rPr>
              <a:t>, and </a:t>
            </a:r>
            <a:r>
              <a:rPr lang="en-AU" sz="1600" spc="-10" noProof="0" dirty="0">
                <a:latin typeface="Calibri"/>
                <a:cs typeface="Calibri"/>
              </a:rPr>
              <a:t>80% </a:t>
            </a:r>
            <a:r>
              <a:rPr lang="en-AU" sz="1600" spc="-15" noProof="0" dirty="0">
                <a:latin typeface="Calibri"/>
                <a:cs typeface="Calibri"/>
              </a:rPr>
              <a:t>fatal </a:t>
            </a:r>
            <a:r>
              <a:rPr lang="en-AU" sz="1600" spc="-5" noProof="0" dirty="0">
                <a:latin typeface="Calibri"/>
                <a:cs typeface="Calibri"/>
              </a:rPr>
              <a:t>had another</a:t>
            </a:r>
            <a:r>
              <a:rPr lang="en-AU" sz="1600" spc="18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medication)</a:t>
            </a:r>
            <a:endParaRPr lang="en-AU" sz="1600" noProof="0" dirty="0">
              <a:latin typeface="Calibri"/>
              <a:cs typeface="Calibri"/>
            </a:endParaRPr>
          </a:p>
          <a:p>
            <a:pPr marL="288290" marR="1047750" indent="-276225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Assoc with </a:t>
            </a:r>
            <a:r>
              <a:rPr lang="en-AU" sz="1600" spc="-10" noProof="0" dirty="0">
                <a:latin typeface="Calibri"/>
                <a:cs typeface="Calibri"/>
              </a:rPr>
              <a:t>agranulocytosis, </a:t>
            </a:r>
            <a:r>
              <a:rPr lang="en-AU" sz="1600" spc="-5" noProof="0" dirty="0">
                <a:latin typeface="Calibri"/>
                <a:cs typeface="Calibri"/>
              </a:rPr>
              <a:t>long </a:t>
            </a:r>
            <a:r>
              <a:rPr lang="en-AU" sz="1600" spc="-10" noProof="0" dirty="0">
                <a:latin typeface="Calibri"/>
                <a:cs typeface="Calibri"/>
              </a:rPr>
              <a:t>term </a:t>
            </a:r>
            <a:r>
              <a:rPr lang="en-AU" sz="1600" spc="-5" noProof="0" dirty="0">
                <a:latin typeface="Calibri"/>
                <a:cs typeface="Calibri"/>
              </a:rPr>
              <a:t>monitoring </a:t>
            </a:r>
            <a:r>
              <a:rPr lang="en-AU" sz="1600" spc="-10" noProof="0" dirty="0">
                <a:latin typeface="Calibri"/>
                <a:cs typeface="Calibri"/>
              </a:rPr>
              <a:t>needed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Dose: start </a:t>
            </a:r>
            <a:r>
              <a:rPr lang="en-AU" sz="1600" noProof="0" dirty="0">
                <a:latin typeface="Calibri"/>
                <a:cs typeface="Calibri"/>
              </a:rPr>
              <a:t>with </a:t>
            </a:r>
            <a:r>
              <a:rPr lang="en-AU" sz="1600" spc="-10" noProof="0" dirty="0">
                <a:latin typeface="Calibri"/>
                <a:cs typeface="Calibri"/>
              </a:rPr>
              <a:t>12.5mg </a:t>
            </a:r>
            <a:r>
              <a:rPr lang="en-AU" sz="1600" spc="-5" noProof="0" dirty="0">
                <a:latin typeface="Calibri"/>
                <a:cs typeface="Calibri"/>
              </a:rPr>
              <a:t>up </a:t>
            </a:r>
            <a:r>
              <a:rPr lang="en-AU" sz="1600" spc="-10" noProof="0" dirty="0">
                <a:latin typeface="Calibri"/>
                <a:cs typeface="Calibri"/>
              </a:rPr>
              <a:t>titrate </a:t>
            </a:r>
            <a:r>
              <a:rPr lang="en-AU" sz="1600" noProof="0" dirty="0">
                <a:latin typeface="Calibri"/>
                <a:cs typeface="Calibri"/>
              </a:rPr>
              <a:t>with </a:t>
            </a:r>
            <a:r>
              <a:rPr lang="en-AU" sz="1600" spc="-10" noProof="0" dirty="0">
                <a:latin typeface="Calibri"/>
                <a:cs typeface="Calibri"/>
              </a:rPr>
              <a:t>25mg increments to max </a:t>
            </a:r>
            <a:r>
              <a:rPr lang="en-AU" sz="1600" spc="-5" noProof="0" dirty="0">
                <a:latin typeface="Calibri"/>
                <a:cs typeface="Calibri"/>
              </a:rPr>
              <a:t>of</a:t>
            </a:r>
            <a:r>
              <a:rPr lang="en-AU" sz="1600" spc="90" noProof="0" dirty="0">
                <a:latin typeface="Calibri"/>
                <a:cs typeface="Calibri"/>
              </a:rPr>
              <a:t> </a:t>
            </a:r>
            <a:r>
              <a:rPr lang="en-AU" sz="1600" noProof="0" dirty="0">
                <a:latin typeface="Calibri"/>
                <a:cs typeface="Calibri"/>
              </a:rPr>
              <a:t>450mg/d.</a:t>
            </a: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With </a:t>
            </a:r>
            <a:r>
              <a:rPr lang="en-AU" sz="1600" spc="-10" noProof="0" dirty="0">
                <a:latin typeface="Calibri"/>
                <a:cs typeface="Calibri"/>
              </a:rPr>
              <a:t>at </a:t>
            </a:r>
            <a:r>
              <a:rPr lang="en-AU" sz="1600" spc="-5" noProof="0" dirty="0">
                <a:latin typeface="Calibri"/>
                <a:cs typeface="Calibri"/>
              </a:rPr>
              <a:t>highest </a:t>
            </a:r>
            <a:r>
              <a:rPr lang="en-AU" sz="1600" noProof="0" dirty="0">
                <a:latin typeface="Calibri"/>
                <a:cs typeface="Calibri"/>
              </a:rPr>
              <a:t>600mg/d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10" noProof="0" dirty="0">
                <a:latin typeface="Calibri"/>
                <a:cs typeface="Calibri"/>
              </a:rPr>
              <a:t>short</a:t>
            </a:r>
            <a:r>
              <a:rPr lang="en-AU" sz="1600" spc="3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period.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Finish </a:t>
            </a:r>
            <a:r>
              <a:rPr lang="en-AU" sz="1600" spc="-10" noProof="0" dirty="0">
                <a:latin typeface="Calibri"/>
                <a:cs typeface="Calibri"/>
              </a:rPr>
              <a:t>study AGCTS </a:t>
            </a:r>
            <a:r>
              <a:rPr lang="en-AU" sz="1600" spc="-5" noProof="0" dirty="0">
                <a:latin typeface="Calibri"/>
                <a:cs typeface="Calibri"/>
              </a:rPr>
              <a:t>monitor: monthly </a:t>
            </a:r>
            <a:r>
              <a:rPr lang="en-AU" sz="1600" spc="-20" noProof="0" dirty="0">
                <a:latin typeface="Calibri"/>
                <a:cs typeface="Calibri"/>
              </a:rPr>
              <a:t>for </a:t>
            </a:r>
            <a:r>
              <a:rPr lang="en-AU" sz="1600" spc="-10" noProof="0" dirty="0">
                <a:latin typeface="Calibri"/>
                <a:cs typeface="Calibri"/>
              </a:rPr>
              <a:t>1st 3/12; </a:t>
            </a:r>
            <a:r>
              <a:rPr lang="en-AU" sz="1600" spc="-5" noProof="0" dirty="0">
                <a:latin typeface="Calibri"/>
                <a:cs typeface="Calibri"/>
              </a:rPr>
              <a:t>then </a:t>
            </a:r>
            <a:r>
              <a:rPr lang="en-AU" sz="1600" spc="-10" noProof="0" dirty="0">
                <a:latin typeface="Calibri"/>
                <a:cs typeface="Calibri"/>
              </a:rPr>
              <a:t>3/12, </a:t>
            </a:r>
            <a:r>
              <a:rPr lang="en-AU" sz="1600" spc="-5" noProof="0" dirty="0">
                <a:latin typeface="Calibri"/>
                <a:cs typeface="Calibri"/>
              </a:rPr>
              <a:t>then </a:t>
            </a:r>
            <a:r>
              <a:rPr lang="en-AU" sz="1600" spc="-10" noProof="0" dirty="0">
                <a:latin typeface="Calibri"/>
                <a:cs typeface="Calibri"/>
              </a:rPr>
              <a:t>6/12. Check local</a:t>
            </a:r>
            <a:r>
              <a:rPr lang="en-AU" sz="1600" spc="23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protocol.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Resistance to clozapine </a:t>
            </a:r>
            <a:r>
              <a:rPr lang="en-AU" sz="1600" spc="-5" noProof="0" dirty="0">
                <a:latin typeface="Calibri"/>
                <a:cs typeface="Calibri"/>
              </a:rPr>
              <a:t>usually </a:t>
            </a:r>
            <a:r>
              <a:rPr lang="en-AU" sz="1600" spc="-10" noProof="0" dirty="0">
                <a:latin typeface="Calibri"/>
                <a:cs typeface="Calibri"/>
              </a:rPr>
              <a:t>non </a:t>
            </a:r>
            <a:r>
              <a:rPr lang="en-AU" sz="1600" spc="-5" noProof="0" dirty="0">
                <a:latin typeface="Calibri"/>
                <a:cs typeface="Calibri"/>
              </a:rPr>
              <a:t>compliance in up to </a:t>
            </a:r>
            <a:r>
              <a:rPr lang="en-AU" sz="1600" spc="-10" noProof="0" dirty="0">
                <a:latin typeface="Calibri"/>
                <a:cs typeface="Calibri"/>
              </a:rPr>
              <a:t>70% </a:t>
            </a:r>
            <a:r>
              <a:rPr lang="en-AU" sz="1600" spc="-5" noProof="0" dirty="0">
                <a:latin typeface="Calibri"/>
                <a:cs typeface="Calibri"/>
              </a:rPr>
              <a:t>of patients; check</a:t>
            </a:r>
            <a:r>
              <a:rPr lang="en-AU" sz="1600" spc="4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levels.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Compliance </a:t>
            </a:r>
            <a:r>
              <a:rPr lang="en-AU" sz="1600" spc="-15" noProof="0" dirty="0">
                <a:latin typeface="Calibri"/>
                <a:cs typeface="Calibri"/>
              </a:rPr>
              <a:t>always </a:t>
            </a:r>
            <a:r>
              <a:rPr lang="en-AU" sz="1600" spc="-5" noProof="0" dirty="0">
                <a:latin typeface="Calibri"/>
                <a:cs typeface="Calibri"/>
              </a:rPr>
              <a:t>an issue, check </a:t>
            </a:r>
            <a:r>
              <a:rPr lang="en-AU" sz="1600" spc="-10" noProof="0" dirty="0">
                <a:latin typeface="Calibri"/>
                <a:cs typeface="Calibri"/>
              </a:rPr>
              <a:t>social circ (transport), support, </a:t>
            </a:r>
            <a:r>
              <a:rPr lang="en-AU" sz="1600" spc="-5" noProof="0" dirty="0">
                <a:latin typeface="Calibri"/>
                <a:cs typeface="Calibri"/>
              </a:rPr>
              <a:t>and insight of </a:t>
            </a:r>
            <a:r>
              <a:rPr lang="en-AU" sz="1600" spc="-10" noProof="0" dirty="0">
                <a:latin typeface="Calibri"/>
                <a:cs typeface="Calibri"/>
              </a:rPr>
              <a:t>patient </a:t>
            </a:r>
            <a:r>
              <a:rPr lang="en-AU" sz="1600" spc="-5" noProof="0" dirty="0">
                <a:latin typeface="Calibri"/>
                <a:cs typeface="Calibri"/>
              </a:rPr>
              <a:t>&amp;</a:t>
            </a:r>
            <a:r>
              <a:rPr lang="en-AU" sz="1600" spc="155" noProof="0" dirty="0">
                <a:latin typeface="Calibri"/>
                <a:cs typeface="Calibri"/>
              </a:rPr>
              <a:t> </a:t>
            </a:r>
            <a:r>
              <a:rPr lang="en-AU" sz="1600" spc="-25" noProof="0" dirty="0">
                <a:latin typeface="Calibri"/>
                <a:cs typeface="Calibri"/>
              </a:rPr>
              <a:t>family.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CIGARETTE SMOKING ALSO </a:t>
            </a:r>
            <a:r>
              <a:rPr lang="en-AU" sz="1600" spc="-10" noProof="0" dirty="0">
                <a:latin typeface="Calibri"/>
                <a:cs typeface="Calibri"/>
              </a:rPr>
              <a:t>INDUSES </a:t>
            </a:r>
            <a:r>
              <a:rPr lang="en-AU" sz="1600" spc="-15" noProof="0" dirty="0">
                <a:latin typeface="Calibri"/>
                <a:cs typeface="Calibri"/>
              </a:rPr>
              <a:t>METABOLISM, </a:t>
            </a:r>
            <a:r>
              <a:rPr lang="en-AU" sz="1600" spc="-30" noProof="0" dirty="0">
                <a:latin typeface="Calibri"/>
                <a:cs typeface="Calibri"/>
              </a:rPr>
              <a:t>USUALLY </a:t>
            </a:r>
            <a:r>
              <a:rPr lang="en-AU" sz="1600" spc="-5" noProof="0" dirty="0">
                <a:latin typeface="Calibri"/>
                <a:cs typeface="Calibri"/>
              </a:rPr>
              <a:t>HIGHER </a:t>
            </a:r>
            <a:r>
              <a:rPr lang="en-AU" sz="1600" spc="-10" noProof="0" dirty="0">
                <a:latin typeface="Calibri"/>
                <a:cs typeface="Calibri"/>
              </a:rPr>
              <a:t>DOSES</a:t>
            </a:r>
            <a:r>
              <a:rPr lang="en-AU" sz="1600" spc="204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NEEDED.</a:t>
            </a:r>
            <a:endParaRPr lang="en-AU" sz="16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220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949E7-E47B-0A36-AB23-41DBF8056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C7EC0BC-0673-ED98-164C-828B28A180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marL="12700"/>
            <a:r>
              <a:rPr lang="en-AU" sz="2600" noProof="0" dirty="0">
                <a:solidFill>
                  <a:schemeClr val="bg1"/>
                </a:solidFill>
              </a:rPr>
              <a:t>Schizophrenia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4D64DBD6-9FFE-4941-EAF1-D8EDC2462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6121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25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marL="12700"/>
            <a:r>
              <a:rPr lang="en-AU" sz="2600" noProof="0" dirty="0">
                <a:solidFill>
                  <a:schemeClr val="bg1"/>
                </a:solidFill>
              </a:rPr>
              <a:t>Schizophrenia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F5BE4A5-9089-E5A3-5B61-AD9DEC5CE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27892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77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" y="697991"/>
            <a:ext cx="3375660" cy="4919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3" name="object 3"/>
          <p:cNvSpPr/>
          <p:nvPr/>
        </p:nvSpPr>
        <p:spPr>
          <a:xfrm>
            <a:off x="3947159" y="681227"/>
            <a:ext cx="3995928" cy="5495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4" name="object 4"/>
          <p:cNvSpPr/>
          <p:nvPr/>
        </p:nvSpPr>
        <p:spPr>
          <a:xfrm>
            <a:off x="8061959" y="697991"/>
            <a:ext cx="3771900" cy="503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27323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227" y="3957828"/>
            <a:ext cx="7853172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624027" y="557911"/>
            <a:ext cx="7535545" cy="38722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1600" spc="-10" noProof="0" dirty="0">
                <a:latin typeface="Calibri"/>
                <a:cs typeface="Calibri"/>
              </a:rPr>
              <a:t>Differential</a:t>
            </a:r>
            <a:r>
              <a:rPr lang="en-AU" sz="1600" spc="-2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diagnosis: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Other </a:t>
            </a:r>
            <a:r>
              <a:rPr lang="en-AU" sz="1600" spc="-10" noProof="0" dirty="0">
                <a:latin typeface="Calibri"/>
                <a:cs typeface="Calibri"/>
              </a:rPr>
              <a:t>psychotic</a:t>
            </a:r>
            <a:r>
              <a:rPr lang="en-AU" sz="1600" spc="1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disorders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Another medical condition causing </a:t>
            </a:r>
            <a:r>
              <a:rPr lang="en-AU" sz="1600" spc="-15" noProof="0" dirty="0">
                <a:latin typeface="Calibri"/>
                <a:cs typeface="Calibri"/>
              </a:rPr>
              <a:t>psychosis </a:t>
            </a:r>
            <a:r>
              <a:rPr lang="en-AU" sz="1600" spc="-5" noProof="0" dirty="0">
                <a:latin typeface="Calibri"/>
                <a:cs typeface="Calibri"/>
              </a:rPr>
              <a:t>-&gt; </a:t>
            </a:r>
            <a:r>
              <a:rPr lang="en-AU" sz="1600" spc="-10" noProof="0" dirty="0">
                <a:latin typeface="Calibri"/>
                <a:cs typeface="Calibri"/>
              </a:rPr>
              <a:t>watch out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5" noProof="0" dirty="0">
                <a:latin typeface="Calibri"/>
                <a:cs typeface="Calibri"/>
              </a:rPr>
              <a:t>delirium and</a:t>
            </a:r>
            <a:r>
              <a:rPr lang="en-AU" sz="1600" spc="9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epilepsy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Anxiety </a:t>
            </a:r>
            <a:r>
              <a:rPr lang="en-AU" sz="1600" spc="-15" noProof="0" dirty="0">
                <a:latin typeface="Calibri"/>
                <a:cs typeface="Calibri"/>
              </a:rPr>
              <a:t>disorders</a:t>
            </a:r>
            <a:r>
              <a:rPr lang="en-AU" sz="1600" spc="2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(decompensating)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OCD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0" noProof="0" dirty="0">
                <a:latin typeface="Calibri"/>
                <a:cs typeface="Calibri"/>
              </a:rPr>
              <a:t>related </a:t>
            </a:r>
            <a:r>
              <a:rPr lang="en-AU" sz="1600" spc="-15" noProof="0" dirty="0">
                <a:latin typeface="Calibri"/>
                <a:cs typeface="Calibri"/>
              </a:rPr>
              <a:t>disorders</a:t>
            </a:r>
            <a:r>
              <a:rPr lang="en-AU" sz="1600" spc="5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(decompensating)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PSTD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0" noProof="0" dirty="0">
                <a:latin typeface="Calibri"/>
                <a:cs typeface="Calibri"/>
              </a:rPr>
              <a:t>related</a:t>
            </a:r>
            <a:r>
              <a:rPr lang="en-AU" sz="1600" spc="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disorders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Dissociative</a:t>
            </a:r>
            <a:r>
              <a:rPr lang="en-AU" sz="1600" spc="-2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disorder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Personality </a:t>
            </a:r>
            <a:r>
              <a:rPr lang="en-AU" sz="1600" spc="-15" noProof="0" dirty="0">
                <a:latin typeface="Calibri"/>
                <a:cs typeface="Calibri"/>
              </a:rPr>
              <a:t>disorders </a:t>
            </a:r>
            <a:r>
              <a:rPr lang="en-AU" sz="1600" spc="-10" noProof="0" dirty="0">
                <a:latin typeface="Calibri"/>
                <a:cs typeface="Calibri"/>
              </a:rPr>
              <a:t>(Borderline </a:t>
            </a:r>
            <a:r>
              <a:rPr lang="en-AU" sz="1600" spc="-5" noProof="0" dirty="0">
                <a:latin typeface="Calibri"/>
                <a:cs typeface="Calibri"/>
              </a:rPr>
              <a:t>-&gt; </a:t>
            </a:r>
            <a:r>
              <a:rPr lang="en-AU" sz="1600" spc="-10" noProof="0" dirty="0">
                <a:latin typeface="Calibri"/>
                <a:cs typeface="Calibri"/>
              </a:rPr>
              <a:t>micro-psychotic events, Schizotypal, </a:t>
            </a:r>
            <a:r>
              <a:rPr lang="en-AU" sz="1600" spc="-15" noProof="0" dirty="0">
                <a:latin typeface="Calibri"/>
                <a:cs typeface="Calibri"/>
              </a:rPr>
              <a:t>Paranoid</a:t>
            </a:r>
            <a:r>
              <a:rPr lang="en-AU" sz="1600" spc="21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type)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Malingering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Factitious Disorder</a:t>
            </a:r>
            <a:endParaRPr lang="en-AU" sz="1600" noProof="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Neurodevelopmental </a:t>
            </a:r>
            <a:r>
              <a:rPr lang="en-AU" sz="1600" spc="-15" noProof="0" dirty="0">
                <a:latin typeface="Calibri"/>
                <a:cs typeface="Calibri"/>
              </a:rPr>
              <a:t>disorders </a:t>
            </a:r>
            <a:r>
              <a:rPr lang="en-AU" sz="1600" spc="-10" noProof="0" dirty="0">
                <a:latin typeface="Calibri"/>
                <a:cs typeface="Calibri"/>
              </a:rPr>
              <a:t>such </a:t>
            </a:r>
            <a:r>
              <a:rPr lang="en-AU" sz="1600" spc="-5" noProof="0" dirty="0">
                <a:latin typeface="Calibri"/>
                <a:cs typeface="Calibri"/>
              </a:rPr>
              <a:t>as</a:t>
            </a:r>
            <a:r>
              <a:rPr lang="en-AU" sz="1600" spc="8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ASD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AU" sz="165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600" spc="-15" noProof="0" dirty="0">
                <a:latin typeface="Calibri"/>
                <a:cs typeface="Calibri"/>
              </a:rPr>
              <a:t>Course: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AU" sz="1600" noProof="0" dirty="0">
              <a:latin typeface="Times New Roman"/>
              <a:cs typeface="Times New Roman"/>
            </a:endParaRPr>
          </a:p>
          <a:p>
            <a:pPr marL="154940">
              <a:lnSpc>
                <a:spcPct val="100000"/>
              </a:lnSpc>
              <a:spcBef>
                <a:spcPts val="995"/>
              </a:spcBef>
            </a:pPr>
            <a:r>
              <a:rPr lang="en-AU" sz="1800" noProof="0" dirty="0" err="1">
                <a:latin typeface="Calibri"/>
                <a:cs typeface="Calibri"/>
              </a:rPr>
              <a:t>Fx</a:t>
            </a:r>
            <a:endParaRPr lang="en-AU" sz="1800" noProof="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673" y="4859273"/>
            <a:ext cx="9866630" cy="164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100"/>
              </a:spcBef>
              <a:tabLst>
                <a:tab pos="1458595" algn="l"/>
                <a:tab pos="3296920" algn="l"/>
                <a:tab pos="5378450" algn="l"/>
                <a:tab pos="7312659" algn="l"/>
              </a:tabLst>
            </a:pPr>
            <a:r>
              <a:rPr lang="en-AU" sz="1800" spc="-5" noProof="0" dirty="0">
                <a:latin typeface="Calibri"/>
                <a:cs typeface="Calibri"/>
              </a:rPr>
              <a:t>Birth	Childhood	Adolescence	</a:t>
            </a:r>
            <a:r>
              <a:rPr lang="en-AU" sz="1800" noProof="0" dirty="0">
                <a:latin typeface="Calibri"/>
                <a:cs typeface="Calibri"/>
              </a:rPr>
              <a:t>Adulthood	</a:t>
            </a:r>
            <a:r>
              <a:rPr lang="en-AU" sz="1800" spc="-5" noProof="0" dirty="0">
                <a:latin typeface="Calibri"/>
                <a:cs typeface="Calibri"/>
              </a:rPr>
              <a:t>Old</a:t>
            </a:r>
            <a:r>
              <a:rPr lang="en-AU" sz="1800" spc="5" noProof="0" dirty="0">
                <a:latin typeface="Calibri"/>
                <a:cs typeface="Calibri"/>
              </a:rPr>
              <a:t> </a:t>
            </a:r>
            <a:r>
              <a:rPr lang="en-AU" sz="1800" spc="-5" noProof="0" dirty="0">
                <a:latin typeface="Calibri"/>
                <a:cs typeface="Calibri"/>
              </a:rPr>
              <a:t>Age</a:t>
            </a:r>
            <a:endParaRPr lang="en-AU" sz="1800" noProof="0" dirty="0">
              <a:latin typeface="Calibri"/>
              <a:cs typeface="Calibri"/>
            </a:endParaRPr>
          </a:p>
          <a:p>
            <a:pPr marL="12700" marR="400050">
              <a:lnSpc>
                <a:spcPct val="100000"/>
              </a:lnSpc>
              <a:spcBef>
                <a:spcPts val="1425"/>
              </a:spcBef>
            </a:pPr>
            <a:r>
              <a:rPr lang="en-AU" sz="1600" spc="-10" noProof="0" dirty="0">
                <a:latin typeface="Calibri"/>
                <a:cs typeface="Calibri"/>
              </a:rPr>
              <a:t>Duration </a:t>
            </a:r>
            <a:r>
              <a:rPr lang="en-AU" sz="1600" spc="-5" noProof="0" dirty="0">
                <a:latin typeface="Calibri"/>
                <a:cs typeface="Calibri"/>
              </a:rPr>
              <a:t>of </a:t>
            </a:r>
            <a:r>
              <a:rPr lang="en-AU" sz="1600" spc="-10" noProof="0" dirty="0">
                <a:latin typeface="Calibri"/>
                <a:cs typeface="Calibri"/>
              </a:rPr>
              <a:t>untreated psychosis </a:t>
            </a:r>
            <a:r>
              <a:rPr lang="en-AU" sz="1600" spc="-5" noProof="0" dirty="0">
                <a:latin typeface="Calibri"/>
                <a:cs typeface="Calibri"/>
              </a:rPr>
              <a:t>suggests </a:t>
            </a:r>
            <a:r>
              <a:rPr lang="en-AU" sz="1600" spc="-10" noProof="0" dirty="0">
                <a:latin typeface="Calibri"/>
                <a:cs typeface="Calibri"/>
              </a:rPr>
              <a:t>decrease </a:t>
            </a:r>
            <a:r>
              <a:rPr lang="en-AU" sz="1600" spc="-5" noProof="0" dirty="0">
                <a:latin typeface="Calibri"/>
                <a:cs typeface="Calibri"/>
              </a:rPr>
              <a:t>in function, </a:t>
            </a:r>
            <a:r>
              <a:rPr lang="en-AU" sz="1600" spc="-10" noProof="0" dirty="0">
                <a:latin typeface="Calibri"/>
                <a:cs typeface="Calibri"/>
              </a:rPr>
              <a:t>hence Early Intervention </a:t>
            </a:r>
            <a:r>
              <a:rPr lang="en-AU" sz="1600" spc="-5" noProof="0" dirty="0">
                <a:latin typeface="Calibri"/>
                <a:cs typeface="Calibri"/>
              </a:rPr>
              <a:t>in </a:t>
            </a:r>
            <a:r>
              <a:rPr lang="en-AU" sz="1600" spc="-15" noProof="0" dirty="0">
                <a:latin typeface="Calibri"/>
                <a:cs typeface="Calibri"/>
              </a:rPr>
              <a:t>Psychosis </a:t>
            </a:r>
            <a:r>
              <a:rPr lang="en-AU" sz="1600" spc="-5" noProof="0" dirty="0">
                <a:latin typeface="Calibri"/>
                <a:cs typeface="Calibri"/>
              </a:rPr>
              <a:t>Services  Studies </a:t>
            </a:r>
            <a:r>
              <a:rPr lang="en-AU" sz="1600" spc="-15" noProof="0" dirty="0">
                <a:latin typeface="Calibri"/>
                <a:cs typeface="Calibri"/>
              </a:rPr>
              <a:t>have </a:t>
            </a:r>
            <a:r>
              <a:rPr lang="en-AU" sz="1600" spc="-10" noProof="0" dirty="0">
                <a:latin typeface="Calibri"/>
                <a:cs typeface="Calibri"/>
              </a:rPr>
              <a:t>shown steady decrease </a:t>
            </a:r>
            <a:r>
              <a:rPr lang="en-AU" sz="1600" spc="-5" noProof="0" dirty="0">
                <a:latin typeface="Calibri"/>
                <a:cs typeface="Calibri"/>
              </a:rPr>
              <a:t>in </a:t>
            </a:r>
            <a:r>
              <a:rPr lang="en-AU" sz="1600" spc="-10" noProof="0" dirty="0">
                <a:latin typeface="Calibri"/>
                <a:cs typeface="Calibri"/>
              </a:rPr>
              <a:t>cortical </a:t>
            </a:r>
            <a:r>
              <a:rPr lang="en-AU" sz="1600" spc="-5" noProof="0" dirty="0">
                <a:latin typeface="Calibri"/>
                <a:cs typeface="Calibri"/>
              </a:rPr>
              <a:t>density </a:t>
            </a:r>
            <a:r>
              <a:rPr lang="en-AU" sz="1600" spc="-15" noProof="0" dirty="0" err="1">
                <a:latin typeface="Calibri"/>
                <a:cs typeface="Calibri"/>
              </a:rPr>
              <a:t>fronto</a:t>
            </a:r>
            <a:r>
              <a:rPr lang="en-AU" sz="1600" spc="-15" noProof="0" dirty="0">
                <a:latin typeface="Calibri"/>
                <a:cs typeface="Calibri"/>
              </a:rPr>
              <a:t>-temporal </a:t>
            </a:r>
            <a:r>
              <a:rPr lang="en-AU" sz="1600" spc="-10" noProof="0" dirty="0">
                <a:latin typeface="Calibri"/>
                <a:cs typeface="Calibri"/>
              </a:rPr>
              <a:t>areas </a:t>
            </a:r>
            <a:r>
              <a:rPr lang="en-AU" sz="1600" spc="-5" noProof="0" dirty="0">
                <a:latin typeface="Calibri"/>
                <a:cs typeface="Calibri"/>
              </a:rPr>
              <a:t>as </a:t>
            </a:r>
            <a:r>
              <a:rPr lang="en-AU" sz="1600" spc="-10" noProof="0" dirty="0">
                <a:latin typeface="Calibri"/>
                <a:cs typeface="Calibri"/>
              </a:rPr>
              <a:t>well </a:t>
            </a:r>
            <a:r>
              <a:rPr lang="en-AU" sz="1600" spc="-5" noProof="0" dirty="0">
                <a:latin typeface="Calibri"/>
                <a:cs typeface="Calibri"/>
              </a:rPr>
              <a:t>as thalamic </a:t>
            </a:r>
            <a:r>
              <a:rPr lang="en-AU" sz="1600" spc="-10" noProof="0" dirty="0">
                <a:latin typeface="Calibri"/>
                <a:cs typeface="Calibri"/>
              </a:rPr>
              <a:t>areas </a:t>
            </a:r>
            <a:r>
              <a:rPr lang="en-AU" sz="1600" spc="-5" noProof="0" dirty="0">
                <a:latin typeface="Calibri"/>
                <a:cs typeface="Calibri"/>
              </a:rPr>
              <a:t>of the</a:t>
            </a:r>
            <a:r>
              <a:rPr lang="en-AU" sz="1600" spc="34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brain</a:t>
            </a:r>
            <a:endParaRPr lang="en-AU" sz="1600" noProof="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85420" algn="l"/>
              </a:tabLst>
            </a:pPr>
            <a:r>
              <a:rPr lang="en-AU" sz="1100" i="1" spc="-5" noProof="0" dirty="0">
                <a:latin typeface="Calibri"/>
                <a:cs typeface="Calibri"/>
              </a:rPr>
              <a:t>Changes </a:t>
            </a:r>
            <a:r>
              <a:rPr lang="en-AU" sz="1100" i="1" noProof="0" dirty="0">
                <a:latin typeface="Calibri"/>
                <a:cs typeface="Calibri"/>
              </a:rPr>
              <a:t>in cortical thickness </a:t>
            </a:r>
            <a:r>
              <a:rPr lang="en-AU" sz="1100" i="1" spc="-5" noProof="0" dirty="0">
                <a:latin typeface="Calibri"/>
                <a:cs typeface="Calibri"/>
              </a:rPr>
              <a:t>during </a:t>
            </a:r>
            <a:r>
              <a:rPr lang="en-AU" sz="1100" i="1" noProof="0" dirty="0">
                <a:latin typeface="Calibri"/>
                <a:cs typeface="Calibri"/>
              </a:rPr>
              <a:t>the </a:t>
            </a:r>
            <a:r>
              <a:rPr lang="en-AU" sz="1100" i="1" spc="-5" noProof="0" dirty="0">
                <a:latin typeface="Calibri"/>
                <a:cs typeface="Calibri"/>
              </a:rPr>
              <a:t>course of </a:t>
            </a:r>
            <a:r>
              <a:rPr lang="en-AU" sz="1100" i="1" noProof="0" dirty="0">
                <a:latin typeface="Calibri"/>
                <a:cs typeface="Calibri"/>
              </a:rPr>
              <a:t>illness in</a:t>
            </a:r>
            <a:r>
              <a:rPr lang="en-AU" sz="1100" i="1" spc="-130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>
                <a:latin typeface="Calibri"/>
                <a:cs typeface="Calibri"/>
              </a:rPr>
              <a:t>schizophrenia.</a:t>
            </a:r>
            <a:endParaRPr lang="en-AU" sz="1100" noProof="0" dirty="0">
              <a:latin typeface="Calibri"/>
              <a:cs typeface="Calibri"/>
            </a:endParaRPr>
          </a:p>
          <a:p>
            <a:pPr marL="170815">
              <a:lnSpc>
                <a:spcPct val="100000"/>
              </a:lnSpc>
            </a:pPr>
            <a:r>
              <a:rPr lang="en-AU" sz="1100" i="1" noProof="0" dirty="0">
                <a:latin typeface="Calibri"/>
                <a:cs typeface="Calibri"/>
              </a:rPr>
              <a:t>van Haren </a:t>
            </a:r>
            <a:r>
              <a:rPr lang="en-AU" sz="1100" i="1" spc="-5" noProof="0" dirty="0">
                <a:latin typeface="Calibri"/>
                <a:cs typeface="Calibri"/>
              </a:rPr>
              <a:t>NE1, Schnack </a:t>
            </a:r>
            <a:r>
              <a:rPr lang="en-AU" sz="1100" i="1" noProof="0" dirty="0">
                <a:latin typeface="Calibri"/>
                <a:cs typeface="Calibri"/>
              </a:rPr>
              <a:t>HG, </a:t>
            </a:r>
            <a:r>
              <a:rPr lang="en-AU" sz="1100" i="1" spc="-5" noProof="0" dirty="0">
                <a:latin typeface="Calibri"/>
                <a:cs typeface="Calibri"/>
              </a:rPr>
              <a:t>Cahn </a:t>
            </a:r>
            <a:r>
              <a:rPr lang="en-AU" sz="1100" i="1" noProof="0" dirty="0">
                <a:latin typeface="Calibri"/>
                <a:cs typeface="Calibri"/>
              </a:rPr>
              <a:t>W, van den Heuvel MP, </a:t>
            </a:r>
            <a:r>
              <a:rPr lang="en-AU" sz="1100" i="1" spc="-5" noProof="0" dirty="0">
                <a:latin typeface="Calibri"/>
                <a:cs typeface="Calibri"/>
              </a:rPr>
              <a:t>Lepage C, Collins </a:t>
            </a:r>
            <a:r>
              <a:rPr lang="en-AU" sz="1100" i="1" noProof="0" dirty="0">
                <a:latin typeface="Calibri"/>
                <a:cs typeface="Calibri"/>
              </a:rPr>
              <a:t>L, </a:t>
            </a:r>
            <a:r>
              <a:rPr lang="en-AU" sz="1100" i="1" spc="-5" noProof="0" dirty="0">
                <a:latin typeface="Calibri"/>
                <a:cs typeface="Calibri"/>
              </a:rPr>
              <a:t>Evans </a:t>
            </a:r>
            <a:r>
              <a:rPr lang="en-AU" sz="1100" i="1" noProof="0" dirty="0">
                <a:latin typeface="Calibri"/>
                <a:cs typeface="Calibri"/>
              </a:rPr>
              <a:t>AC, </a:t>
            </a:r>
            <a:r>
              <a:rPr lang="en-AU" sz="1100" i="1" spc="-5" noProof="0" dirty="0">
                <a:latin typeface="Calibri"/>
                <a:cs typeface="Calibri"/>
              </a:rPr>
              <a:t>Hulshoff </a:t>
            </a:r>
            <a:r>
              <a:rPr lang="en-AU" sz="1100" i="1" noProof="0" dirty="0">
                <a:latin typeface="Calibri"/>
                <a:cs typeface="Calibri"/>
              </a:rPr>
              <a:t>Pol </a:t>
            </a:r>
            <a:r>
              <a:rPr lang="en-AU" sz="1100" i="1" spc="-5" noProof="0" dirty="0">
                <a:latin typeface="Calibri"/>
                <a:cs typeface="Calibri"/>
              </a:rPr>
              <a:t>HE, </a:t>
            </a:r>
            <a:r>
              <a:rPr lang="en-AU" sz="1100" i="1" noProof="0" dirty="0">
                <a:latin typeface="Calibri"/>
                <a:cs typeface="Calibri"/>
              </a:rPr>
              <a:t>Kahn RS.</a:t>
            </a:r>
            <a:r>
              <a:rPr lang="en-AU" sz="1100" i="1" spc="-155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2011</a:t>
            </a:r>
            <a:endParaRPr lang="en-AU" sz="1100" noProof="0" dirty="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AU" sz="1100" i="1" spc="-5" noProof="0" dirty="0">
                <a:latin typeface="Calibri"/>
                <a:cs typeface="Calibri"/>
              </a:rPr>
              <a:t>Cortical </a:t>
            </a:r>
            <a:r>
              <a:rPr lang="en-AU" sz="1100" i="1" noProof="0" dirty="0">
                <a:latin typeface="Calibri"/>
                <a:cs typeface="Calibri"/>
              </a:rPr>
              <a:t>Brain </a:t>
            </a:r>
            <a:r>
              <a:rPr lang="en-AU" sz="1100" i="1" spc="-5" noProof="0" dirty="0">
                <a:latin typeface="Calibri"/>
                <a:cs typeface="Calibri"/>
              </a:rPr>
              <a:t>Abnormalities </a:t>
            </a:r>
            <a:r>
              <a:rPr lang="en-AU" sz="1100" i="1" noProof="0" dirty="0">
                <a:latin typeface="Calibri"/>
                <a:cs typeface="Calibri"/>
              </a:rPr>
              <a:t>in 4474 </a:t>
            </a:r>
            <a:r>
              <a:rPr lang="en-AU" sz="1100" i="1" spc="-5" noProof="0" dirty="0">
                <a:latin typeface="Calibri"/>
                <a:cs typeface="Calibri"/>
              </a:rPr>
              <a:t>Individuals With Schizophrenia and </a:t>
            </a:r>
            <a:r>
              <a:rPr lang="en-AU" sz="1100" i="1" noProof="0" dirty="0">
                <a:latin typeface="Calibri"/>
                <a:cs typeface="Calibri"/>
              </a:rPr>
              <a:t>5098 </a:t>
            </a:r>
            <a:r>
              <a:rPr lang="en-AU" sz="1100" i="1" spc="-5" noProof="0" dirty="0">
                <a:latin typeface="Calibri"/>
                <a:cs typeface="Calibri"/>
              </a:rPr>
              <a:t>Control Subjects </a:t>
            </a:r>
            <a:r>
              <a:rPr lang="en-AU" sz="1100" i="1" noProof="0" dirty="0">
                <a:latin typeface="Calibri"/>
                <a:cs typeface="Calibri"/>
              </a:rPr>
              <a:t>via the </a:t>
            </a:r>
            <a:r>
              <a:rPr lang="en-AU" sz="1100" i="1" spc="-5" noProof="0" dirty="0">
                <a:latin typeface="Calibri"/>
                <a:cs typeface="Calibri"/>
              </a:rPr>
              <a:t>Enhancing </a:t>
            </a:r>
            <a:r>
              <a:rPr lang="en-AU" sz="1100" i="1" noProof="0" dirty="0">
                <a:latin typeface="Calibri"/>
                <a:cs typeface="Calibri"/>
              </a:rPr>
              <a:t>Neuro </a:t>
            </a:r>
            <a:r>
              <a:rPr lang="en-AU" sz="1100" i="1" spc="-5" noProof="0" dirty="0">
                <a:latin typeface="Calibri"/>
                <a:cs typeface="Calibri"/>
              </a:rPr>
              <a:t>Imaging </a:t>
            </a:r>
            <a:r>
              <a:rPr lang="en-AU" sz="1100" i="1" noProof="0" dirty="0">
                <a:latin typeface="Calibri"/>
                <a:cs typeface="Calibri"/>
              </a:rPr>
              <a:t>Genetics </a:t>
            </a:r>
            <a:r>
              <a:rPr lang="en-AU" sz="1100" i="1" spc="-5" noProof="0" dirty="0">
                <a:latin typeface="Calibri"/>
                <a:cs typeface="Calibri"/>
              </a:rPr>
              <a:t>Through </a:t>
            </a:r>
            <a:r>
              <a:rPr lang="en-AU" sz="1100" i="1" noProof="0" dirty="0">
                <a:latin typeface="Calibri"/>
                <a:cs typeface="Calibri"/>
              </a:rPr>
              <a:t>Meta </a:t>
            </a:r>
            <a:r>
              <a:rPr lang="en-AU" sz="1100" i="1" spc="-5" noProof="0" dirty="0">
                <a:latin typeface="Calibri"/>
                <a:cs typeface="Calibri"/>
              </a:rPr>
              <a:t>Analysis (ENIGMA)  Consortium. </a:t>
            </a:r>
            <a:r>
              <a:rPr lang="en-AU" sz="1100" i="1" noProof="0" dirty="0">
                <a:latin typeface="Calibri"/>
                <a:cs typeface="Calibri"/>
              </a:rPr>
              <a:t>van Erp TGM1, </a:t>
            </a:r>
            <a:r>
              <a:rPr lang="en-AU" sz="1100" i="1" spc="-5" noProof="0" dirty="0">
                <a:latin typeface="Calibri"/>
                <a:cs typeface="Calibri"/>
              </a:rPr>
              <a:t>Walton </a:t>
            </a:r>
            <a:r>
              <a:rPr lang="en-AU" sz="1100" i="1" noProof="0" dirty="0">
                <a:latin typeface="Calibri"/>
                <a:cs typeface="Calibri"/>
              </a:rPr>
              <a:t>E2, </a:t>
            </a:r>
            <a:r>
              <a:rPr lang="en-AU" sz="1100" i="1" spc="-5" noProof="0" dirty="0" err="1">
                <a:latin typeface="Calibri"/>
                <a:cs typeface="Calibri"/>
              </a:rPr>
              <a:t>Hibar</a:t>
            </a:r>
            <a:r>
              <a:rPr lang="en-AU" sz="1100" i="1" spc="-5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DP3, </a:t>
            </a:r>
            <a:r>
              <a:rPr lang="en-AU" sz="1100" i="1" spc="-5" noProof="0" dirty="0" err="1">
                <a:latin typeface="Calibri"/>
                <a:cs typeface="Calibri"/>
              </a:rPr>
              <a:t>Schmaal</a:t>
            </a:r>
            <a:r>
              <a:rPr lang="en-AU" sz="1100" i="1" spc="-5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L4, </a:t>
            </a:r>
            <a:r>
              <a:rPr lang="en-AU" sz="1100" i="1" spc="-5" noProof="0" dirty="0">
                <a:latin typeface="Calibri"/>
                <a:cs typeface="Calibri"/>
              </a:rPr>
              <a:t>Jiang </a:t>
            </a:r>
            <a:r>
              <a:rPr lang="en-AU" sz="1100" i="1" noProof="0" dirty="0">
                <a:latin typeface="Calibri"/>
                <a:cs typeface="Calibri"/>
              </a:rPr>
              <a:t>W5, </a:t>
            </a:r>
            <a:r>
              <a:rPr lang="en-AU" sz="1100" i="1" spc="-5" noProof="0" dirty="0">
                <a:latin typeface="Calibri"/>
                <a:cs typeface="Calibri"/>
              </a:rPr>
              <a:t>Glahn </a:t>
            </a:r>
            <a:r>
              <a:rPr lang="en-AU" sz="1100" i="1" noProof="0" dirty="0">
                <a:latin typeface="Calibri"/>
                <a:cs typeface="Calibri"/>
              </a:rPr>
              <a:t>DC6, </a:t>
            </a:r>
            <a:r>
              <a:rPr lang="en-AU" sz="1100" i="1" noProof="0" dirty="0" err="1">
                <a:latin typeface="Calibri"/>
                <a:cs typeface="Calibri"/>
              </a:rPr>
              <a:t>Pearlson</a:t>
            </a:r>
            <a:r>
              <a:rPr lang="en-AU" sz="1100" i="1" noProof="0" dirty="0">
                <a:latin typeface="Calibri"/>
                <a:cs typeface="Calibri"/>
              </a:rPr>
              <a:t> GD6, Yao N6, </a:t>
            </a:r>
            <a:r>
              <a:rPr lang="en-AU" sz="1100" i="1" spc="-5" noProof="0" dirty="0">
                <a:latin typeface="Calibri"/>
                <a:cs typeface="Calibri"/>
              </a:rPr>
              <a:t>Fukunaga </a:t>
            </a:r>
            <a:r>
              <a:rPr lang="en-AU" sz="1100" i="1" noProof="0" dirty="0">
                <a:latin typeface="Calibri"/>
                <a:cs typeface="Calibri"/>
              </a:rPr>
              <a:t>M7, </a:t>
            </a:r>
            <a:r>
              <a:rPr lang="en-AU" sz="1100" i="1" spc="-5" noProof="0" dirty="0">
                <a:latin typeface="Calibri"/>
                <a:cs typeface="Calibri"/>
              </a:rPr>
              <a:t>Hashimoto </a:t>
            </a:r>
            <a:r>
              <a:rPr lang="en-AU" sz="1100" i="1" noProof="0" dirty="0">
                <a:latin typeface="Calibri"/>
                <a:cs typeface="Calibri"/>
              </a:rPr>
              <a:t>R8, </a:t>
            </a:r>
            <a:r>
              <a:rPr lang="en-AU" sz="1100" i="1" spc="-5" noProof="0" dirty="0">
                <a:latin typeface="Calibri"/>
                <a:cs typeface="Calibri"/>
              </a:rPr>
              <a:t>Okada </a:t>
            </a:r>
            <a:r>
              <a:rPr lang="en-AU" sz="1100" i="1" noProof="0" dirty="0">
                <a:latin typeface="Calibri"/>
                <a:cs typeface="Calibri"/>
              </a:rPr>
              <a:t>N9, Yamamori H10,</a:t>
            </a:r>
            <a:r>
              <a:rPr lang="en-AU" sz="1100" i="1" spc="-105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2018</a:t>
            </a:r>
            <a:endParaRPr lang="en-AU" sz="11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30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02336"/>
            <a:ext cx="7877556" cy="6053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90483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498" y="264555"/>
            <a:ext cx="24707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pc="-10" noProof="0" dirty="0"/>
              <a:t>Psychosis</a:t>
            </a:r>
            <a:r>
              <a:rPr lang="en-AU" spc="-110" noProof="0" dirty="0"/>
              <a:t> </a:t>
            </a:r>
            <a:r>
              <a:rPr lang="en-AU" noProof="0" dirty="0"/>
              <a:t>is: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89B81E8B-ECE3-5F59-07C4-7977063A3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70779"/>
              </p:ext>
            </p:extLst>
          </p:nvPr>
        </p:nvGraphicFramePr>
        <p:xfrm>
          <a:off x="805069" y="2401470"/>
          <a:ext cx="10664687" cy="263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90499" y="727989"/>
            <a:ext cx="7401559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An </a:t>
            </a:r>
            <a:r>
              <a:rPr lang="en-AU" sz="1600" spc="-10" noProof="0" dirty="0">
                <a:latin typeface="Calibri"/>
                <a:cs typeface="Calibri"/>
              </a:rPr>
              <a:t>abnormal </a:t>
            </a:r>
            <a:r>
              <a:rPr lang="en-AU" sz="1600" spc="-15" noProof="0" dirty="0">
                <a:latin typeface="Calibri"/>
                <a:cs typeface="Calibri"/>
              </a:rPr>
              <a:t>state </a:t>
            </a:r>
            <a:r>
              <a:rPr lang="en-AU" sz="1600" spc="-5" noProof="0" dirty="0">
                <a:latin typeface="Calibri"/>
                <a:cs typeface="Calibri"/>
              </a:rPr>
              <a:t>of </a:t>
            </a:r>
            <a:r>
              <a:rPr lang="en-AU" sz="1600" spc="-30" noProof="0" dirty="0">
                <a:latin typeface="Calibri"/>
                <a:cs typeface="Calibri"/>
              </a:rPr>
              <a:t>‘mind’, </a:t>
            </a:r>
            <a:r>
              <a:rPr lang="en-AU" sz="1600" spc="-15" noProof="0" dirty="0">
                <a:latin typeface="Calibri"/>
                <a:cs typeface="Calibri"/>
              </a:rPr>
              <a:t>where </a:t>
            </a:r>
            <a:r>
              <a:rPr lang="en-AU" sz="1600" spc="-30" noProof="0" dirty="0">
                <a:latin typeface="Calibri"/>
                <a:cs typeface="Calibri"/>
              </a:rPr>
              <a:t>one’s </a:t>
            </a:r>
            <a:r>
              <a:rPr lang="en-AU" sz="1600" spc="-10" noProof="0" dirty="0">
                <a:latin typeface="Calibri"/>
                <a:cs typeface="Calibri"/>
              </a:rPr>
              <a:t>sense </a:t>
            </a:r>
            <a:r>
              <a:rPr lang="en-AU" sz="1600" spc="-5" noProof="0" dirty="0">
                <a:latin typeface="Calibri"/>
                <a:cs typeface="Calibri"/>
              </a:rPr>
              <a:t>of reality is </a:t>
            </a:r>
            <a:r>
              <a:rPr lang="en-AU" sz="1600" spc="-10" noProof="0" dirty="0">
                <a:latin typeface="Calibri"/>
                <a:cs typeface="Calibri"/>
              </a:rPr>
              <a:t>altered to various</a:t>
            </a:r>
            <a:r>
              <a:rPr lang="en-AU" sz="1600" spc="32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degrees.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This </a:t>
            </a:r>
            <a:r>
              <a:rPr lang="en-AU" sz="1600" spc="-10" noProof="0" dirty="0">
                <a:latin typeface="Calibri"/>
                <a:cs typeface="Calibri"/>
              </a:rPr>
              <a:t>alteration </a:t>
            </a:r>
            <a:r>
              <a:rPr lang="en-AU" sz="1600" spc="-5" noProof="0" dirty="0">
                <a:latin typeface="Calibri"/>
                <a:cs typeface="Calibri"/>
              </a:rPr>
              <a:t>is </a:t>
            </a:r>
            <a:r>
              <a:rPr lang="en-AU" sz="1600" spc="-10" noProof="0" dirty="0">
                <a:latin typeface="Calibri"/>
                <a:cs typeface="Calibri"/>
              </a:rPr>
              <a:t>characterized by </a:t>
            </a:r>
            <a:r>
              <a:rPr lang="en-AU" sz="1600" spc="-5" noProof="0" dirty="0">
                <a:latin typeface="Calibri"/>
                <a:cs typeface="Calibri"/>
              </a:rPr>
              <a:t>changes</a:t>
            </a:r>
            <a:r>
              <a:rPr lang="en-AU" sz="160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in:</a:t>
            </a:r>
            <a:endParaRPr lang="en-AU" sz="1600" noProof="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88733" y="232663"/>
            <a:ext cx="3368040" cy="896619"/>
          </a:xfrm>
          <a:custGeom>
            <a:avLst/>
            <a:gdLst/>
            <a:ahLst/>
            <a:cxnLst/>
            <a:rect l="l" t="t" r="r" b="b"/>
            <a:pathLst>
              <a:path w="3368040" h="896619">
                <a:moveTo>
                  <a:pt x="3218687" y="0"/>
                </a:moveTo>
                <a:lnTo>
                  <a:pt x="149351" y="0"/>
                </a:lnTo>
                <a:lnTo>
                  <a:pt x="102168" y="7620"/>
                </a:lnTo>
                <a:lnTo>
                  <a:pt x="61173" y="28834"/>
                </a:lnTo>
                <a:lnTo>
                  <a:pt x="28834" y="61173"/>
                </a:lnTo>
                <a:lnTo>
                  <a:pt x="7620" y="102168"/>
                </a:lnTo>
                <a:lnTo>
                  <a:pt x="0" y="149352"/>
                </a:lnTo>
                <a:lnTo>
                  <a:pt x="0" y="746760"/>
                </a:lnTo>
                <a:lnTo>
                  <a:pt x="7620" y="793943"/>
                </a:lnTo>
                <a:lnTo>
                  <a:pt x="28834" y="834938"/>
                </a:lnTo>
                <a:lnTo>
                  <a:pt x="61173" y="867277"/>
                </a:lnTo>
                <a:lnTo>
                  <a:pt x="102168" y="888491"/>
                </a:lnTo>
                <a:lnTo>
                  <a:pt x="149351" y="896112"/>
                </a:lnTo>
                <a:lnTo>
                  <a:pt x="3218687" y="896112"/>
                </a:lnTo>
                <a:lnTo>
                  <a:pt x="3265871" y="888491"/>
                </a:lnTo>
                <a:lnTo>
                  <a:pt x="3306866" y="867277"/>
                </a:lnTo>
                <a:lnTo>
                  <a:pt x="3339205" y="834938"/>
                </a:lnTo>
                <a:lnTo>
                  <a:pt x="3360419" y="793943"/>
                </a:lnTo>
                <a:lnTo>
                  <a:pt x="3368039" y="746760"/>
                </a:lnTo>
                <a:lnTo>
                  <a:pt x="3368039" y="149352"/>
                </a:lnTo>
                <a:lnTo>
                  <a:pt x="3360419" y="102168"/>
                </a:lnTo>
                <a:lnTo>
                  <a:pt x="3339205" y="61173"/>
                </a:lnTo>
                <a:lnTo>
                  <a:pt x="3306866" y="28834"/>
                </a:lnTo>
                <a:lnTo>
                  <a:pt x="3265871" y="7620"/>
                </a:lnTo>
                <a:lnTo>
                  <a:pt x="321868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6" name="object 6"/>
          <p:cNvSpPr/>
          <p:nvPr/>
        </p:nvSpPr>
        <p:spPr>
          <a:xfrm>
            <a:off x="8588733" y="222814"/>
            <a:ext cx="3368040" cy="896619"/>
          </a:xfrm>
          <a:custGeom>
            <a:avLst/>
            <a:gdLst/>
            <a:ahLst/>
            <a:cxnLst/>
            <a:rect l="l" t="t" r="r" b="b"/>
            <a:pathLst>
              <a:path w="3368040" h="896619">
                <a:moveTo>
                  <a:pt x="0" y="149352"/>
                </a:moveTo>
                <a:lnTo>
                  <a:pt x="7620" y="102168"/>
                </a:lnTo>
                <a:lnTo>
                  <a:pt x="28834" y="61173"/>
                </a:lnTo>
                <a:lnTo>
                  <a:pt x="61173" y="28834"/>
                </a:lnTo>
                <a:lnTo>
                  <a:pt x="102168" y="7620"/>
                </a:lnTo>
                <a:lnTo>
                  <a:pt x="149351" y="0"/>
                </a:lnTo>
                <a:lnTo>
                  <a:pt x="3218687" y="0"/>
                </a:lnTo>
                <a:lnTo>
                  <a:pt x="3265871" y="7620"/>
                </a:lnTo>
                <a:lnTo>
                  <a:pt x="3306866" y="28834"/>
                </a:lnTo>
                <a:lnTo>
                  <a:pt x="3339205" y="61173"/>
                </a:lnTo>
                <a:lnTo>
                  <a:pt x="3360419" y="102168"/>
                </a:lnTo>
                <a:lnTo>
                  <a:pt x="3368039" y="149352"/>
                </a:lnTo>
                <a:lnTo>
                  <a:pt x="3368039" y="746760"/>
                </a:lnTo>
                <a:lnTo>
                  <a:pt x="3360419" y="793943"/>
                </a:lnTo>
                <a:lnTo>
                  <a:pt x="3339205" y="834938"/>
                </a:lnTo>
                <a:lnTo>
                  <a:pt x="3306866" y="867277"/>
                </a:lnTo>
                <a:lnTo>
                  <a:pt x="3265871" y="888491"/>
                </a:lnTo>
                <a:lnTo>
                  <a:pt x="3218687" y="896112"/>
                </a:lnTo>
                <a:lnTo>
                  <a:pt x="149351" y="896112"/>
                </a:lnTo>
                <a:lnTo>
                  <a:pt x="102168" y="888491"/>
                </a:lnTo>
                <a:lnTo>
                  <a:pt x="61173" y="867277"/>
                </a:lnTo>
                <a:lnTo>
                  <a:pt x="28834" y="834938"/>
                </a:lnTo>
                <a:lnTo>
                  <a:pt x="7620" y="793943"/>
                </a:lnTo>
                <a:lnTo>
                  <a:pt x="0" y="746760"/>
                </a:lnTo>
                <a:lnTo>
                  <a:pt x="0" y="149352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7" name="object 7"/>
          <p:cNvSpPr txBox="1"/>
          <p:nvPr/>
        </p:nvSpPr>
        <p:spPr>
          <a:xfrm>
            <a:off x="8835433" y="232663"/>
            <a:ext cx="302133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0565" marR="5080" indent="-698500">
              <a:lnSpc>
                <a:spcPct val="100000"/>
              </a:lnSpc>
              <a:spcBef>
                <a:spcPts val="100"/>
              </a:spcBef>
            </a:pPr>
            <a:r>
              <a:rPr lang="en-AU" sz="1200" b="1" spc="-5" noProof="0" dirty="0">
                <a:solidFill>
                  <a:srgbClr val="FFFFFF"/>
                </a:solidFill>
                <a:latin typeface="Calibri"/>
                <a:cs typeface="Calibri"/>
              </a:rPr>
              <a:t>Delusion</a:t>
            </a:r>
          </a:p>
          <a:p>
            <a:pPr marL="710565" marR="5080" indent="-698500">
              <a:lnSpc>
                <a:spcPct val="100000"/>
              </a:lnSpc>
              <a:spcBef>
                <a:spcPts val="100"/>
              </a:spcBef>
            </a:pPr>
            <a:r>
              <a:rPr lang="en-AU" sz="1200" spc="-5" noProof="0" dirty="0">
                <a:solidFill>
                  <a:srgbClr val="FFFFFF"/>
                </a:solidFill>
                <a:latin typeface="Calibri"/>
                <a:cs typeface="Calibri"/>
              </a:rPr>
              <a:t>-&gt; </a:t>
            </a:r>
            <a:r>
              <a:rPr lang="en-AU" sz="1200" spc="-10" noProof="0" dirty="0">
                <a:solidFill>
                  <a:srgbClr val="FFFFFF"/>
                </a:solidFill>
                <a:latin typeface="Calibri"/>
                <a:cs typeface="Calibri"/>
              </a:rPr>
              <a:t>fixed </a:t>
            </a:r>
            <a:r>
              <a:rPr lang="en-AU" sz="1200" spc="-5" noProof="0" dirty="0">
                <a:solidFill>
                  <a:srgbClr val="FFFFFF"/>
                </a:solidFill>
                <a:latin typeface="Calibri"/>
                <a:cs typeface="Calibri"/>
              </a:rPr>
              <a:t>false belief not changeable with  reason.</a:t>
            </a:r>
            <a:endParaRPr lang="en-AU" sz="1200" spc="-5" noProof="0" dirty="0">
              <a:latin typeface="Calibri"/>
              <a:cs typeface="Calibri"/>
            </a:endParaRPr>
          </a:p>
          <a:p>
            <a:pPr marL="710565" marR="5080" indent="-698500">
              <a:lnSpc>
                <a:spcPct val="100000"/>
              </a:lnSpc>
              <a:spcBef>
                <a:spcPts val="100"/>
              </a:spcBef>
            </a:pPr>
            <a:r>
              <a:rPr lang="en-AU" sz="1200" noProof="0" dirty="0">
                <a:solidFill>
                  <a:srgbClr val="FFFFFF"/>
                </a:solidFill>
                <a:latin typeface="Calibri"/>
                <a:cs typeface="Calibri"/>
              </a:rPr>
              <a:t>-&gt; </a:t>
            </a:r>
            <a:r>
              <a:rPr lang="en-AU" sz="1200" spc="-5" noProof="0" dirty="0">
                <a:solidFill>
                  <a:srgbClr val="FFFFFF"/>
                </a:solidFill>
                <a:latin typeface="Calibri"/>
                <a:cs typeface="Calibri"/>
              </a:rPr>
              <a:t>Bizarre, non-bizarre, </a:t>
            </a:r>
            <a:r>
              <a:rPr lang="en-AU" sz="1200" spc="-10" noProof="0" dirty="0">
                <a:solidFill>
                  <a:srgbClr val="FFFFFF"/>
                </a:solidFill>
                <a:latin typeface="Calibri"/>
                <a:cs typeface="Calibri"/>
              </a:rPr>
              <a:t>referential,  </a:t>
            </a:r>
            <a:r>
              <a:rPr lang="en-AU" sz="1200" spc="-5" noProof="0" dirty="0">
                <a:solidFill>
                  <a:srgbClr val="FFFFFF"/>
                </a:solidFill>
                <a:latin typeface="Calibri"/>
                <a:cs typeface="Calibri"/>
              </a:rPr>
              <a:t>paranoid, thought extraction</a:t>
            </a:r>
            <a:r>
              <a:rPr lang="en-AU" sz="1200" spc="-105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AU" sz="1200" spc="-10" noProof="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lang="en-AU" sz="12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89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704" y="566419"/>
            <a:ext cx="6223635" cy="364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lang="en-AU" sz="1600" b="1" spc="-5" noProof="0" dirty="0">
                <a:latin typeface="Calibri"/>
                <a:cs typeface="Calibri"/>
              </a:rPr>
              <a:t>Good </a:t>
            </a:r>
            <a:r>
              <a:rPr lang="en-AU" sz="1600" b="1" spc="-10" noProof="0" dirty="0">
                <a:latin typeface="Calibri"/>
                <a:cs typeface="Calibri"/>
              </a:rPr>
              <a:t>Prognostics: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AU" sz="1650" noProof="0" dirty="0">
              <a:latin typeface="Times New Roman"/>
              <a:cs typeface="Times New Roman"/>
            </a:endParaRPr>
          </a:p>
          <a:p>
            <a:pPr marL="302895" indent="-287020">
              <a:lnSpc>
                <a:spcPct val="10000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Female</a:t>
            </a:r>
            <a:endParaRPr lang="en-AU" sz="1600" noProof="0" dirty="0">
              <a:latin typeface="Calibri"/>
              <a:cs typeface="Calibri"/>
            </a:endParaRPr>
          </a:p>
          <a:p>
            <a:pPr marL="302895" indent="-287020">
              <a:lnSpc>
                <a:spcPct val="10000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Later</a:t>
            </a:r>
            <a:r>
              <a:rPr lang="en-AU" sz="1600" spc="-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onset</a:t>
            </a:r>
            <a:endParaRPr lang="en-AU" sz="1600" noProof="0" dirty="0">
              <a:latin typeface="Calibri"/>
              <a:cs typeface="Calibri"/>
            </a:endParaRPr>
          </a:p>
          <a:p>
            <a:pPr marL="302895" indent="-287020">
              <a:lnSpc>
                <a:spcPct val="10000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Acute </a:t>
            </a:r>
            <a:r>
              <a:rPr lang="en-AU" sz="1600" spc="-10" noProof="0" dirty="0">
                <a:latin typeface="Calibri"/>
                <a:cs typeface="Calibri"/>
              </a:rPr>
              <a:t>onset vs.</a:t>
            </a:r>
            <a:r>
              <a:rPr lang="en-AU" sz="1600" spc="3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insidious</a:t>
            </a:r>
            <a:endParaRPr lang="en-AU" sz="1600" noProof="0" dirty="0">
              <a:latin typeface="Calibri"/>
              <a:cs typeface="Calibri"/>
            </a:endParaRPr>
          </a:p>
          <a:p>
            <a:pPr marL="302895" indent="-287020">
              <a:lnSpc>
                <a:spcPct val="10000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Precipitating</a:t>
            </a:r>
            <a:r>
              <a:rPr lang="en-AU" sz="1600" spc="-30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factors</a:t>
            </a:r>
            <a:endParaRPr lang="en-AU" sz="1600" noProof="0" dirty="0">
              <a:latin typeface="Calibri"/>
              <a:cs typeface="Calibri"/>
            </a:endParaRPr>
          </a:p>
          <a:p>
            <a:pPr marL="30289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Normal </a:t>
            </a:r>
            <a:r>
              <a:rPr lang="en-AU" sz="1600" spc="-10" noProof="0" dirty="0">
                <a:latin typeface="Calibri"/>
                <a:cs typeface="Calibri"/>
              </a:rPr>
              <a:t>pre-morbid personality/</a:t>
            </a:r>
            <a:r>
              <a:rPr lang="en-AU" sz="1600" spc="4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function</a:t>
            </a:r>
            <a:endParaRPr lang="en-AU" sz="1600" noProof="0" dirty="0">
              <a:latin typeface="Calibri"/>
              <a:cs typeface="Calibri"/>
            </a:endParaRPr>
          </a:p>
          <a:p>
            <a:pPr marL="302895" indent="-287020">
              <a:lnSpc>
                <a:spcPct val="10000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Good </a:t>
            </a:r>
            <a:r>
              <a:rPr lang="en-AU" sz="1600" spc="-10" noProof="0" dirty="0">
                <a:latin typeface="Calibri"/>
                <a:cs typeface="Calibri"/>
              </a:rPr>
              <a:t>social support/</a:t>
            </a:r>
            <a:r>
              <a:rPr lang="en-AU" sz="1600" spc="4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educational</a:t>
            </a:r>
            <a:endParaRPr lang="en-AU" sz="1600" noProof="0" dirty="0">
              <a:latin typeface="Calibri"/>
              <a:cs typeface="Calibri"/>
            </a:endParaRPr>
          </a:p>
          <a:p>
            <a:pPr marL="302895" indent="-287020">
              <a:lnSpc>
                <a:spcPct val="10000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No </a:t>
            </a:r>
            <a:r>
              <a:rPr lang="en-AU" sz="1600" spc="-10" noProof="0" dirty="0">
                <a:latin typeface="Calibri"/>
                <a:cs typeface="Calibri"/>
              </a:rPr>
              <a:t>negative </a:t>
            </a:r>
            <a:r>
              <a:rPr lang="en-AU" sz="1600" spc="-15" noProof="0" dirty="0">
                <a:latin typeface="Calibri"/>
                <a:cs typeface="Calibri"/>
              </a:rPr>
              <a:t>symptoms </a:t>
            </a:r>
            <a:r>
              <a:rPr lang="en-AU" sz="1600" spc="-5" noProof="0" dirty="0">
                <a:latin typeface="Calibri"/>
                <a:cs typeface="Calibri"/>
              </a:rPr>
              <a:t>or </a:t>
            </a:r>
            <a:r>
              <a:rPr lang="en-AU" sz="1600" spc="-10" noProof="0" dirty="0">
                <a:latin typeface="Calibri"/>
                <a:cs typeface="Calibri"/>
              </a:rPr>
              <a:t>cognitive</a:t>
            </a:r>
            <a:r>
              <a:rPr lang="en-AU" sz="1600" spc="2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impairment</a:t>
            </a:r>
            <a:endParaRPr lang="en-AU" sz="1600" noProof="0" dirty="0">
              <a:latin typeface="Calibri"/>
              <a:cs typeface="Calibri"/>
            </a:endParaRPr>
          </a:p>
          <a:p>
            <a:pPr marL="302895" indent="-287020">
              <a:lnSpc>
                <a:spcPct val="10000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No </a:t>
            </a:r>
            <a:r>
              <a:rPr lang="en-AU" sz="1600" spc="-10" noProof="0" dirty="0">
                <a:latin typeface="Calibri"/>
                <a:cs typeface="Calibri"/>
              </a:rPr>
              <a:t>family history </a:t>
            </a:r>
            <a:r>
              <a:rPr lang="en-AU" sz="1600" spc="-5" noProof="0" dirty="0">
                <a:latin typeface="Calibri"/>
                <a:cs typeface="Calibri"/>
              </a:rPr>
              <a:t>and good </a:t>
            </a:r>
            <a:r>
              <a:rPr lang="en-AU" sz="1600" spc="-10" noProof="0" dirty="0">
                <a:latin typeface="Calibri"/>
                <a:cs typeface="Calibri"/>
              </a:rPr>
              <a:t>treatment </a:t>
            </a:r>
            <a:r>
              <a:rPr lang="en-AU" sz="1600" spc="-15" noProof="0" dirty="0">
                <a:latin typeface="Calibri"/>
                <a:cs typeface="Calibri"/>
              </a:rPr>
              <a:t>effect </a:t>
            </a:r>
            <a:r>
              <a:rPr lang="en-AU" sz="1600" spc="-5" noProof="0" dirty="0">
                <a:latin typeface="Calibri"/>
                <a:cs typeface="Calibri"/>
              </a:rPr>
              <a:t>with little </a:t>
            </a:r>
            <a:r>
              <a:rPr lang="en-AU" sz="1600" spc="-10" noProof="0" dirty="0">
                <a:latin typeface="Calibri"/>
                <a:cs typeface="Calibri"/>
              </a:rPr>
              <a:t>to </a:t>
            </a:r>
            <a:r>
              <a:rPr lang="en-AU" sz="1600" spc="-5" noProof="0" dirty="0">
                <a:latin typeface="Calibri"/>
                <a:cs typeface="Calibri"/>
              </a:rPr>
              <a:t>no side</a:t>
            </a:r>
            <a:r>
              <a:rPr lang="en-AU" sz="1600" spc="7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effects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AU" sz="1800" noProof="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AU" sz="1950" noProof="0" dirty="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lang="en-AU" sz="1600" b="1" spc="-5" noProof="0" dirty="0">
                <a:latin typeface="Calibri"/>
                <a:cs typeface="Calibri"/>
              </a:rPr>
              <a:t>Epidemiology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AU" sz="125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300" spc="-10" noProof="0" dirty="0">
                <a:latin typeface="Arial"/>
                <a:cs typeface="Arial"/>
              </a:rPr>
              <a:t>30%</a:t>
            </a:r>
            <a:endParaRPr lang="en-AU" sz="1300" noProof="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704" y="4744973"/>
            <a:ext cx="3549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1300" spc="-10" noProof="0" dirty="0">
                <a:latin typeface="Arial"/>
                <a:cs typeface="Arial"/>
              </a:rPr>
              <a:t>20%</a:t>
            </a:r>
            <a:endParaRPr lang="en-AU" sz="1300" noProof="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5393708"/>
            <a:ext cx="6812915" cy="76073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AU" sz="1300" spc="-10" noProof="0" dirty="0">
                <a:latin typeface="Arial"/>
                <a:cs typeface="Arial"/>
              </a:rPr>
              <a:t>10%</a:t>
            </a:r>
            <a:endParaRPr lang="en-AU" sz="1300" noProof="0" dirty="0">
              <a:latin typeface="Arial"/>
              <a:cs typeface="Arial"/>
            </a:endParaRPr>
          </a:p>
          <a:p>
            <a:pPr marL="381635">
              <a:lnSpc>
                <a:spcPct val="100000"/>
              </a:lnSpc>
              <a:spcBef>
                <a:spcPts val="1205"/>
              </a:spcBef>
            </a:pPr>
            <a:r>
              <a:rPr lang="en-AU" sz="1800" spc="-5" noProof="0" dirty="0">
                <a:latin typeface="Calibri"/>
                <a:cs typeface="Calibri"/>
              </a:rPr>
              <a:t>12-14/ 15-19/ </a:t>
            </a:r>
            <a:r>
              <a:rPr lang="en-AU" sz="1800" noProof="0" dirty="0">
                <a:latin typeface="Calibri"/>
                <a:cs typeface="Calibri"/>
              </a:rPr>
              <a:t>20-24/ </a:t>
            </a:r>
            <a:r>
              <a:rPr lang="en-AU" sz="1800" spc="-5" noProof="0" dirty="0">
                <a:latin typeface="Calibri"/>
                <a:cs typeface="Calibri"/>
              </a:rPr>
              <a:t>25-30/ 30-34/ 35-39/ </a:t>
            </a:r>
            <a:r>
              <a:rPr lang="en-AU" sz="1800" noProof="0" dirty="0">
                <a:latin typeface="Calibri"/>
                <a:cs typeface="Calibri"/>
              </a:rPr>
              <a:t>40-44/ </a:t>
            </a:r>
            <a:r>
              <a:rPr lang="en-AU" sz="1800" spc="-5" noProof="0" dirty="0">
                <a:latin typeface="Calibri"/>
                <a:cs typeface="Calibri"/>
              </a:rPr>
              <a:t>45-49/ 50-59/</a:t>
            </a:r>
            <a:r>
              <a:rPr lang="en-AU" sz="1800" spc="155" noProof="0" dirty="0">
                <a:latin typeface="Calibri"/>
                <a:cs typeface="Calibri"/>
              </a:rPr>
              <a:t> </a:t>
            </a:r>
            <a:r>
              <a:rPr lang="en-AU" sz="1800" noProof="0" dirty="0">
                <a:latin typeface="Calibri"/>
                <a:cs typeface="Calibri"/>
              </a:rPr>
              <a:t>60+</a:t>
            </a:r>
          </a:p>
        </p:txBody>
      </p:sp>
      <p:sp>
        <p:nvSpPr>
          <p:cNvPr id="5" name="object 5"/>
          <p:cNvSpPr/>
          <p:nvPr/>
        </p:nvSpPr>
        <p:spPr>
          <a:xfrm>
            <a:off x="1715261" y="4843022"/>
            <a:ext cx="5032375" cy="897255"/>
          </a:xfrm>
          <a:custGeom>
            <a:avLst/>
            <a:gdLst/>
            <a:ahLst/>
            <a:cxnLst/>
            <a:rect l="l" t="t" r="r" b="b"/>
            <a:pathLst>
              <a:path w="5032375" h="897254">
                <a:moveTo>
                  <a:pt x="0" y="895320"/>
                </a:moveTo>
                <a:lnTo>
                  <a:pt x="47265" y="896654"/>
                </a:lnTo>
                <a:lnTo>
                  <a:pt x="95043" y="896868"/>
                </a:lnTo>
                <a:lnTo>
                  <a:pt x="142700" y="894602"/>
                </a:lnTo>
                <a:lnTo>
                  <a:pt x="189606" y="888497"/>
                </a:lnTo>
                <a:lnTo>
                  <a:pt x="235129" y="877192"/>
                </a:lnTo>
                <a:lnTo>
                  <a:pt x="278638" y="859328"/>
                </a:lnTo>
                <a:lnTo>
                  <a:pt x="324148" y="837195"/>
                </a:lnTo>
                <a:lnTo>
                  <a:pt x="370181" y="816620"/>
                </a:lnTo>
                <a:lnTo>
                  <a:pt x="416623" y="797243"/>
                </a:lnTo>
                <a:lnTo>
                  <a:pt x="463361" y="778702"/>
                </a:lnTo>
                <a:lnTo>
                  <a:pt x="510283" y="760638"/>
                </a:lnTo>
                <a:lnTo>
                  <a:pt x="557276" y="742691"/>
                </a:lnTo>
                <a:lnTo>
                  <a:pt x="606830" y="723382"/>
                </a:lnTo>
                <a:lnTo>
                  <a:pt x="656147" y="703448"/>
                </a:lnTo>
                <a:lnTo>
                  <a:pt x="705373" y="683303"/>
                </a:lnTo>
                <a:lnTo>
                  <a:pt x="754652" y="663359"/>
                </a:lnTo>
                <a:lnTo>
                  <a:pt x="804129" y="644028"/>
                </a:lnTo>
                <a:lnTo>
                  <a:pt x="853948" y="625724"/>
                </a:lnTo>
                <a:lnTo>
                  <a:pt x="900860" y="609351"/>
                </a:lnTo>
                <a:lnTo>
                  <a:pt x="947862" y="592784"/>
                </a:lnTo>
                <a:lnTo>
                  <a:pt x="994743" y="575702"/>
                </a:lnTo>
                <a:lnTo>
                  <a:pt x="1041296" y="557784"/>
                </a:lnTo>
                <a:lnTo>
                  <a:pt x="1087313" y="538709"/>
                </a:lnTo>
                <a:lnTo>
                  <a:pt x="1132586" y="518155"/>
                </a:lnTo>
                <a:lnTo>
                  <a:pt x="1181002" y="495308"/>
                </a:lnTo>
                <a:lnTo>
                  <a:pt x="1229557" y="472576"/>
                </a:lnTo>
                <a:lnTo>
                  <a:pt x="1277985" y="449528"/>
                </a:lnTo>
                <a:lnTo>
                  <a:pt x="1326021" y="425728"/>
                </a:lnTo>
                <a:lnTo>
                  <a:pt x="1373400" y="400742"/>
                </a:lnTo>
                <a:lnTo>
                  <a:pt x="1419860" y="374137"/>
                </a:lnTo>
                <a:lnTo>
                  <a:pt x="1466164" y="347687"/>
                </a:lnTo>
                <a:lnTo>
                  <a:pt x="1512758" y="322768"/>
                </a:lnTo>
                <a:lnTo>
                  <a:pt x="1559464" y="298541"/>
                </a:lnTo>
                <a:lnTo>
                  <a:pt x="1606107" y="274165"/>
                </a:lnTo>
                <a:lnTo>
                  <a:pt x="1652511" y="248801"/>
                </a:lnTo>
                <a:lnTo>
                  <a:pt x="1698498" y="221610"/>
                </a:lnTo>
                <a:lnTo>
                  <a:pt x="1739478" y="194502"/>
                </a:lnTo>
                <a:lnTo>
                  <a:pt x="1778941" y="165684"/>
                </a:lnTo>
                <a:lnTo>
                  <a:pt x="1817563" y="135699"/>
                </a:lnTo>
                <a:lnTo>
                  <a:pt x="1856017" y="105092"/>
                </a:lnTo>
                <a:lnTo>
                  <a:pt x="1894981" y="74407"/>
                </a:lnTo>
                <a:lnTo>
                  <a:pt x="1935128" y="44189"/>
                </a:lnTo>
                <a:lnTo>
                  <a:pt x="1977136" y="14981"/>
                </a:lnTo>
                <a:lnTo>
                  <a:pt x="2014898" y="0"/>
                </a:lnTo>
                <a:lnTo>
                  <a:pt x="2050159" y="3760"/>
                </a:lnTo>
                <a:lnTo>
                  <a:pt x="2083749" y="21596"/>
                </a:lnTo>
                <a:lnTo>
                  <a:pt x="2116502" y="48843"/>
                </a:lnTo>
                <a:lnTo>
                  <a:pt x="2149249" y="80834"/>
                </a:lnTo>
                <a:lnTo>
                  <a:pt x="2182822" y="112904"/>
                </a:lnTo>
                <a:lnTo>
                  <a:pt x="2218053" y="140388"/>
                </a:lnTo>
                <a:lnTo>
                  <a:pt x="2255774" y="158618"/>
                </a:lnTo>
                <a:lnTo>
                  <a:pt x="2299466" y="174838"/>
                </a:lnTo>
                <a:lnTo>
                  <a:pt x="2341176" y="195166"/>
                </a:lnTo>
                <a:lnTo>
                  <a:pt x="2381567" y="218251"/>
                </a:lnTo>
                <a:lnTo>
                  <a:pt x="2421300" y="242742"/>
                </a:lnTo>
                <a:lnTo>
                  <a:pt x="2461038" y="267288"/>
                </a:lnTo>
                <a:lnTo>
                  <a:pt x="2501442" y="290540"/>
                </a:lnTo>
                <a:lnTo>
                  <a:pt x="2543175" y="311145"/>
                </a:lnTo>
                <a:lnTo>
                  <a:pt x="2591578" y="334297"/>
                </a:lnTo>
                <a:lnTo>
                  <a:pt x="2638810" y="359791"/>
                </a:lnTo>
                <a:lnTo>
                  <a:pt x="2685160" y="387028"/>
                </a:lnTo>
                <a:lnTo>
                  <a:pt x="2730918" y="415408"/>
                </a:lnTo>
                <a:lnTo>
                  <a:pt x="2776372" y="444331"/>
                </a:lnTo>
                <a:lnTo>
                  <a:pt x="2821813" y="473197"/>
                </a:lnTo>
                <a:lnTo>
                  <a:pt x="2864616" y="500310"/>
                </a:lnTo>
                <a:lnTo>
                  <a:pt x="2908586" y="527074"/>
                </a:lnTo>
                <a:lnTo>
                  <a:pt x="2953940" y="551445"/>
                </a:lnTo>
                <a:lnTo>
                  <a:pt x="3000892" y="571382"/>
                </a:lnTo>
                <a:lnTo>
                  <a:pt x="3049657" y="584843"/>
                </a:lnTo>
                <a:lnTo>
                  <a:pt x="3100451" y="589783"/>
                </a:lnTo>
                <a:lnTo>
                  <a:pt x="3147125" y="590899"/>
                </a:lnTo>
                <a:lnTo>
                  <a:pt x="3194111" y="592954"/>
                </a:lnTo>
                <a:lnTo>
                  <a:pt x="3241103" y="594006"/>
                </a:lnTo>
                <a:lnTo>
                  <a:pt x="3287799" y="592116"/>
                </a:lnTo>
                <a:lnTo>
                  <a:pt x="3333895" y="585344"/>
                </a:lnTo>
                <a:lnTo>
                  <a:pt x="3379089" y="571749"/>
                </a:lnTo>
                <a:lnTo>
                  <a:pt x="3428120" y="549948"/>
                </a:lnTo>
                <a:lnTo>
                  <a:pt x="3476366" y="525357"/>
                </a:lnTo>
                <a:lnTo>
                  <a:pt x="3524519" y="500328"/>
                </a:lnTo>
                <a:lnTo>
                  <a:pt x="3573276" y="477214"/>
                </a:lnTo>
                <a:lnTo>
                  <a:pt x="3623331" y="458369"/>
                </a:lnTo>
                <a:lnTo>
                  <a:pt x="3675379" y="446146"/>
                </a:lnTo>
                <a:lnTo>
                  <a:pt x="3721322" y="441234"/>
                </a:lnTo>
                <a:lnTo>
                  <a:pt x="3767629" y="439571"/>
                </a:lnTo>
                <a:lnTo>
                  <a:pt x="3814175" y="440193"/>
                </a:lnTo>
                <a:lnTo>
                  <a:pt x="3860837" y="442139"/>
                </a:lnTo>
                <a:lnTo>
                  <a:pt x="3907493" y="444444"/>
                </a:lnTo>
                <a:lnTo>
                  <a:pt x="3954017" y="446146"/>
                </a:lnTo>
                <a:lnTo>
                  <a:pt x="4006132" y="452339"/>
                </a:lnTo>
                <a:lnTo>
                  <a:pt x="4055886" y="466861"/>
                </a:lnTo>
                <a:lnTo>
                  <a:pt x="4103798" y="487437"/>
                </a:lnTo>
                <a:lnTo>
                  <a:pt x="4150388" y="511791"/>
                </a:lnTo>
                <a:lnTo>
                  <a:pt x="4196173" y="537648"/>
                </a:lnTo>
                <a:lnTo>
                  <a:pt x="4241673" y="562732"/>
                </a:lnTo>
                <a:lnTo>
                  <a:pt x="4283126" y="584645"/>
                </a:lnTo>
                <a:lnTo>
                  <a:pt x="4324515" y="606645"/>
                </a:lnTo>
                <a:lnTo>
                  <a:pt x="4365806" y="628926"/>
                </a:lnTo>
                <a:lnTo>
                  <a:pt x="4406967" y="651686"/>
                </a:lnTo>
                <a:lnTo>
                  <a:pt x="4447962" y="675118"/>
                </a:lnTo>
                <a:lnTo>
                  <a:pt x="4488760" y="699419"/>
                </a:lnTo>
                <a:lnTo>
                  <a:pt x="4529328" y="724784"/>
                </a:lnTo>
                <a:lnTo>
                  <a:pt x="4575399" y="751817"/>
                </a:lnTo>
                <a:lnTo>
                  <a:pt x="4623110" y="775889"/>
                </a:lnTo>
                <a:lnTo>
                  <a:pt x="4671774" y="798287"/>
                </a:lnTo>
                <a:lnTo>
                  <a:pt x="4720702" y="820301"/>
                </a:lnTo>
                <a:lnTo>
                  <a:pt x="4769208" y="843220"/>
                </a:lnTo>
                <a:lnTo>
                  <a:pt x="4816602" y="868332"/>
                </a:lnTo>
                <a:lnTo>
                  <a:pt x="4906645" y="895320"/>
                </a:lnTo>
                <a:lnTo>
                  <a:pt x="4996561" y="895320"/>
                </a:lnTo>
                <a:lnTo>
                  <a:pt x="5032247" y="8953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6" name="object 6"/>
          <p:cNvSpPr/>
          <p:nvPr/>
        </p:nvSpPr>
        <p:spPr>
          <a:xfrm>
            <a:off x="1680972" y="4609414"/>
            <a:ext cx="5152939" cy="1672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7" name="object 7"/>
          <p:cNvSpPr/>
          <p:nvPr/>
        </p:nvSpPr>
        <p:spPr>
          <a:xfrm>
            <a:off x="3773423" y="4596384"/>
            <a:ext cx="457200" cy="49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8" name="object 8"/>
          <p:cNvSpPr/>
          <p:nvPr/>
        </p:nvSpPr>
        <p:spPr>
          <a:xfrm>
            <a:off x="2471927" y="4264152"/>
            <a:ext cx="457200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9" name="object 9"/>
          <p:cNvSpPr/>
          <p:nvPr/>
        </p:nvSpPr>
        <p:spPr>
          <a:xfrm>
            <a:off x="1258824" y="3960876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0"/>
                </a:moveTo>
                <a:lnTo>
                  <a:pt x="0" y="1873554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10" name="object 10"/>
          <p:cNvSpPr/>
          <p:nvPr/>
        </p:nvSpPr>
        <p:spPr>
          <a:xfrm>
            <a:off x="1258824" y="5835396"/>
            <a:ext cx="5998210" cy="0"/>
          </a:xfrm>
          <a:custGeom>
            <a:avLst/>
            <a:gdLst/>
            <a:ahLst/>
            <a:cxnLst/>
            <a:rect l="l" t="t" r="r" b="b"/>
            <a:pathLst>
              <a:path w="5998209">
                <a:moveTo>
                  <a:pt x="0" y="0"/>
                </a:moveTo>
                <a:lnTo>
                  <a:pt x="5998083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09164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B3BDC8B-67FF-FCB5-CA41-992FEB880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397214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097ABFEA-0A6B-D80C-84A7-BE60E6D79A7E}"/>
              </a:ext>
            </a:extLst>
          </p:cNvPr>
          <p:cNvSpPr txBox="1">
            <a:spLocks/>
          </p:cNvSpPr>
          <p:nvPr/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AU" sz="2600" noProof="0" dirty="0">
                <a:solidFill>
                  <a:schemeClr val="bg1"/>
                </a:solidFill>
              </a:rPr>
              <a:t>Schizophrenia</a:t>
            </a:r>
          </a:p>
        </p:txBody>
      </p:sp>
    </p:spTree>
    <p:extLst>
      <p:ext uri="{BB962C8B-B14F-4D97-AF65-F5344CB8AC3E}">
        <p14:creationId xmlns:p14="http://schemas.microsoft.com/office/powerpoint/2010/main" val="301851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170" y="295187"/>
            <a:ext cx="10233660" cy="6195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1600" b="1" spc="-5" noProof="0" dirty="0">
                <a:latin typeface="Calibri"/>
                <a:cs typeface="Calibri"/>
              </a:rPr>
              <a:t>Aetiology/</a:t>
            </a:r>
            <a:r>
              <a:rPr lang="en-AU" sz="1600" b="1" spc="-10" noProof="0" dirty="0">
                <a:latin typeface="Calibri"/>
                <a:cs typeface="Calibri"/>
              </a:rPr>
              <a:t> Pathophysiology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AU" sz="165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600" spc="-5" noProof="0" dirty="0">
                <a:latin typeface="Calibri"/>
                <a:cs typeface="Calibri"/>
              </a:rPr>
              <a:t>Theories only</a:t>
            </a:r>
            <a:r>
              <a:rPr lang="en-AU" sz="1600" spc="1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currently:</a:t>
            </a:r>
            <a:endParaRPr lang="en-AU" sz="16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AU" sz="1600" noProof="0" dirty="0">
                <a:latin typeface="Calibri"/>
                <a:cs typeface="Calibri"/>
              </a:rPr>
              <a:t>A.</a:t>
            </a:r>
            <a:r>
              <a:rPr lang="en-AU" sz="1600" spc="-1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Neuro-chemical</a:t>
            </a:r>
            <a:endParaRPr lang="en-AU" sz="1600" noProof="0" dirty="0">
              <a:latin typeface="Calibri"/>
              <a:cs typeface="Calibri"/>
            </a:endParaRPr>
          </a:p>
          <a:p>
            <a:pPr marL="441959" indent="-20002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42595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Dopaminergic</a:t>
            </a:r>
            <a:r>
              <a:rPr lang="en-AU" sz="1600" spc="-5" noProof="0" dirty="0">
                <a:latin typeface="Calibri"/>
                <a:cs typeface="Calibri"/>
              </a:rPr>
              <a:t> hypothesis</a:t>
            </a:r>
            <a:endParaRPr lang="en-AU" sz="1600" noProof="0" dirty="0">
              <a:latin typeface="Calibri"/>
              <a:cs typeface="Calibri"/>
            </a:endParaRPr>
          </a:p>
          <a:p>
            <a:pPr marL="426720" marR="575945">
              <a:lnSpc>
                <a:spcPct val="120000"/>
              </a:lnSpc>
            </a:pPr>
            <a:r>
              <a:rPr lang="en-AU" sz="1600" spc="-10" noProof="0" dirty="0">
                <a:latin typeface="Calibri"/>
                <a:cs typeface="Calibri"/>
              </a:rPr>
              <a:t>Theorised that overactivity of the dopamine system in meso-limbic and meso-cortical pathways is responsible for the symptoms of  schizophrenia (pos. </a:t>
            </a:r>
            <a:r>
              <a:rPr lang="en-AU" sz="1600" spc="-10" noProof="0" dirty="0" err="1">
                <a:latin typeface="Calibri"/>
                <a:cs typeface="Calibri"/>
              </a:rPr>
              <a:t>sx</a:t>
            </a:r>
            <a:r>
              <a:rPr lang="en-AU" sz="1600" spc="-10" noProof="0" dirty="0">
                <a:latin typeface="Calibri"/>
                <a:cs typeface="Calibri"/>
              </a:rPr>
              <a:t> associated with meso-limbic, negative symptoms </a:t>
            </a:r>
            <a:r>
              <a:rPr lang="en-AU" sz="1600" spc="-5" noProof="0" dirty="0">
                <a:latin typeface="Calibri"/>
                <a:cs typeface="Calibri"/>
              </a:rPr>
              <a:t>with</a:t>
            </a:r>
            <a:r>
              <a:rPr lang="en-AU" sz="1600" spc="6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meso-cortical).</a:t>
            </a:r>
            <a:endParaRPr lang="en-AU" sz="1600" noProof="0" dirty="0">
              <a:latin typeface="Calibri"/>
              <a:cs typeface="Calibri"/>
            </a:endParaRPr>
          </a:p>
          <a:p>
            <a:pPr marL="426720" marR="1847214">
              <a:lnSpc>
                <a:spcPct val="120000"/>
              </a:lnSpc>
            </a:pPr>
            <a:r>
              <a:rPr lang="en-AU" sz="1600" spc="-10" noProof="0" dirty="0">
                <a:latin typeface="Calibri"/>
                <a:cs typeface="Calibri"/>
              </a:rPr>
              <a:t>Further theorised that this leads to erroneous LTD &amp; LTP in combined pathways, and thus follows atrophy of certain areas of the brain, such as the</a:t>
            </a:r>
            <a:r>
              <a:rPr lang="en-AU" sz="1600" spc="6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cortices.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230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AU" sz="1600" spc="-10" noProof="0" dirty="0">
                <a:latin typeface="Calibri"/>
                <a:cs typeface="Calibri"/>
              </a:rPr>
              <a:t>Evidence </a:t>
            </a:r>
            <a:r>
              <a:rPr lang="en-AU" sz="1600" spc="-15" noProof="0" dirty="0">
                <a:latin typeface="Calibri"/>
                <a:cs typeface="Calibri"/>
              </a:rPr>
              <a:t>for</a:t>
            </a:r>
            <a:r>
              <a:rPr lang="en-AU" sz="1600" spc="1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theory:</a:t>
            </a:r>
            <a:endParaRPr lang="en-AU" sz="1600" noProof="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Anti-psychotics </a:t>
            </a:r>
            <a:r>
              <a:rPr lang="en-AU" sz="1600" spc="-5" noProof="0" dirty="0">
                <a:latin typeface="Calibri"/>
                <a:cs typeface="Calibri"/>
              </a:rPr>
              <a:t>= </a:t>
            </a:r>
            <a:r>
              <a:rPr lang="en-AU" sz="1600" spc="-15" noProof="0" dirty="0">
                <a:latin typeface="Calibri"/>
                <a:cs typeface="Calibri"/>
              </a:rPr>
              <a:t>DA </a:t>
            </a:r>
            <a:r>
              <a:rPr lang="en-AU" sz="1600" spc="-10" noProof="0" dirty="0">
                <a:latin typeface="Calibri"/>
                <a:cs typeface="Calibri"/>
              </a:rPr>
              <a:t>antagonists (especially</a:t>
            </a:r>
            <a:r>
              <a:rPr lang="en-AU" sz="1600" spc="-2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D2)</a:t>
            </a:r>
            <a:endParaRPr lang="en-AU" sz="1600" noProof="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Dopamine agonists </a:t>
            </a:r>
            <a:r>
              <a:rPr lang="en-AU" sz="1600" spc="-10" noProof="0" dirty="0">
                <a:latin typeface="Calibri"/>
                <a:cs typeface="Calibri"/>
              </a:rPr>
              <a:t>can </a:t>
            </a:r>
            <a:r>
              <a:rPr lang="en-AU" sz="1600" spc="-5" noProof="0" dirty="0">
                <a:latin typeface="Calibri"/>
                <a:cs typeface="Calibri"/>
              </a:rPr>
              <a:t>lead </a:t>
            </a:r>
            <a:r>
              <a:rPr lang="en-AU" sz="1600" spc="-10" noProof="0" dirty="0">
                <a:latin typeface="Calibri"/>
                <a:cs typeface="Calibri"/>
              </a:rPr>
              <a:t>to psychosis (cocaine,</a:t>
            </a:r>
            <a:r>
              <a:rPr lang="en-AU" sz="1600" spc="2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amphetamine)</a:t>
            </a:r>
            <a:endParaRPr lang="en-AU" sz="1600" noProof="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Correlation between </a:t>
            </a:r>
            <a:r>
              <a:rPr lang="en-AU" sz="1600" spc="-15" noProof="0" dirty="0">
                <a:latin typeface="Calibri"/>
                <a:cs typeface="Calibri"/>
              </a:rPr>
              <a:t>DA </a:t>
            </a:r>
            <a:r>
              <a:rPr lang="en-AU" sz="1600" spc="-10" noProof="0" dirty="0">
                <a:latin typeface="Calibri"/>
                <a:cs typeface="Calibri"/>
              </a:rPr>
              <a:t>metabolite </a:t>
            </a:r>
            <a:r>
              <a:rPr lang="en-AU" sz="1600" spc="-35" noProof="0" dirty="0">
                <a:latin typeface="Calibri"/>
                <a:cs typeface="Calibri"/>
              </a:rPr>
              <a:t>HVA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0" noProof="0" dirty="0">
                <a:latin typeface="Calibri"/>
                <a:cs typeface="Calibri"/>
              </a:rPr>
              <a:t>severity </a:t>
            </a:r>
            <a:r>
              <a:rPr lang="en-AU" sz="1600" spc="-5" noProof="0" dirty="0">
                <a:latin typeface="Calibri"/>
                <a:cs typeface="Calibri"/>
              </a:rPr>
              <a:t>of</a:t>
            </a:r>
            <a:r>
              <a:rPr lang="en-AU" sz="1600" spc="16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illness</a:t>
            </a:r>
            <a:endParaRPr lang="en-AU" sz="1600" noProof="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Genetic evidence </a:t>
            </a:r>
            <a:r>
              <a:rPr lang="en-AU" sz="1600" spc="-10" noProof="0" dirty="0">
                <a:latin typeface="Calibri"/>
                <a:cs typeface="Calibri"/>
              </a:rPr>
              <a:t>that </a:t>
            </a:r>
            <a:r>
              <a:rPr lang="en-AU" sz="1600" spc="-15" noProof="0" dirty="0">
                <a:latin typeface="Calibri"/>
                <a:cs typeface="Calibri"/>
              </a:rPr>
              <a:t>may prove: </a:t>
            </a:r>
            <a:r>
              <a:rPr lang="en-AU" sz="1600" spc="-45" noProof="0" dirty="0">
                <a:latin typeface="Calibri"/>
                <a:cs typeface="Calibri"/>
              </a:rPr>
              <a:t>COMT, </a:t>
            </a:r>
            <a:r>
              <a:rPr lang="en-AU" sz="1600" spc="-10" noProof="0" dirty="0">
                <a:latin typeface="Calibri"/>
                <a:cs typeface="Calibri"/>
              </a:rPr>
              <a:t>DRD4,</a:t>
            </a:r>
            <a:r>
              <a:rPr lang="en-AU" sz="1600" spc="15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AKT1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230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600" spc="-10" noProof="0" dirty="0">
                <a:latin typeface="Calibri"/>
                <a:cs typeface="Calibri"/>
              </a:rPr>
              <a:t>Evidence against</a:t>
            </a:r>
            <a:r>
              <a:rPr lang="en-AU" sz="1600" spc="-3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theory: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PET </a:t>
            </a:r>
            <a:r>
              <a:rPr lang="en-AU" sz="1600" spc="-10" noProof="0" dirty="0">
                <a:latin typeface="Calibri"/>
                <a:cs typeface="Calibri"/>
              </a:rPr>
              <a:t>scans examining drug </a:t>
            </a:r>
            <a:r>
              <a:rPr lang="en-AU" sz="1600" spc="-5" noProof="0" dirty="0">
                <a:latin typeface="Calibri"/>
                <a:cs typeface="Calibri"/>
              </a:rPr>
              <a:t>action in living </a:t>
            </a:r>
            <a:r>
              <a:rPr lang="en-AU" sz="1600" spc="-10" noProof="0" dirty="0">
                <a:latin typeface="Calibri"/>
                <a:cs typeface="Calibri"/>
              </a:rPr>
              <a:t>patients challenged the idea that the </a:t>
            </a:r>
            <a:r>
              <a:rPr lang="en-AU" sz="1600" spc="-5" noProof="0" dirty="0">
                <a:latin typeface="Calibri"/>
                <a:cs typeface="Calibri"/>
              </a:rPr>
              <a:t>amount of </a:t>
            </a:r>
            <a:r>
              <a:rPr lang="en-AU" sz="1600" spc="-15" noProof="0" dirty="0">
                <a:latin typeface="Calibri"/>
                <a:cs typeface="Calibri"/>
              </a:rPr>
              <a:t>DA </a:t>
            </a:r>
            <a:r>
              <a:rPr lang="en-AU" sz="1600" spc="-10" noProof="0" dirty="0">
                <a:latin typeface="Calibri"/>
                <a:cs typeface="Calibri"/>
              </a:rPr>
              <a:t>blocking </a:t>
            </a:r>
            <a:r>
              <a:rPr lang="en-AU" sz="1600" spc="-15" noProof="0" dirty="0">
                <a:latin typeface="Calibri"/>
                <a:cs typeface="Calibri"/>
              </a:rPr>
              <a:t>correlated </a:t>
            </a:r>
            <a:r>
              <a:rPr lang="en-AU" sz="1600" spc="-5" noProof="0" dirty="0">
                <a:latin typeface="Calibri"/>
                <a:cs typeface="Calibri"/>
              </a:rPr>
              <a:t>with clinical</a:t>
            </a:r>
            <a:r>
              <a:rPr lang="en-AU" sz="1600" spc="21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benefit</a:t>
            </a:r>
            <a:r>
              <a:rPr lang="en-AU" sz="160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(some </a:t>
            </a:r>
            <a:r>
              <a:rPr lang="en-AU" sz="1600" spc="-5" noProof="0" dirty="0">
                <a:latin typeface="Calibri"/>
                <a:cs typeface="Calibri"/>
              </a:rPr>
              <a:t>studies </a:t>
            </a:r>
            <a:r>
              <a:rPr lang="en-AU" sz="1600" spc="-10" noProof="0" dirty="0">
                <a:latin typeface="Calibri"/>
                <a:cs typeface="Calibri"/>
              </a:rPr>
              <a:t>showed 90% blockage, </a:t>
            </a:r>
            <a:r>
              <a:rPr lang="en-AU" sz="1600" spc="-5" noProof="0" dirty="0">
                <a:latin typeface="Calibri"/>
                <a:cs typeface="Calibri"/>
              </a:rPr>
              <a:t>with little </a:t>
            </a:r>
            <a:r>
              <a:rPr lang="en-AU" sz="1600" spc="-10" noProof="0" dirty="0">
                <a:latin typeface="Calibri"/>
                <a:cs typeface="Calibri"/>
              </a:rPr>
              <a:t>effect). Correlates </a:t>
            </a:r>
            <a:r>
              <a:rPr lang="en-AU" sz="1600" noProof="0" dirty="0">
                <a:latin typeface="Calibri"/>
                <a:cs typeface="Calibri"/>
              </a:rPr>
              <a:t>with </a:t>
            </a:r>
            <a:r>
              <a:rPr lang="en-AU" sz="1600" spc="-10" noProof="0" dirty="0">
                <a:latin typeface="Calibri"/>
                <a:cs typeface="Calibri"/>
              </a:rPr>
              <a:t>Emsley </a:t>
            </a:r>
            <a:r>
              <a:rPr lang="en-AU" sz="1600" spc="-5" noProof="0" dirty="0">
                <a:latin typeface="Calibri"/>
                <a:cs typeface="Calibri"/>
              </a:rPr>
              <a:t>&amp; </a:t>
            </a:r>
            <a:r>
              <a:rPr lang="en-AU" sz="1600" spc="-10" noProof="0" dirty="0">
                <a:latin typeface="Calibri"/>
                <a:cs typeface="Calibri"/>
              </a:rPr>
              <a:t>Oosthuizen 2001 </a:t>
            </a:r>
            <a:r>
              <a:rPr lang="en-AU" sz="1600" spc="-5" noProof="0" dirty="0">
                <a:latin typeface="Calibri"/>
                <a:cs typeface="Calibri"/>
              </a:rPr>
              <a:t>Haloperidol</a:t>
            </a:r>
            <a:r>
              <a:rPr lang="en-AU" sz="1600" spc="210" noProof="0" dirty="0">
                <a:latin typeface="Calibri"/>
                <a:cs typeface="Calibri"/>
              </a:rPr>
              <a:t> </a:t>
            </a:r>
            <a:r>
              <a:rPr lang="en-AU" sz="1600" spc="-25" noProof="0" dirty="0">
                <a:latin typeface="Calibri"/>
                <a:cs typeface="Calibri"/>
              </a:rPr>
              <a:t>study.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5" noProof="0" dirty="0">
                <a:latin typeface="Calibri"/>
                <a:cs typeface="Calibri"/>
              </a:rPr>
              <a:t>DA </a:t>
            </a:r>
            <a:r>
              <a:rPr lang="en-AU" sz="1600" spc="-10" noProof="0" dirty="0">
                <a:latin typeface="Calibri"/>
                <a:cs typeface="Calibri"/>
              </a:rPr>
              <a:t>antagonists </a:t>
            </a:r>
            <a:r>
              <a:rPr lang="en-AU" sz="1600" spc="-5" noProof="0" dirty="0">
                <a:latin typeface="Calibri"/>
                <a:cs typeface="Calibri"/>
              </a:rPr>
              <a:t>have an effect in minutes, but the effect takes days to weeks and is not uniform in all individuals.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 err="1">
                <a:latin typeface="Calibri"/>
                <a:cs typeface="Calibri"/>
              </a:rPr>
              <a:t>Atypicals</a:t>
            </a:r>
            <a:r>
              <a:rPr lang="en-AU" sz="1600" spc="-10" noProof="0" dirty="0">
                <a:latin typeface="Calibri"/>
                <a:cs typeface="Calibri"/>
              </a:rPr>
              <a:t> lower </a:t>
            </a:r>
            <a:r>
              <a:rPr lang="en-AU" sz="1600" spc="-5" noProof="0" dirty="0">
                <a:latin typeface="Calibri"/>
                <a:cs typeface="Calibri"/>
              </a:rPr>
              <a:t>affinity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5" noProof="0" dirty="0">
                <a:latin typeface="Calibri"/>
                <a:cs typeface="Calibri"/>
              </a:rPr>
              <a:t>claimed </a:t>
            </a:r>
            <a:r>
              <a:rPr lang="en-AU" sz="1600" spc="-15" noProof="0" dirty="0">
                <a:latin typeface="Calibri"/>
                <a:cs typeface="Calibri"/>
              </a:rPr>
              <a:t>DA receptors; plethora </a:t>
            </a:r>
            <a:r>
              <a:rPr lang="en-AU" sz="1600" spc="-5" noProof="0" dirty="0">
                <a:latin typeface="Calibri"/>
                <a:cs typeface="Calibri"/>
              </a:rPr>
              <a:t>of other </a:t>
            </a:r>
            <a:r>
              <a:rPr lang="en-AU" sz="1600" spc="-15" noProof="0" dirty="0">
                <a:latin typeface="Calibri"/>
                <a:cs typeface="Calibri"/>
              </a:rPr>
              <a:t>receptors </a:t>
            </a:r>
            <a:r>
              <a:rPr lang="en-AU" sz="1600" spc="-5" noProof="0" dirty="0">
                <a:latin typeface="Calibri"/>
                <a:cs typeface="Calibri"/>
              </a:rPr>
              <a:t>as well, equally</a:t>
            </a:r>
            <a:r>
              <a:rPr lang="en-AU" sz="1600" spc="18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effective.</a:t>
            </a:r>
            <a:endParaRPr lang="en-AU" sz="16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02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405" y="414475"/>
            <a:ext cx="11299190" cy="5380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lang="en-AU" sz="1850" noProof="0" dirty="0">
              <a:latin typeface="Times New Roman"/>
              <a:cs typeface="Times New Roman"/>
            </a:endParaRPr>
          </a:p>
          <a:p>
            <a:pPr marL="441959" indent="-200025">
              <a:lnSpc>
                <a:spcPct val="100000"/>
              </a:lnSpc>
              <a:buAutoNum type="arabicPeriod" startAt="2"/>
              <a:tabLst>
                <a:tab pos="442595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Glutamate </a:t>
            </a:r>
            <a:r>
              <a:rPr lang="en-AU" sz="1600" spc="-5" noProof="0" dirty="0">
                <a:latin typeface="Calibri"/>
                <a:cs typeface="Calibri"/>
              </a:rPr>
              <a:t>hypo-activity </a:t>
            </a:r>
            <a:r>
              <a:rPr lang="en-AU" sz="1600" spc="-15" noProof="0" dirty="0">
                <a:latin typeface="Calibri"/>
                <a:cs typeface="Calibri"/>
              </a:rPr>
              <a:t>(NMDA</a:t>
            </a:r>
            <a:r>
              <a:rPr lang="en-AU" sz="1600" spc="-2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receptors)</a:t>
            </a:r>
            <a:endParaRPr lang="en-AU" sz="1600" noProof="0" dirty="0">
              <a:latin typeface="Calibri"/>
              <a:cs typeface="Calibri"/>
            </a:endParaRPr>
          </a:p>
          <a:p>
            <a:pPr marL="441959" indent="-200025">
              <a:lnSpc>
                <a:spcPct val="100000"/>
              </a:lnSpc>
              <a:spcBef>
                <a:spcPts val="385"/>
              </a:spcBef>
              <a:buAutoNum type="arabicPeriod" startAt="2"/>
              <a:tabLst>
                <a:tab pos="442595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5-HT</a:t>
            </a:r>
            <a:r>
              <a:rPr lang="en-AU" sz="1600" spc="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over-activity</a:t>
            </a:r>
            <a:endParaRPr lang="en-AU" sz="1600" noProof="0" dirty="0">
              <a:latin typeface="Calibri"/>
              <a:cs typeface="Calibri"/>
            </a:endParaRPr>
          </a:p>
          <a:p>
            <a:pPr marL="441959" indent="-200025">
              <a:lnSpc>
                <a:spcPct val="100000"/>
              </a:lnSpc>
              <a:spcBef>
                <a:spcPts val="385"/>
              </a:spcBef>
              <a:buAutoNum type="arabicPeriod" startAt="2"/>
              <a:tabLst>
                <a:tab pos="442595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GABA </a:t>
            </a:r>
            <a:r>
              <a:rPr lang="en-AU" sz="1600" spc="-5" noProof="0" dirty="0">
                <a:latin typeface="Calibri"/>
                <a:cs typeface="Calibri"/>
              </a:rPr>
              <a:t>hypo-activity in </a:t>
            </a:r>
            <a:r>
              <a:rPr lang="en-AU" sz="1600" spc="-10" noProof="0" dirty="0">
                <a:latin typeface="Calibri"/>
                <a:cs typeface="Calibri"/>
              </a:rPr>
              <a:t>hippocampi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AU" sz="230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AU" sz="1600" spc="-5" noProof="0" dirty="0">
                <a:latin typeface="Calibri"/>
                <a:cs typeface="Calibri"/>
              </a:rPr>
              <a:t>B.</a:t>
            </a:r>
            <a:r>
              <a:rPr lang="en-AU" sz="1600" spc="-10" noProof="0" dirty="0">
                <a:latin typeface="Calibri"/>
                <a:cs typeface="Calibri"/>
              </a:rPr>
              <a:t> Neuro-developmental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Evidence </a:t>
            </a:r>
            <a:r>
              <a:rPr lang="en-AU" sz="1600" spc="-15" noProof="0" dirty="0">
                <a:latin typeface="Calibri"/>
                <a:cs typeface="Calibri"/>
              </a:rPr>
              <a:t>for delayed </a:t>
            </a:r>
            <a:r>
              <a:rPr lang="en-AU" sz="1600" spc="-10" noProof="0" dirty="0">
                <a:latin typeface="Calibri"/>
                <a:cs typeface="Calibri"/>
              </a:rPr>
              <a:t>milestones </a:t>
            </a:r>
            <a:r>
              <a:rPr lang="en-AU" sz="1600" spc="-5" noProof="0" dirty="0">
                <a:latin typeface="Calibri"/>
                <a:cs typeface="Calibri"/>
              </a:rPr>
              <a:t>in</a:t>
            </a:r>
            <a:r>
              <a:rPr lang="en-AU" sz="1600" spc="5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childhood.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Abnormal </a:t>
            </a:r>
            <a:r>
              <a:rPr lang="en-AU" sz="1600" spc="-15" noProof="0" dirty="0">
                <a:latin typeface="Calibri"/>
                <a:cs typeface="Calibri"/>
              </a:rPr>
              <a:t>cerebral </a:t>
            </a:r>
            <a:r>
              <a:rPr lang="en-AU" sz="1600" spc="-5" noProof="0" dirty="0">
                <a:latin typeface="Calibri"/>
                <a:cs typeface="Calibri"/>
              </a:rPr>
              <a:t>studies </a:t>
            </a:r>
            <a:r>
              <a:rPr lang="en-AU" sz="1600" spc="-10" noProof="0" dirty="0">
                <a:latin typeface="Calibri"/>
                <a:cs typeface="Calibri"/>
              </a:rPr>
              <a:t>at 1st presentation</a:t>
            </a:r>
            <a:r>
              <a:rPr lang="en-AU" sz="1600" spc="6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psychosis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Absence </a:t>
            </a:r>
            <a:r>
              <a:rPr lang="en-AU" sz="1600" spc="-5" noProof="0" dirty="0">
                <a:latin typeface="Calibri"/>
                <a:cs typeface="Calibri"/>
              </a:rPr>
              <a:t>of gliosis</a:t>
            </a:r>
          </a:p>
          <a:p>
            <a:pPr marL="12065">
              <a:lnSpc>
                <a:spcPct val="100000"/>
              </a:lnSpc>
              <a:spcBef>
                <a:spcPts val="384"/>
              </a:spcBef>
              <a:tabLst>
                <a:tab pos="299085" algn="l"/>
                <a:tab pos="299720" algn="l"/>
              </a:tabLst>
            </a:pPr>
            <a:endParaRPr lang="en-AU" sz="230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600" spc="-5" noProof="0" dirty="0">
                <a:latin typeface="Calibri"/>
                <a:cs typeface="Calibri"/>
              </a:rPr>
              <a:t>C. </a:t>
            </a:r>
            <a:r>
              <a:rPr lang="en-AU" sz="1600" spc="-10" noProof="0" dirty="0">
                <a:latin typeface="Calibri"/>
                <a:cs typeface="Calibri"/>
              </a:rPr>
              <a:t>Disconnection</a:t>
            </a:r>
            <a:r>
              <a:rPr lang="en-AU" sz="1600" spc="-5" noProof="0" dirty="0">
                <a:latin typeface="Calibri"/>
                <a:cs typeface="Calibri"/>
              </a:rPr>
              <a:t> hypothesis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fMRI/ </a:t>
            </a:r>
            <a:r>
              <a:rPr lang="en-AU" sz="1600" spc="-10" noProof="0" dirty="0">
                <a:latin typeface="Calibri"/>
                <a:cs typeface="Calibri"/>
              </a:rPr>
              <a:t>SPECT</a:t>
            </a:r>
            <a:r>
              <a:rPr lang="en-AU" sz="1600" spc="-1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showed:</a:t>
            </a:r>
            <a:endParaRPr lang="en-AU" sz="1600" noProof="0" dirty="0">
              <a:latin typeface="Calibri"/>
              <a:cs typeface="Calibri"/>
            </a:endParaRPr>
          </a:p>
          <a:p>
            <a:pPr marL="288290">
              <a:lnSpc>
                <a:spcPct val="100000"/>
              </a:lnSpc>
              <a:spcBef>
                <a:spcPts val="385"/>
              </a:spcBef>
            </a:pPr>
            <a:r>
              <a:rPr lang="en-AU" sz="1600" spc="-5" noProof="0" dirty="0">
                <a:latin typeface="Calibri"/>
                <a:cs typeface="Calibri"/>
              </a:rPr>
              <a:t>^ Widespread </a:t>
            </a:r>
            <a:r>
              <a:rPr lang="en-AU" sz="1600" spc="-10" noProof="0" dirty="0">
                <a:latin typeface="Calibri"/>
                <a:cs typeface="Calibri"/>
              </a:rPr>
              <a:t>reduced </a:t>
            </a:r>
            <a:r>
              <a:rPr lang="en-AU" sz="1600" spc="-15" noProof="0" dirty="0">
                <a:latin typeface="Calibri"/>
                <a:cs typeface="Calibri"/>
              </a:rPr>
              <a:t>grey </a:t>
            </a:r>
            <a:r>
              <a:rPr lang="en-AU" sz="1600" spc="-10" noProof="0" dirty="0">
                <a:latin typeface="Calibri"/>
                <a:cs typeface="Calibri"/>
              </a:rPr>
              <a:t>matter (could </a:t>
            </a:r>
            <a:r>
              <a:rPr lang="en-AU" sz="1600" spc="-5" noProof="0" dirty="0">
                <a:latin typeface="Calibri"/>
                <a:cs typeface="Calibri"/>
              </a:rPr>
              <a:t>be </a:t>
            </a:r>
            <a:r>
              <a:rPr lang="en-AU" sz="1600" spc="-15" noProof="0" dirty="0">
                <a:latin typeface="Calibri"/>
                <a:cs typeface="Calibri"/>
              </a:rPr>
              <a:t>hypotrophy </a:t>
            </a:r>
            <a:r>
              <a:rPr lang="en-AU" sz="1600" spc="-5" noProof="0" dirty="0">
                <a:latin typeface="Calibri"/>
                <a:cs typeface="Calibri"/>
              </a:rPr>
              <a:t>only </a:t>
            </a:r>
            <a:r>
              <a:rPr lang="en-AU" sz="1600" spc="-10" noProof="0" dirty="0">
                <a:latin typeface="Calibri"/>
                <a:cs typeface="Calibri"/>
              </a:rPr>
              <a:t>due to </a:t>
            </a:r>
            <a:r>
              <a:rPr lang="en-AU" sz="1600" spc="-5" noProof="0" dirty="0">
                <a:latin typeface="Calibri"/>
                <a:cs typeface="Calibri"/>
              </a:rPr>
              <a:t>action of other</a:t>
            </a:r>
            <a:r>
              <a:rPr lang="en-AU" sz="1600" spc="204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pathways.</a:t>
            </a:r>
            <a:endParaRPr lang="en-AU" sz="1600" noProof="0" dirty="0">
              <a:latin typeface="Calibri"/>
              <a:cs typeface="Calibri"/>
            </a:endParaRPr>
          </a:p>
          <a:p>
            <a:pPr marL="288290">
              <a:lnSpc>
                <a:spcPct val="100000"/>
              </a:lnSpc>
              <a:spcBef>
                <a:spcPts val="385"/>
              </a:spcBef>
            </a:pPr>
            <a:r>
              <a:rPr lang="en-AU" sz="1600" spc="-5" noProof="0" dirty="0">
                <a:latin typeface="Calibri"/>
                <a:cs typeface="Calibri"/>
              </a:rPr>
              <a:t>^ </a:t>
            </a:r>
            <a:r>
              <a:rPr lang="en-AU" sz="1600" spc="-10" noProof="0" dirty="0">
                <a:latin typeface="Calibri"/>
                <a:cs typeface="Calibri"/>
              </a:rPr>
              <a:t>Reduction </a:t>
            </a:r>
            <a:r>
              <a:rPr lang="en-AU" sz="1600" spc="-5" noProof="0" dirty="0">
                <a:latin typeface="Calibri"/>
                <a:cs typeface="Calibri"/>
              </a:rPr>
              <a:t>in white </a:t>
            </a:r>
            <a:r>
              <a:rPr lang="en-AU" sz="1600" spc="-15" noProof="0" dirty="0">
                <a:latin typeface="Calibri"/>
                <a:cs typeface="Calibri"/>
              </a:rPr>
              <a:t>matter</a:t>
            </a:r>
            <a:r>
              <a:rPr lang="en-AU" sz="1600" spc="1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integrity.</a:t>
            </a:r>
            <a:endParaRPr lang="en-AU" sz="1600" noProof="0" dirty="0">
              <a:latin typeface="Calibri"/>
              <a:cs typeface="Calibri"/>
            </a:endParaRPr>
          </a:p>
          <a:p>
            <a:pPr marL="288290">
              <a:lnSpc>
                <a:spcPct val="100000"/>
              </a:lnSpc>
              <a:spcBef>
                <a:spcPts val="385"/>
              </a:spcBef>
            </a:pPr>
            <a:r>
              <a:rPr lang="en-AU" sz="1600" spc="-5" noProof="0" dirty="0">
                <a:latin typeface="Calibri"/>
                <a:cs typeface="Calibri"/>
              </a:rPr>
              <a:t>^ </a:t>
            </a:r>
            <a:r>
              <a:rPr lang="en-AU" sz="1600" spc="-10" noProof="0" dirty="0">
                <a:latin typeface="Calibri"/>
                <a:cs typeface="Calibri"/>
              </a:rPr>
              <a:t>Reduced </a:t>
            </a:r>
            <a:r>
              <a:rPr lang="en-AU" sz="1600" spc="-15" noProof="0" dirty="0" err="1">
                <a:latin typeface="Calibri"/>
                <a:cs typeface="Calibri"/>
              </a:rPr>
              <a:t>fronto</a:t>
            </a:r>
            <a:r>
              <a:rPr lang="en-AU" sz="1600" spc="-15" noProof="0" dirty="0">
                <a:latin typeface="Calibri"/>
                <a:cs typeface="Calibri"/>
              </a:rPr>
              <a:t>-temporal </a:t>
            </a:r>
            <a:r>
              <a:rPr lang="en-AU" sz="1600" spc="-5" noProof="0" dirty="0">
                <a:latin typeface="Calibri"/>
                <a:cs typeface="Calibri"/>
              </a:rPr>
              <a:t>blood</a:t>
            </a:r>
            <a:r>
              <a:rPr lang="en-AU" sz="1600" spc="70" noProof="0" dirty="0">
                <a:latin typeface="Calibri"/>
                <a:cs typeface="Calibri"/>
              </a:rPr>
              <a:t> </a:t>
            </a:r>
            <a:r>
              <a:rPr lang="en-AU" sz="1600" spc="-30" noProof="0" dirty="0">
                <a:latin typeface="Calibri"/>
                <a:cs typeface="Calibri"/>
              </a:rPr>
              <a:t>flow.</a:t>
            </a:r>
            <a:endParaRPr lang="en-AU" sz="1600" noProof="0" dirty="0">
              <a:latin typeface="Calibri"/>
              <a:cs typeface="Calibri"/>
            </a:endParaRPr>
          </a:p>
          <a:p>
            <a:pPr marL="86995" indent="-74930">
              <a:lnSpc>
                <a:spcPct val="100000"/>
              </a:lnSpc>
              <a:spcBef>
                <a:spcPts val="345"/>
              </a:spcBef>
              <a:buChar char="-"/>
              <a:tabLst>
                <a:tab pos="87630" algn="l"/>
              </a:tabLst>
            </a:pPr>
            <a:r>
              <a:rPr lang="en-AU" sz="1100" i="1" noProof="0" dirty="0">
                <a:latin typeface="Calibri"/>
                <a:cs typeface="Calibri"/>
              </a:rPr>
              <a:t>Neuroimaging</a:t>
            </a:r>
            <a:r>
              <a:rPr lang="en-AU" sz="1100" i="1" spc="-25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>
                <a:latin typeface="Calibri"/>
                <a:cs typeface="Calibri"/>
              </a:rPr>
              <a:t>of</a:t>
            </a:r>
            <a:r>
              <a:rPr lang="en-AU" sz="1100" i="1" spc="5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>
                <a:latin typeface="Calibri"/>
                <a:cs typeface="Calibri"/>
              </a:rPr>
              <a:t>schizophrenia:</a:t>
            </a:r>
            <a:r>
              <a:rPr lang="en-AU" sz="1100" i="1" spc="-20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 err="1">
                <a:latin typeface="Calibri"/>
                <a:cs typeface="Calibri"/>
              </a:rPr>
              <a:t>structuralabnormalities</a:t>
            </a:r>
            <a:r>
              <a:rPr lang="en-AU" sz="1100" i="1" spc="-20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>
                <a:latin typeface="Calibri"/>
                <a:cs typeface="Calibri"/>
              </a:rPr>
              <a:t>and</a:t>
            </a:r>
            <a:r>
              <a:rPr lang="en-AU" sz="1100" i="1" spc="-15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 err="1">
                <a:latin typeface="Calibri"/>
                <a:cs typeface="Calibri"/>
              </a:rPr>
              <a:t>pathophysiologicalimplications</a:t>
            </a:r>
            <a:r>
              <a:rPr lang="en-AU" sz="1100" i="1" spc="-5" noProof="0" dirty="0">
                <a:latin typeface="Calibri"/>
                <a:cs typeface="Calibri"/>
              </a:rPr>
              <a:t>,</a:t>
            </a:r>
            <a:r>
              <a:rPr lang="en-AU" sz="1100" i="1" spc="-30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Peter</a:t>
            </a:r>
            <a:r>
              <a:rPr lang="en-AU" sz="1100" i="1" spc="-35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F</a:t>
            </a:r>
            <a:r>
              <a:rPr lang="en-AU" sz="1100" i="1" spc="-5" noProof="0" dirty="0">
                <a:latin typeface="Calibri"/>
                <a:cs typeface="Calibri"/>
              </a:rPr>
              <a:t> </a:t>
            </a:r>
            <a:r>
              <a:rPr lang="en-AU" sz="1100" i="1" noProof="0" dirty="0" err="1">
                <a:latin typeface="Calibri"/>
                <a:cs typeface="Calibri"/>
              </a:rPr>
              <a:t>BuckleyDepartment</a:t>
            </a:r>
            <a:r>
              <a:rPr lang="en-AU" sz="1100" i="1" spc="-40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>
                <a:latin typeface="Calibri"/>
                <a:cs typeface="Calibri"/>
              </a:rPr>
              <a:t>of</a:t>
            </a:r>
            <a:r>
              <a:rPr lang="en-AU" sz="1100" i="1" spc="5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>
                <a:latin typeface="Calibri"/>
                <a:cs typeface="Calibri"/>
              </a:rPr>
              <a:t>Psychiatry,</a:t>
            </a:r>
            <a:r>
              <a:rPr lang="en-AU" sz="1100" i="1" spc="-30" noProof="0" dirty="0">
                <a:latin typeface="Calibri"/>
                <a:cs typeface="Calibri"/>
              </a:rPr>
              <a:t> </a:t>
            </a:r>
            <a:r>
              <a:rPr lang="en-AU" sz="1100" i="1" noProof="0" dirty="0" err="1">
                <a:latin typeface="Calibri"/>
                <a:cs typeface="Calibri"/>
              </a:rPr>
              <a:t>MedicalCollege</a:t>
            </a:r>
            <a:r>
              <a:rPr lang="en-AU" sz="1100" i="1" spc="-40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>
                <a:latin typeface="Calibri"/>
                <a:cs typeface="Calibri"/>
              </a:rPr>
              <a:t>of</a:t>
            </a:r>
            <a:r>
              <a:rPr lang="en-AU" sz="1100" i="1" spc="5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Georgia,</a:t>
            </a:r>
            <a:r>
              <a:rPr lang="en-AU" sz="1100" i="1" spc="-15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>
                <a:latin typeface="Calibri"/>
                <a:cs typeface="Calibri"/>
              </a:rPr>
              <a:t>Augusta,</a:t>
            </a:r>
            <a:r>
              <a:rPr lang="en-AU" sz="1100" i="1" spc="-15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GA,</a:t>
            </a:r>
            <a:r>
              <a:rPr lang="en-AU" sz="1100" i="1" spc="15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USA</a:t>
            </a:r>
            <a:endParaRPr lang="en-AU" sz="1100" noProof="0" dirty="0">
              <a:latin typeface="Calibri"/>
              <a:cs typeface="Calibri"/>
            </a:endParaRPr>
          </a:p>
          <a:p>
            <a:pPr marL="86995" indent="-74930">
              <a:lnSpc>
                <a:spcPct val="100000"/>
              </a:lnSpc>
              <a:spcBef>
                <a:spcPts val="265"/>
              </a:spcBef>
              <a:buChar char="-"/>
              <a:tabLst>
                <a:tab pos="87630" algn="l"/>
              </a:tabLst>
            </a:pPr>
            <a:r>
              <a:rPr lang="en-AU" sz="1100" i="1" spc="-5" noProof="0" dirty="0">
                <a:latin typeface="Calibri"/>
                <a:cs typeface="Calibri"/>
              </a:rPr>
              <a:t>Neuro-imaging studies by </a:t>
            </a:r>
            <a:r>
              <a:rPr lang="en-AU" sz="1100" i="1" spc="-5" noProof="0" dirty="0" err="1">
                <a:latin typeface="Calibri"/>
                <a:cs typeface="Calibri"/>
              </a:rPr>
              <a:t>Paum</a:t>
            </a:r>
            <a:r>
              <a:rPr lang="en-AU" sz="1100" i="1" spc="-5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M Thompson et </a:t>
            </a:r>
            <a:r>
              <a:rPr lang="en-AU" sz="1100" i="1" spc="-5" noProof="0" dirty="0">
                <a:latin typeface="Calibri"/>
                <a:cs typeface="Calibri"/>
              </a:rPr>
              <a:t>al </a:t>
            </a:r>
            <a:r>
              <a:rPr lang="en-AU" sz="1100" i="1" noProof="0" dirty="0">
                <a:latin typeface="Calibri"/>
                <a:cs typeface="Calibri"/>
              </a:rPr>
              <a:t>2001 &amp;</a:t>
            </a:r>
            <a:r>
              <a:rPr lang="en-AU" sz="1100" i="1" spc="-120" noProof="0" dirty="0">
                <a:latin typeface="Calibri"/>
                <a:cs typeface="Calibri"/>
              </a:rPr>
              <a:t> </a:t>
            </a:r>
            <a:r>
              <a:rPr lang="en-AU" sz="1100" i="1" noProof="0" dirty="0">
                <a:latin typeface="Calibri"/>
                <a:cs typeface="Calibri"/>
              </a:rPr>
              <a:t>2009</a:t>
            </a:r>
            <a:endParaRPr lang="en-AU" sz="11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en-AU" sz="1100" i="1" noProof="0" dirty="0">
                <a:latin typeface="Calibri"/>
                <a:cs typeface="Calibri"/>
              </a:rPr>
              <a:t>* Newer </a:t>
            </a:r>
            <a:r>
              <a:rPr lang="en-AU" sz="1100" i="1" spc="-5" noProof="0" dirty="0">
                <a:latin typeface="Calibri"/>
                <a:cs typeface="Calibri"/>
              </a:rPr>
              <a:t>molecular imaging techniques </a:t>
            </a:r>
            <a:r>
              <a:rPr lang="en-AU" sz="1100" i="1" noProof="0" dirty="0">
                <a:latin typeface="Calibri"/>
                <a:cs typeface="Calibri"/>
              </a:rPr>
              <a:t>a promising</a:t>
            </a:r>
            <a:r>
              <a:rPr lang="en-AU" sz="1100" i="1" spc="-90" noProof="0" dirty="0">
                <a:latin typeface="Calibri"/>
                <a:cs typeface="Calibri"/>
              </a:rPr>
              <a:t> </a:t>
            </a:r>
            <a:r>
              <a:rPr lang="en-AU" sz="1100" i="1" spc="-5" noProof="0" dirty="0">
                <a:latin typeface="Calibri"/>
                <a:cs typeface="Calibri"/>
              </a:rPr>
              <a:t>future.</a:t>
            </a:r>
            <a:endParaRPr lang="en-AU" sz="11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lang="en-AU" sz="1600" spc="-20" noProof="0" dirty="0">
                <a:latin typeface="Calibri"/>
                <a:cs typeface="Calibri"/>
              </a:rPr>
              <a:t>D. </a:t>
            </a:r>
            <a:r>
              <a:rPr lang="en-AU" sz="1600" spc="-10" noProof="0" dirty="0">
                <a:latin typeface="Calibri"/>
                <a:cs typeface="Calibri"/>
              </a:rPr>
              <a:t>Others: </a:t>
            </a:r>
            <a:r>
              <a:rPr lang="en-AU" sz="1600" spc="-5" noProof="0" dirty="0">
                <a:latin typeface="Calibri"/>
                <a:cs typeface="Calibri"/>
              </a:rPr>
              <a:t>AN </a:t>
            </a:r>
            <a:r>
              <a:rPr lang="en-AU" sz="1600" spc="-10" noProof="0" dirty="0">
                <a:latin typeface="Calibri"/>
                <a:cs typeface="Calibri"/>
              </a:rPr>
              <a:t>information </a:t>
            </a:r>
            <a:r>
              <a:rPr lang="en-AU" sz="1600" spc="-5" noProof="0" dirty="0">
                <a:latin typeface="Calibri"/>
                <a:cs typeface="Calibri"/>
              </a:rPr>
              <a:t>processing/ </a:t>
            </a:r>
            <a:r>
              <a:rPr lang="en-AU" sz="1600" spc="-10" noProof="0" dirty="0">
                <a:latin typeface="Calibri"/>
                <a:cs typeface="Calibri"/>
              </a:rPr>
              <a:t>neuro-degenerative </a:t>
            </a:r>
            <a:r>
              <a:rPr lang="en-AU" sz="1600" spc="-5" noProof="0" dirty="0">
                <a:latin typeface="Calibri"/>
                <a:cs typeface="Calibri"/>
              </a:rPr>
              <a:t>sans gliosis</a:t>
            </a:r>
            <a:r>
              <a:rPr lang="en-AU" sz="1600" spc="80" noProof="0" dirty="0">
                <a:latin typeface="Calibri"/>
                <a:cs typeface="Calibri"/>
              </a:rPr>
              <a:t> </a:t>
            </a:r>
            <a:r>
              <a:rPr lang="en-AU" sz="1600" spc="-5" noProof="0" dirty="0" err="1">
                <a:latin typeface="Calibri"/>
                <a:cs typeface="Calibri"/>
              </a:rPr>
              <a:t>ect</a:t>
            </a:r>
            <a:r>
              <a:rPr lang="en-AU" sz="1600" spc="-5" noProof="0" dirty="0">
                <a:latin typeface="Calibri"/>
                <a:cs typeface="Calibri"/>
              </a:rPr>
              <a:t>.</a:t>
            </a:r>
            <a:endParaRPr lang="en-AU" sz="16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3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8192" y="419100"/>
            <a:ext cx="7365492" cy="568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1110183" y="6325311"/>
            <a:ext cx="9672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200" spc="-5" noProof="0" dirty="0">
                <a:latin typeface="Calibri"/>
                <a:cs typeface="Calibri"/>
              </a:rPr>
              <a:t>Mapping adolescent brain change reveals </a:t>
            </a:r>
            <a:r>
              <a:rPr lang="en-AU" sz="1200" noProof="0" dirty="0">
                <a:latin typeface="Calibri"/>
                <a:cs typeface="Calibri"/>
              </a:rPr>
              <a:t>dynamic </a:t>
            </a:r>
            <a:r>
              <a:rPr lang="en-AU" sz="1200" spc="-15" noProof="0" dirty="0">
                <a:latin typeface="Calibri"/>
                <a:cs typeface="Calibri"/>
              </a:rPr>
              <a:t>wave </a:t>
            </a:r>
            <a:r>
              <a:rPr lang="en-AU" sz="1200" spc="-5" noProof="0" dirty="0">
                <a:latin typeface="Calibri"/>
                <a:cs typeface="Calibri"/>
              </a:rPr>
              <a:t>of </a:t>
            </a:r>
            <a:r>
              <a:rPr lang="en-AU" sz="1200" spc="-10" noProof="0" dirty="0">
                <a:latin typeface="Calibri"/>
                <a:cs typeface="Calibri"/>
              </a:rPr>
              <a:t>accelerated </a:t>
            </a:r>
            <a:r>
              <a:rPr lang="en-AU" sz="1200" spc="-15" noProof="0" dirty="0" err="1">
                <a:latin typeface="Calibri"/>
                <a:cs typeface="Calibri"/>
              </a:rPr>
              <a:t>gray</a:t>
            </a:r>
            <a:r>
              <a:rPr lang="en-AU" sz="1200" spc="-15" noProof="0" dirty="0">
                <a:latin typeface="Calibri"/>
                <a:cs typeface="Calibri"/>
              </a:rPr>
              <a:t> </a:t>
            </a:r>
            <a:r>
              <a:rPr lang="en-AU" sz="1200" spc="-5" noProof="0" dirty="0">
                <a:latin typeface="Calibri"/>
                <a:cs typeface="Calibri"/>
              </a:rPr>
              <a:t>matter </a:t>
            </a:r>
            <a:r>
              <a:rPr lang="en-AU" sz="1200" noProof="0" dirty="0">
                <a:latin typeface="Calibri"/>
                <a:cs typeface="Calibri"/>
              </a:rPr>
              <a:t>loss in </a:t>
            </a:r>
            <a:r>
              <a:rPr lang="en-AU" sz="1200" spc="-5" noProof="0" dirty="0">
                <a:latin typeface="Calibri"/>
                <a:cs typeface="Calibri"/>
              </a:rPr>
              <a:t>very early-onset schizophrenia, </a:t>
            </a:r>
            <a:r>
              <a:rPr lang="en-AU" sz="1200" i="1" spc="-10" noProof="0" dirty="0">
                <a:latin typeface="Calibri"/>
                <a:cs typeface="Calibri"/>
              </a:rPr>
              <a:t>Paul </a:t>
            </a:r>
            <a:r>
              <a:rPr lang="en-AU" sz="1200" i="1" noProof="0" dirty="0">
                <a:latin typeface="Calibri"/>
                <a:cs typeface="Calibri"/>
              </a:rPr>
              <a:t>M. </a:t>
            </a:r>
            <a:r>
              <a:rPr lang="en-AU" sz="1200" i="1" spc="-5" noProof="0" dirty="0">
                <a:latin typeface="Calibri"/>
                <a:cs typeface="Calibri"/>
              </a:rPr>
              <a:t>Thompson et al Sept</a:t>
            </a:r>
            <a:r>
              <a:rPr lang="en-AU" sz="1200" i="1" spc="50" noProof="0" dirty="0">
                <a:latin typeface="Calibri"/>
                <a:cs typeface="Calibri"/>
              </a:rPr>
              <a:t> </a:t>
            </a:r>
            <a:r>
              <a:rPr lang="en-AU" sz="1200" i="1" noProof="0" dirty="0">
                <a:latin typeface="Calibri"/>
                <a:cs typeface="Calibri"/>
              </a:rPr>
              <a:t>2001</a:t>
            </a:r>
            <a:endParaRPr lang="en-AU" sz="12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965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965" y="385724"/>
            <a:ext cx="9681210" cy="538878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en-AU" sz="1600" spc="-5" noProof="0" dirty="0">
                <a:latin typeface="Calibri"/>
                <a:cs typeface="Calibri"/>
              </a:rPr>
              <a:t>E. Genetics/</a:t>
            </a:r>
            <a:r>
              <a:rPr lang="en-AU" sz="1600" spc="1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epigenetics: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30" noProof="0" dirty="0">
                <a:latin typeface="Calibri"/>
                <a:cs typeface="Calibri"/>
              </a:rPr>
              <a:t>MZT: </a:t>
            </a:r>
            <a:r>
              <a:rPr lang="en-AU" sz="1600" spc="-10" noProof="0" dirty="0">
                <a:latin typeface="Calibri"/>
                <a:cs typeface="Calibri"/>
              </a:rPr>
              <a:t>46% vs </a:t>
            </a:r>
            <a:r>
              <a:rPr lang="en-AU" sz="1600" spc="-35" noProof="0" dirty="0">
                <a:latin typeface="Calibri"/>
                <a:cs typeface="Calibri"/>
              </a:rPr>
              <a:t>DZT: </a:t>
            </a:r>
            <a:r>
              <a:rPr lang="en-AU" sz="1600" spc="-5" noProof="0" dirty="0">
                <a:latin typeface="Calibri"/>
                <a:cs typeface="Calibri"/>
              </a:rPr>
              <a:t>12 –</a:t>
            </a:r>
            <a:r>
              <a:rPr lang="en-AU" sz="1600" spc="13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15%.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One </a:t>
            </a:r>
            <a:r>
              <a:rPr lang="en-AU" sz="1600" spc="-10" noProof="0" dirty="0">
                <a:latin typeface="Calibri"/>
                <a:cs typeface="Calibri"/>
              </a:rPr>
              <a:t>parent: 12 </a:t>
            </a:r>
            <a:r>
              <a:rPr lang="en-AU" sz="1600" spc="-5" noProof="0" dirty="0">
                <a:latin typeface="Calibri"/>
                <a:cs typeface="Calibri"/>
              </a:rPr>
              <a:t>– </a:t>
            </a:r>
            <a:r>
              <a:rPr lang="en-AU" sz="1600" spc="-10" noProof="0" dirty="0">
                <a:latin typeface="Calibri"/>
                <a:cs typeface="Calibri"/>
              </a:rPr>
              <a:t>15%; </a:t>
            </a:r>
            <a:r>
              <a:rPr lang="en-AU" sz="1600" spc="-5" noProof="0" dirty="0">
                <a:latin typeface="Calibri"/>
                <a:cs typeface="Calibri"/>
              </a:rPr>
              <a:t>2 </a:t>
            </a:r>
            <a:r>
              <a:rPr lang="en-AU" sz="1600" spc="-10" noProof="0" dirty="0">
                <a:latin typeface="Calibri"/>
                <a:cs typeface="Calibri"/>
              </a:rPr>
              <a:t>parents: 40%; Grand </a:t>
            </a:r>
            <a:r>
              <a:rPr lang="en-AU" sz="1600" spc="-15" noProof="0" dirty="0">
                <a:latin typeface="Calibri"/>
                <a:cs typeface="Calibri"/>
              </a:rPr>
              <a:t>Parent: </a:t>
            </a:r>
            <a:r>
              <a:rPr lang="en-AU" sz="1600" spc="-5" noProof="0" dirty="0">
                <a:latin typeface="Calibri"/>
                <a:cs typeface="Calibri"/>
              </a:rPr>
              <a:t>6%; no </a:t>
            </a:r>
            <a:r>
              <a:rPr lang="en-AU" sz="1600" spc="-10" noProof="0" dirty="0">
                <a:latin typeface="Calibri"/>
                <a:cs typeface="Calibri"/>
              </a:rPr>
              <a:t>relatives: </a:t>
            </a:r>
            <a:r>
              <a:rPr lang="en-AU" sz="1600" spc="-5" noProof="0" dirty="0">
                <a:latin typeface="Calibri"/>
                <a:cs typeface="Calibri"/>
              </a:rPr>
              <a:t>0.5 –</a:t>
            </a:r>
            <a:r>
              <a:rPr lang="en-AU" sz="1600" spc="229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1%</a:t>
            </a:r>
            <a:endParaRPr lang="en-AU" sz="1600" noProof="0" dirty="0">
              <a:latin typeface="Calibri"/>
              <a:cs typeface="Calibri"/>
            </a:endParaRPr>
          </a:p>
          <a:p>
            <a:pPr marL="927100" marR="1653539">
              <a:lnSpc>
                <a:spcPct val="120000"/>
              </a:lnSpc>
            </a:pPr>
            <a:endParaRPr lang="en-AU" sz="2000" noProof="0" dirty="0">
              <a:latin typeface="Times New Roman"/>
              <a:cs typeface="Times New Roman"/>
            </a:endParaRPr>
          </a:p>
          <a:p>
            <a:pPr marL="927100" marR="1653539">
              <a:lnSpc>
                <a:spcPct val="120000"/>
              </a:lnSpc>
            </a:pPr>
            <a:r>
              <a:rPr lang="en-AU" sz="1600" spc="-10" noProof="0" dirty="0">
                <a:latin typeface="Calibri"/>
                <a:cs typeface="Calibri"/>
              </a:rPr>
              <a:t>Best </a:t>
            </a:r>
            <a:r>
              <a:rPr lang="en-AU" sz="1600" spc="-5" noProof="0" dirty="0">
                <a:latin typeface="Calibri"/>
                <a:cs typeface="Calibri"/>
              </a:rPr>
              <a:t>evidence in</a:t>
            </a:r>
            <a:r>
              <a:rPr lang="en-AU" sz="1600" spc="14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genes </a:t>
            </a:r>
            <a:r>
              <a:rPr lang="en-AU" sz="1600" spc="-20" noProof="0" dirty="0">
                <a:latin typeface="Calibri"/>
                <a:cs typeface="Calibri"/>
              </a:rPr>
              <a:t>(yet sketchy): </a:t>
            </a:r>
            <a:r>
              <a:rPr lang="en-AU" sz="1600" spc="-45" noProof="0" dirty="0">
                <a:latin typeface="Calibri"/>
                <a:cs typeface="Calibri"/>
              </a:rPr>
              <a:t>COMT, </a:t>
            </a:r>
            <a:r>
              <a:rPr lang="en-AU" sz="1600" spc="-10" noProof="0" dirty="0">
                <a:latin typeface="Calibri"/>
                <a:cs typeface="Calibri"/>
              </a:rPr>
              <a:t>DRD4, </a:t>
            </a:r>
            <a:r>
              <a:rPr lang="en-AU" sz="1600" spc="-5" noProof="0" dirty="0">
                <a:latin typeface="Calibri"/>
                <a:cs typeface="Calibri"/>
              </a:rPr>
              <a:t>AKT1RGS4, PPP3CC, </a:t>
            </a:r>
            <a:r>
              <a:rPr lang="en-AU" sz="1600" spc="-10" noProof="0" dirty="0">
                <a:latin typeface="Calibri"/>
                <a:cs typeface="Calibri"/>
              </a:rPr>
              <a:t>ZDHHC8, </a:t>
            </a:r>
            <a:r>
              <a:rPr lang="en-AU" sz="1600" spc="-5" noProof="0" dirty="0">
                <a:latin typeface="Calibri"/>
                <a:cs typeface="Calibri"/>
              </a:rPr>
              <a:t>DISC</a:t>
            </a:r>
          </a:p>
          <a:p>
            <a:pPr marL="927100" marR="1653539">
              <a:lnSpc>
                <a:spcPct val="120000"/>
              </a:lnSpc>
            </a:pPr>
            <a:endParaRPr lang="en-AU" sz="1600" spc="-5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5" noProof="0" dirty="0">
                <a:latin typeface="Calibri"/>
                <a:cs typeface="Calibri"/>
              </a:rPr>
              <a:t>Weinberger </a:t>
            </a:r>
            <a:r>
              <a:rPr lang="en-AU" sz="1600" spc="-5" noProof="0" dirty="0">
                <a:latin typeface="Calibri"/>
                <a:cs typeface="Calibri"/>
              </a:rPr>
              <a:t>&amp; Harrison: gene </a:t>
            </a:r>
            <a:r>
              <a:rPr lang="en-AU" sz="1600" spc="-10" noProof="0" dirty="0">
                <a:latin typeface="Calibri"/>
                <a:cs typeface="Calibri"/>
              </a:rPr>
              <a:t>expression </a:t>
            </a:r>
            <a:r>
              <a:rPr lang="en-AU" sz="1600" spc="-5" noProof="0" dirty="0">
                <a:latin typeface="Calibri"/>
                <a:cs typeface="Calibri"/>
              </a:rPr>
              <a:t>analysis = abnormality in </a:t>
            </a:r>
            <a:r>
              <a:rPr lang="en-AU" sz="1600" spc="-10" noProof="0" dirty="0">
                <a:latin typeface="Calibri"/>
                <a:cs typeface="Calibri"/>
              </a:rPr>
              <a:t>mRNA </a:t>
            </a:r>
            <a:r>
              <a:rPr lang="en-AU" sz="1600" spc="-5" noProof="0" dirty="0">
                <a:latin typeface="Calibri"/>
                <a:cs typeface="Calibri"/>
              </a:rPr>
              <a:t>&amp; </a:t>
            </a:r>
            <a:r>
              <a:rPr lang="en-AU" sz="1600" spc="-10" noProof="0" dirty="0">
                <a:latin typeface="Calibri"/>
                <a:cs typeface="Calibri"/>
              </a:rPr>
              <a:t>protein</a:t>
            </a:r>
            <a:r>
              <a:rPr lang="en-AU" sz="1600" spc="114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expression.</a:t>
            </a:r>
            <a:endParaRPr lang="en-AU" sz="1600" noProof="0" dirty="0">
              <a:latin typeface="Calibri"/>
              <a:cs typeface="Calibri"/>
            </a:endParaRPr>
          </a:p>
          <a:p>
            <a:pPr marL="288290" marR="1511935" indent="-276225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Jonathan </a:t>
            </a:r>
            <a:r>
              <a:rPr lang="en-AU" sz="1600" spc="-5" noProof="0" dirty="0">
                <a:latin typeface="Calibri"/>
                <a:cs typeface="Calibri"/>
              </a:rPr>
              <a:t>Mills </a:t>
            </a:r>
            <a:r>
              <a:rPr lang="en-AU" sz="1600" spc="-10" noProof="0" dirty="0">
                <a:latin typeface="Calibri"/>
                <a:cs typeface="Calibri"/>
              </a:rPr>
              <a:t>et </a:t>
            </a:r>
            <a:r>
              <a:rPr lang="en-AU" sz="1600" spc="-5" noProof="0" dirty="0">
                <a:latin typeface="Calibri"/>
                <a:cs typeface="Calibri"/>
              </a:rPr>
              <a:t>al (Kings </a:t>
            </a:r>
            <a:r>
              <a:rPr lang="en-AU" sz="1600" spc="-10" noProof="0" dirty="0">
                <a:latin typeface="Calibri"/>
                <a:cs typeface="Calibri"/>
              </a:rPr>
              <a:t>College 2011): </a:t>
            </a:r>
            <a:r>
              <a:rPr lang="en-AU" sz="1600" spc="-5" noProof="0" dirty="0">
                <a:latin typeface="Calibri"/>
                <a:cs typeface="Calibri"/>
              </a:rPr>
              <a:t>epigenetic abnormality = </a:t>
            </a:r>
            <a:r>
              <a:rPr lang="en-AU" sz="1600" spc="-10" noProof="0" dirty="0">
                <a:latin typeface="Calibri"/>
                <a:cs typeface="Calibri"/>
              </a:rPr>
              <a:t>20% variation </a:t>
            </a:r>
            <a:r>
              <a:rPr lang="en-AU" sz="1600" spc="-5" noProof="0" dirty="0">
                <a:latin typeface="Calibri"/>
                <a:cs typeface="Calibri"/>
              </a:rPr>
              <a:t>in </a:t>
            </a:r>
            <a:r>
              <a:rPr lang="en-AU" sz="1600" spc="-10" noProof="0" dirty="0">
                <a:latin typeface="Calibri"/>
                <a:cs typeface="Calibri"/>
              </a:rPr>
              <a:t>methylation  </a:t>
            </a:r>
            <a:r>
              <a:rPr lang="en-AU" sz="1600" spc="-5" noProof="0" dirty="0">
                <a:latin typeface="Calibri"/>
                <a:cs typeface="Calibri"/>
              </a:rPr>
              <a:t>of </a:t>
            </a:r>
            <a:r>
              <a:rPr lang="en-AU" sz="1600" spc="-10" noProof="0" dirty="0">
                <a:latin typeface="Calibri"/>
                <a:cs typeface="Calibri"/>
              </a:rPr>
              <a:t>area ST6GALNAC1 </a:t>
            </a:r>
            <a:r>
              <a:rPr lang="en-AU" sz="1600" spc="-15" noProof="0" dirty="0">
                <a:latin typeface="Calibri"/>
                <a:cs typeface="Calibri"/>
              </a:rPr>
              <a:t>linked </a:t>
            </a:r>
            <a:r>
              <a:rPr lang="en-AU" sz="1600" spc="-10" noProof="0" dirty="0">
                <a:latin typeface="Calibri"/>
                <a:cs typeface="Calibri"/>
              </a:rPr>
              <a:t>to schizophrenia. </a:t>
            </a:r>
            <a:r>
              <a:rPr lang="en-AU" sz="1600" spc="-5" noProof="0" dirty="0">
                <a:latin typeface="Calibri"/>
                <a:cs typeface="Calibri"/>
              </a:rPr>
              <a:t>NB is </a:t>
            </a:r>
            <a:r>
              <a:rPr lang="en-AU" sz="1600" spc="-10" noProof="0" dirty="0" err="1">
                <a:latin typeface="Calibri"/>
                <a:cs typeface="Calibri"/>
              </a:rPr>
              <a:t>overmeth</a:t>
            </a:r>
            <a:r>
              <a:rPr lang="en-AU" sz="1600" spc="-1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of </a:t>
            </a:r>
            <a:r>
              <a:rPr lang="en-AU" sz="1600" spc="-10" noProof="0" dirty="0">
                <a:latin typeface="Calibri"/>
                <a:cs typeface="Calibri"/>
              </a:rPr>
              <a:t>ZNF659 </a:t>
            </a:r>
            <a:r>
              <a:rPr lang="en-AU" sz="1600" spc="-5" noProof="0" dirty="0">
                <a:latin typeface="Calibri"/>
                <a:cs typeface="Calibri"/>
              </a:rPr>
              <a:t>= </a:t>
            </a:r>
            <a:r>
              <a:rPr lang="en-AU" sz="1600" spc="-10" noProof="0" dirty="0">
                <a:latin typeface="Calibri"/>
                <a:cs typeface="Calibri"/>
              </a:rPr>
              <a:t>schizophrenia,</a:t>
            </a:r>
            <a:r>
              <a:rPr lang="en-AU" sz="1600" spc="28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but</a:t>
            </a:r>
            <a:endParaRPr lang="en-AU" sz="1600" noProof="0" dirty="0">
              <a:latin typeface="Calibri"/>
              <a:cs typeface="Calibri"/>
            </a:endParaRPr>
          </a:p>
          <a:p>
            <a:pPr marL="288290">
              <a:lnSpc>
                <a:spcPct val="100000"/>
              </a:lnSpc>
              <a:spcBef>
                <a:spcPts val="385"/>
              </a:spcBef>
            </a:pPr>
            <a:r>
              <a:rPr lang="en-AU" sz="1600" spc="-10" noProof="0" dirty="0">
                <a:latin typeface="Calibri"/>
                <a:cs typeface="Calibri"/>
              </a:rPr>
              <a:t>undermethylation </a:t>
            </a:r>
            <a:r>
              <a:rPr lang="en-AU" sz="1600" spc="-5" noProof="0" dirty="0">
                <a:latin typeface="Calibri"/>
                <a:cs typeface="Calibri"/>
              </a:rPr>
              <a:t>of </a:t>
            </a:r>
            <a:r>
              <a:rPr lang="en-AU" sz="1600" spc="-10" noProof="0" dirty="0">
                <a:latin typeface="Calibri"/>
                <a:cs typeface="Calibri"/>
              </a:rPr>
              <a:t>same area </a:t>
            </a:r>
            <a:r>
              <a:rPr lang="en-AU" sz="1600" spc="-5" noProof="0" dirty="0">
                <a:latin typeface="Calibri"/>
                <a:cs typeface="Calibri"/>
              </a:rPr>
              <a:t>= Bipolar</a:t>
            </a:r>
            <a:r>
              <a:rPr lang="en-AU" sz="1600" spc="60" noProof="0" dirty="0">
                <a:latin typeface="Calibri"/>
                <a:cs typeface="Calibri"/>
              </a:rPr>
              <a:t> </a:t>
            </a:r>
            <a:r>
              <a:rPr lang="en-AU" sz="1600" spc="-30" noProof="0" dirty="0">
                <a:latin typeface="Calibri"/>
                <a:cs typeface="Calibri"/>
              </a:rPr>
              <a:t>Disorder.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230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600" spc="-15" noProof="0" dirty="0">
                <a:latin typeface="Calibri"/>
                <a:cs typeface="Calibri"/>
              </a:rPr>
              <a:t>Environmental stressors linked</a:t>
            </a:r>
            <a:r>
              <a:rPr lang="en-AU" sz="1600" spc="5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are: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Birth</a:t>
            </a:r>
            <a:r>
              <a:rPr lang="en-AU" sz="1600" spc="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complications.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Childhood </a:t>
            </a:r>
            <a:r>
              <a:rPr lang="en-AU" sz="1600" spc="-15" noProof="0" dirty="0">
                <a:latin typeface="Calibri"/>
                <a:cs typeface="Calibri"/>
              </a:rPr>
              <a:t>brain </a:t>
            </a:r>
            <a:r>
              <a:rPr lang="en-AU" sz="1600" spc="-10" noProof="0" dirty="0">
                <a:latin typeface="Calibri"/>
                <a:cs typeface="Calibri"/>
              </a:rPr>
              <a:t>damage </a:t>
            </a:r>
            <a:r>
              <a:rPr lang="en-AU" sz="1600" spc="-5" noProof="0" dirty="0">
                <a:latin typeface="Calibri"/>
                <a:cs typeface="Calibri"/>
              </a:rPr>
              <a:t>(</a:t>
            </a:r>
            <a:r>
              <a:rPr lang="en-AU" sz="1600" spc="-5" noProof="0" dirty="0" err="1">
                <a:latin typeface="Calibri"/>
                <a:cs typeface="Calibri"/>
              </a:rPr>
              <a:t>esp</a:t>
            </a:r>
            <a:r>
              <a:rPr lang="en-AU" sz="1600" spc="-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post infection </a:t>
            </a:r>
            <a:r>
              <a:rPr lang="en-AU" sz="1600" spc="-5" noProof="0" dirty="0">
                <a:latin typeface="Calibri"/>
                <a:cs typeface="Calibri"/>
              </a:rPr>
              <a:t>– see </a:t>
            </a:r>
            <a:r>
              <a:rPr lang="en-AU" sz="1600" spc="-10" noProof="0" dirty="0">
                <a:latin typeface="Calibri"/>
                <a:cs typeface="Calibri"/>
              </a:rPr>
              <a:t>28 year </a:t>
            </a:r>
            <a:r>
              <a:rPr lang="en-AU" sz="1600" spc="-5" noProof="0" dirty="0">
                <a:latin typeface="Calibri"/>
                <a:cs typeface="Calibri"/>
              </a:rPr>
              <a:t>Finnish study; </a:t>
            </a:r>
            <a:r>
              <a:rPr lang="en-AU" sz="1600" spc="-10" noProof="0" dirty="0">
                <a:latin typeface="Calibri"/>
                <a:cs typeface="Calibri"/>
              </a:rPr>
              <a:t>7x more</a:t>
            </a:r>
            <a:r>
              <a:rPr lang="en-AU" sz="1600" spc="9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prone).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Winter</a:t>
            </a:r>
            <a:r>
              <a:rPr lang="en-AU" sz="1600" spc="-5" noProof="0" dirty="0">
                <a:latin typeface="Calibri"/>
                <a:cs typeface="Calibri"/>
              </a:rPr>
              <a:t> birth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Heavy </a:t>
            </a:r>
            <a:r>
              <a:rPr lang="en-AU" sz="1600" spc="-5" noProof="0" dirty="0">
                <a:latin typeface="Calibri"/>
                <a:cs typeface="Calibri"/>
              </a:rPr>
              <a:t>cannabis </a:t>
            </a:r>
            <a:r>
              <a:rPr lang="en-AU" sz="1600" spc="-10" noProof="0" dirty="0">
                <a:latin typeface="Calibri"/>
                <a:cs typeface="Calibri"/>
              </a:rPr>
              <a:t>use </a:t>
            </a:r>
            <a:r>
              <a:rPr lang="en-AU" sz="1600" spc="-5" noProof="0" dirty="0" err="1">
                <a:latin typeface="Calibri"/>
                <a:cs typeface="Calibri"/>
              </a:rPr>
              <a:t>esp</a:t>
            </a:r>
            <a:r>
              <a:rPr lang="en-AU" sz="1600" spc="-5" noProof="0" dirty="0">
                <a:latin typeface="Calibri"/>
                <a:cs typeface="Calibri"/>
              </a:rPr>
              <a:t> with </a:t>
            </a:r>
            <a:r>
              <a:rPr lang="en-AU" sz="1600" spc="-10" noProof="0" dirty="0">
                <a:latin typeface="Calibri"/>
                <a:cs typeface="Calibri"/>
              </a:rPr>
              <a:t>COMT </a:t>
            </a:r>
            <a:r>
              <a:rPr lang="en-AU" sz="1600" spc="-5" noProof="0" dirty="0">
                <a:latin typeface="Calibri"/>
                <a:cs typeface="Calibri"/>
              </a:rPr>
              <a:t>gene AN; </a:t>
            </a:r>
            <a:r>
              <a:rPr lang="en-AU" sz="1600" spc="-10" noProof="0" dirty="0">
                <a:latin typeface="Calibri"/>
                <a:cs typeface="Calibri"/>
              </a:rPr>
              <a:t>(still </a:t>
            </a:r>
            <a:r>
              <a:rPr lang="en-AU" sz="1600" spc="-15" noProof="0" dirty="0">
                <a:latin typeface="Calibri"/>
                <a:cs typeface="Calibri"/>
              </a:rPr>
              <a:t>controversial, </a:t>
            </a:r>
            <a:r>
              <a:rPr lang="en-AU" sz="1600" spc="-10" noProof="0" dirty="0">
                <a:latin typeface="Calibri"/>
                <a:cs typeface="Calibri"/>
              </a:rPr>
              <a:t>Swedish </a:t>
            </a:r>
            <a:r>
              <a:rPr lang="en-AU" sz="1600" spc="-5" noProof="0" dirty="0">
                <a:latin typeface="Calibri"/>
                <a:cs typeface="Calibri"/>
              </a:rPr>
              <a:t>and NZ</a:t>
            </a:r>
            <a:r>
              <a:rPr lang="en-AU" sz="1600" spc="9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study</a:t>
            </a:r>
            <a:r>
              <a:rPr lang="en-AU" sz="160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challenges this idea). But cannabis </a:t>
            </a:r>
            <a:r>
              <a:rPr lang="en-AU" sz="1600" spc="-10" noProof="0" dirty="0">
                <a:latin typeface="Calibri"/>
                <a:cs typeface="Calibri"/>
              </a:rPr>
              <a:t>now showed to reduce adolescent</a:t>
            </a:r>
            <a:r>
              <a:rPr lang="en-AU" sz="1600" spc="7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neurocognitive</a:t>
            </a:r>
            <a:r>
              <a:rPr lang="en-AU" sz="160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ability </a:t>
            </a:r>
            <a:r>
              <a:rPr lang="en-AU" sz="1600" spc="-10" noProof="0" dirty="0">
                <a:latin typeface="Calibri"/>
                <a:cs typeface="Calibri"/>
              </a:rPr>
              <a:t>by </a:t>
            </a:r>
            <a:r>
              <a:rPr lang="en-AU" sz="1600" spc="-5" noProof="0" dirty="0">
                <a:latin typeface="Calibri"/>
                <a:cs typeface="Calibri"/>
              </a:rPr>
              <a:t>up to 8 IQ </a:t>
            </a:r>
            <a:r>
              <a:rPr lang="en-AU" sz="1600" spc="-10" noProof="0" dirty="0">
                <a:latin typeface="Calibri"/>
                <a:cs typeface="Calibri"/>
              </a:rPr>
              <a:t>points. </a:t>
            </a:r>
            <a:r>
              <a:rPr lang="en-AU" sz="1600" spc="-5" noProof="0" dirty="0">
                <a:latin typeface="Calibri"/>
                <a:cs typeface="Calibri"/>
              </a:rPr>
              <a:t>NZ 10 </a:t>
            </a:r>
            <a:r>
              <a:rPr lang="en-AU" sz="1600" spc="-10" noProof="0" dirty="0">
                <a:latin typeface="Calibri"/>
                <a:cs typeface="Calibri"/>
              </a:rPr>
              <a:t>year study </a:t>
            </a:r>
            <a:r>
              <a:rPr lang="en-AU" sz="1600" spc="-15" noProof="0" dirty="0">
                <a:latin typeface="Calibri"/>
                <a:cs typeface="Calibri"/>
              </a:rPr>
              <a:t>followed </a:t>
            </a:r>
            <a:r>
              <a:rPr lang="en-AU" sz="1600" spc="-10" noProof="0" dirty="0">
                <a:latin typeface="Calibri"/>
                <a:cs typeface="Calibri"/>
              </a:rPr>
              <a:t>1000 teens into</a:t>
            </a:r>
            <a:r>
              <a:rPr lang="en-AU" sz="1600" spc="12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adulthood.</a:t>
            </a:r>
            <a:endParaRPr lang="en-AU" sz="16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37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089" y="524383"/>
            <a:ext cx="10173335" cy="60522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1600" spc="-5" noProof="0" dirty="0">
                <a:latin typeface="Calibri"/>
                <a:cs typeface="Calibri"/>
              </a:rPr>
              <a:t>Thus multiple-hit hypothesis </a:t>
            </a:r>
            <a:r>
              <a:rPr lang="en-AU" sz="1600" spc="-10" noProof="0" dirty="0">
                <a:latin typeface="Calibri"/>
                <a:cs typeface="Calibri"/>
              </a:rPr>
              <a:t>seem to </a:t>
            </a:r>
            <a:r>
              <a:rPr lang="en-AU" sz="1600" spc="-5" noProof="0" dirty="0">
                <a:latin typeface="Calibri"/>
                <a:cs typeface="Calibri"/>
              </a:rPr>
              <a:t>be </a:t>
            </a:r>
            <a:r>
              <a:rPr lang="en-AU" sz="1600" spc="-15" noProof="0" dirty="0">
                <a:latin typeface="Calibri"/>
                <a:cs typeface="Calibri"/>
              </a:rPr>
              <a:t>nearest </a:t>
            </a:r>
            <a:r>
              <a:rPr lang="en-AU" sz="1600" spc="-10" noProof="0" dirty="0">
                <a:latin typeface="Calibri"/>
                <a:cs typeface="Calibri"/>
              </a:rPr>
              <a:t>to </a:t>
            </a:r>
            <a:r>
              <a:rPr lang="en-AU" sz="1600" spc="-5" noProof="0" dirty="0">
                <a:latin typeface="Calibri"/>
                <a:cs typeface="Calibri"/>
              </a:rPr>
              <a:t>‘truth’ about</a:t>
            </a:r>
            <a:r>
              <a:rPr lang="en-AU" sz="1600" spc="5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pathophysiology: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Genetic predisposition </a:t>
            </a:r>
            <a:r>
              <a:rPr lang="en-AU" sz="1600" spc="-10" noProof="0" dirty="0">
                <a:latin typeface="Calibri"/>
                <a:cs typeface="Calibri"/>
              </a:rPr>
              <a:t>(COMT </a:t>
            </a:r>
            <a:r>
              <a:rPr lang="en-AU" sz="1600" spc="-5" noProof="0" dirty="0">
                <a:latin typeface="Calibri"/>
                <a:cs typeface="Calibri"/>
              </a:rPr>
              <a:t>genes </a:t>
            </a:r>
            <a:r>
              <a:rPr lang="en-AU" sz="1600" spc="-15" noProof="0" dirty="0">
                <a:latin typeface="Calibri"/>
                <a:cs typeface="Calibri"/>
              </a:rPr>
              <a:t>etc)</a:t>
            </a:r>
            <a:r>
              <a:rPr lang="en-AU" sz="1600" spc="5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with,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ts val="191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epigenetic </a:t>
            </a:r>
            <a:r>
              <a:rPr lang="en-AU" sz="1600" spc="-10" noProof="0" dirty="0">
                <a:latin typeface="Calibri"/>
                <a:cs typeface="Calibri"/>
              </a:rPr>
              <a:t>under-/</a:t>
            </a:r>
            <a:r>
              <a:rPr lang="en-AU" sz="1600" spc="-10" noProof="0" dirty="0" err="1">
                <a:latin typeface="Calibri"/>
                <a:cs typeface="Calibri"/>
              </a:rPr>
              <a:t>overmethylation</a:t>
            </a:r>
            <a:r>
              <a:rPr lang="en-AU" sz="1600" spc="-10" noProof="0" dirty="0">
                <a:latin typeface="Calibri"/>
                <a:cs typeface="Calibri"/>
              </a:rPr>
              <a:t> due</a:t>
            </a:r>
            <a:r>
              <a:rPr lang="en-AU" sz="1600" spc="5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to,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ts val="215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multiple </a:t>
            </a:r>
            <a:r>
              <a:rPr lang="en-AU" sz="1600" spc="-10" noProof="0" dirty="0">
                <a:latin typeface="Calibri"/>
                <a:cs typeface="Calibri"/>
              </a:rPr>
              <a:t>environmental </a:t>
            </a:r>
            <a:r>
              <a:rPr lang="en-AU" sz="1600" spc="-15" noProof="0" dirty="0">
                <a:latin typeface="Calibri"/>
                <a:cs typeface="Calibri"/>
              </a:rPr>
              <a:t>stressors </a:t>
            </a:r>
            <a:r>
              <a:rPr lang="en-AU" sz="1600" spc="-10" noProof="0" dirty="0">
                <a:latin typeface="Calibri"/>
                <a:cs typeface="Calibri"/>
              </a:rPr>
              <a:t>throughout life </a:t>
            </a:r>
            <a:r>
              <a:rPr lang="en-AU" sz="1600" spc="-5" noProof="0" dirty="0">
                <a:latin typeface="Calibri"/>
                <a:cs typeface="Calibri"/>
              </a:rPr>
              <a:t>which </a:t>
            </a:r>
            <a:r>
              <a:rPr lang="en-AU" sz="1600" spc="-10" noProof="0" dirty="0">
                <a:latin typeface="Calibri"/>
                <a:cs typeface="Calibri"/>
              </a:rPr>
              <a:t>can </a:t>
            </a:r>
            <a:r>
              <a:rPr lang="en-AU" sz="1600" noProof="0" dirty="0">
                <a:latin typeface="Calibri"/>
                <a:cs typeface="Calibri"/>
              </a:rPr>
              <a:t>lead </a:t>
            </a:r>
            <a:r>
              <a:rPr lang="en-AU" sz="1600" spc="-10" noProof="0" dirty="0">
                <a:latin typeface="Calibri"/>
                <a:cs typeface="Calibri"/>
              </a:rPr>
              <a:t>to</a:t>
            </a:r>
            <a:r>
              <a:rPr lang="en-AU" sz="1600" spc="5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schizophrenia</a:t>
            </a:r>
            <a:r>
              <a:rPr lang="en-AU" sz="1800" spc="-10" noProof="0" dirty="0">
                <a:latin typeface="Calibri"/>
                <a:cs typeface="Calibri"/>
              </a:rPr>
              <a:t>.</a:t>
            </a:r>
            <a:endParaRPr lang="en-AU" sz="18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lang="en-AU" sz="185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600" spc="-15" noProof="0" dirty="0">
                <a:latin typeface="Calibri"/>
                <a:cs typeface="Calibri"/>
              </a:rPr>
              <a:t>Preventative</a:t>
            </a:r>
            <a:r>
              <a:rPr lang="en-AU" sz="1600" spc="1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measures: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ID </a:t>
            </a:r>
            <a:r>
              <a:rPr lang="en-AU" sz="1600" spc="-10" noProof="0" dirty="0">
                <a:latin typeface="Calibri"/>
                <a:cs typeface="Calibri"/>
              </a:rPr>
              <a:t>at </a:t>
            </a:r>
            <a:r>
              <a:rPr lang="en-AU" sz="1600" spc="-5" noProof="0" dirty="0">
                <a:latin typeface="Calibri"/>
                <a:cs typeface="Calibri"/>
              </a:rPr>
              <a:t>risk </a:t>
            </a:r>
            <a:r>
              <a:rPr lang="en-AU" sz="1600" spc="-10" noProof="0" dirty="0">
                <a:latin typeface="Calibri"/>
                <a:cs typeface="Calibri"/>
              </a:rPr>
              <a:t>genetics </a:t>
            </a:r>
            <a:r>
              <a:rPr lang="en-AU" sz="1600" spc="-5" noProof="0" dirty="0">
                <a:latin typeface="Calibri"/>
                <a:cs typeface="Calibri"/>
              </a:rPr>
              <a:t>with,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Better peri-natal</a:t>
            </a:r>
            <a:r>
              <a:rPr lang="en-AU" sz="1600" spc="10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care.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5" noProof="0" dirty="0">
                <a:latin typeface="Calibri"/>
                <a:cs typeface="Calibri"/>
              </a:rPr>
              <a:t>Prodromal: </a:t>
            </a:r>
            <a:r>
              <a:rPr lang="en-AU" sz="1600" spc="-20" noProof="0" dirty="0">
                <a:latin typeface="Calibri"/>
                <a:cs typeface="Calibri"/>
              </a:rPr>
              <a:t>Psychotherapy, </a:t>
            </a:r>
            <a:r>
              <a:rPr lang="en-AU" sz="1600" spc="-15" noProof="0" dirty="0">
                <a:latin typeface="Calibri"/>
                <a:cs typeface="Calibri"/>
              </a:rPr>
              <a:t>Omega </a:t>
            </a:r>
            <a:r>
              <a:rPr lang="en-AU" sz="1600" spc="-5" noProof="0" dirty="0">
                <a:latin typeface="Calibri"/>
                <a:cs typeface="Calibri"/>
              </a:rPr>
              <a:t>3, </a:t>
            </a:r>
            <a:r>
              <a:rPr lang="en-AU" sz="1600" spc="-10" noProof="0" dirty="0">
                <a:latin typeface="Calibri"/>
                <a:cs typeface="Calibri"/>
              </a:rPr>
              <a:t>SSRI, </a:t>
            </a:r>
            <a:r>
              <a:rPr lang="en-AU" sz="1600" spc="-5" noProof="0" dirty="0">
                <a:latin typeface="Calibri"/>
                <a:cs typeface="Calibri"/>
              </a:rPr>
              <a:t>monitor early warning</a:t>
            </a:r>
            <a:r>
              <a:rPr lang="en-AU" sz="1600" spc="130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signs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1st onset: Anti-psychotics (low dose </a:t>
            </a:r>
            <a:r>
              <a:rPr lang="en-AU" sz="1600" spc="-5" noProof="0" dirty="0">
                <a:latin typeface="Calibri"/>
                <a:cs typeface="Calibri"/>
              </a:rPr>
              <a:t>as possible), </a:t>
            </a:r>
            <a:r>
              <a:rPr lang="en-AU" sz="1600" spc="-10" noProof="0" dirty="0">
                <a:latin typeface="Calibri"/>
                <a:cs typeface="Calibri"/>
              </a:rPr>
              <a:t>social support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0" noProof="0" dirty="0">
                <a:latin typeface="Calibri"/>
                <a:cs typeface="Calibri"/>
              </a:rPr>
              <a:t>education, </a:t>
            </a:r>
            <a:r>
              <a:rPr lang="en-AU" sz="1600" spc="-5" noProof="0" dirty="0" err="1">
                <a:latin typeface="Calibri"/>
                <a:cs typeface="Calibri"/>
              </a:rPr>
              <a:t>esp</a:t>
            </a:r>
            <a:r>
              <a:rPr lang="en-AU" sz="1600" spc="-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HEE</a:t>
            </a:r>
            <a:r>
              <a:rPr lang="en-AU" sz="1600" spc="21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families.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lang="en-AU" sz="185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600" spc="-5" noProof="0" dirty="0">
                <a:latin typeface="Calibri"/>
                <a:cs typeface="Calibri"/>
              </a:rPr>
              <a:t>Co-Morbid Medical Illness in</a:t>
            </a:r>
            <a:r>
              <a:rPr lang="en-AU" sz="1600" spc="-3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Schizophrenia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Up </a:t>
            </a:r>
            <a:r>
              <a:rPr lang="en-AU" sz="1600" spc="-10" noProof="0" dirty="0">
                <a:latin typeface="Calibri"/>
                <a:cs typeface="Calibri"/>
              </a:rPr>
              <a:t>to 80% </a:t>
            </a:r>
            <a:r>
              <a:rPr lang="en-AU" sz="1600" spc="-15" noProof="0" dirty="0">
                <a:latin typeface="Calibri"/>
                <a:cs typeface="Calibri"/>
              </a:rPr>
              <a:t>have </a:t>
            </a:r>
            <a:r>
              <a:rPr lang="en-AU" sz="1600" spc="-5" noProof="0" dirty="0">
                <a:latin typeface="Calibri"/>
                <a:cs typeface="Calibri"/>
              </a:rPr>
              <a:t>a </a:t>
            </a:r>
            <a:r>
              <a:rPr lang="en-AU" sz="1600" spc="-10" noProof="0" dirty="0">
                <a:latin typeface="Calibri"/>
                <a:cs typeface="Calibri"/>
              </a:rPr>
              <a:t>medical </a:t>
            </a:r>
            <a:r>
              <a:rPr lang="en-AU" sz="1600" spc="-5" noProof="0" dirty="0">
                <a:latin typeface="Calibri"/>
                <a:cs typeface="Calibri"/>
              </a:rPr>
              <a:t>illness, up to </a:t>
            </a:r>
            <a:r>
              <a:rPr lang="en-AU" sz="1600" spc="-10" noProof="0" dirty="0">
                <a:latin typeface="Calibri"/>
                <a:cs typeface="Calibri"/>
              </a:rPr>
              <a:t>50% </a:t>
            </a:r>
            <a:r>
              <a:rPr lang="en-AU" sz="1600" spc="-15" noProof="0" dirty="0">
                <a:latin typeface="Calibri"/>
                <a:cs typeface="Calibri"/>
              </a:rPr>
              <a:t>may </a:t>
            </a:r>
            <a:r>
              <a:rPr lang="en-AU" sz="1600" spc="-5" noProof="0" dirty="0">
                <a:latin typeface="Calibri"/>
                <a:cs typeface="Calibri"/>
              </a:rPr>
              <a:t>be</a:t>
            </a:r>
            <a:r>
              <a:rPr lang="en-AU" sz="1600" spc="9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undiagnosed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Co-Morbid </a:t>
            </a:r>
            <a:r>
              <a:rPr lang="en-AU" sz="1600" spc="-10" noProof="0" dirty="0">
                <a:latin typeface="Calibri"/>
                <a:cs typeface="Calibri"/>
              </a:rPr>
              <a:t>substance use/ </a:t>
            </a:r>
            <a:r>
              <a:rPr lang="en-AU" sz="1600" spc="-5" noProof="0" dirty="0">
                <a:latin typeface="Calibri"/>
                <a:cs typeface="Calibri"/>
              </a:rPr>
              <a:t>misuse is high: </a:t>
            </a:r>
            <a:r>
              <a:rPr lang="en-AU" sz="1600" spc="-10" noProof="0" dirty="0">
                <a:latin typeface="Calibri"/>
                <a:cs typeface="Calibri"/>
              </a:rPr>
              <a:t>nicotine 90%, alcohol </a:t>
            </a:r>
            <a:r>
              <a:rPr lang="en-AU" sz="1600" spc="-5" noProof="0" dirty="0">
                <a:latin typeface="Calibri"/>
                <a:cs typeface="Calibri"/>
              </a:rPr>
              <a:t>40%, </a:t>
            </a:r>
            <a:r>
              <a:rPr lang="en-AU" sz="1600" spc="-10" noProof="0" dirty="0">
                <a:latin typeface="Calibri"/>
                <a:cs typeface="Calibri"/>
              </a:rPr>
              <a:t>use</a:t>
            </a:r>
            <a:r>
              <a:rPr lang="en-AU" sz="1600" spc="75" noProof="0" dirty="0">
                <a:latin typeface="Calibri"/>
                <a:cs typeface="Calibri"/>
              </a:rPr>
              <a:t> </a:t>
            </a:r>
            <a:r>
              <a:rPr lang="en-AU" sz="1600" spc="-5" noProof="0" dirty="0">
                <a:latin typeface="Calibri"/>
                <a:cs typeface="Calibri"/>
              </a:rPr>
              <a:t>as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Self medication especially </a:t>
            </a:r>
            <a:r>
              <a:rPr lang="en-AU" sz="1600" spc="-15" noProof="0" dirty="0">
                <a:latin typeface="Calibri"/>
                <a:cs typeface="Calibri"/>
              </a:rPr>
              <a:t>for</a:t>
            </a:r>
            <a:r>
              <a:rPr lang="en-AU" sz="1600" spc="-10" noProof="0" dirty="0">
                <a:latin typeface="Calibri"/>
                <a:cs typeface="Calibri"/>
              </a:rPr>
              <a:t> EPS.</a:t>
            </a:r>
            <a:endParaRPr lang="en-AU" sz="16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lang="en-AU" sz="1650" noProof="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1600" b="1" spc="-10" noProof="0" dirty="0">
                <a:latin typeface="Calibri"/>
                <a:cs typeface="Calibri"/>
              </a:rPr>
              <a:t>Management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As with </a:t>
            </a:r>
            <a:r>
              <a:rPr lang="en-AU" sz="1600" spc="-10" noProof="0" dirty="0">
                <a:latin typeface="Calibri"/>
                <a:cs typeface="Calibri"/>
              </a:rPr>
              <a:t>FEP </a:t>
            </a:r>
            <a:r>
              <a:rPr lang="en-AU" sz="1600" spc="-5" noProof="0" dirty="0">
                <a:latin typeface="Calibri"/>
                <a:cs typeface="Calibri"/>
              </a:rPr>
              <a:t>-&gt; </a:t>
            </a:r>
            <a:r>
              <a:rPr lang="en-AU" sz="1600" spc="-10" noProof="0" dirty="0">
                <a:latin typeface="Calibri"/>
                <a:cs typeface="Calibri"/>
              </a:rPr>
              <a:t>anti-psychotics </a:t>
            </a:r>
            <a:r>
              <a:rPr lang="en-AU" sz="1600" spc="-15" noProof="0" dirty="0">
                <a:latin typeface="Calibri"/>
                <a:cs typeface="Calibri"/>
              </a:rPr>
              <a:t>are </a:t>
            </a:r>
            <a:r>
              <a:rPr lang="en-AU" sz="1600" spc="-10" noProof="0" dirty="0">
                <a:latin typeface="Calibri"/>
                <a:cs typeface="Calibri"/>
              </a:rPr>
              <a:t>currently </a:t>
            </a:r>
            <a:r>
              <a:rPr lang="en-AU" sz="1600" spc="-5" noProof="0" dirty="0">
                <a:latin typeface="Calibri"/>
                <a:cs typeface="Calibri"/>
              </a:rPr>
              <a:t>the </a:t>
            </a:r>
            <a:r>
              <a:rPr lang="en-AU" sz="1600" spc="-10" noProof="0" dirty="0">
                <a:latin typeface="Calibri"/>
                <a:cs typeface="Calibri"/>
              </a:rPr>
              <a:t>only (albeit crude) </a:t>
            </a:r>
            <a:r>
              <a:rPr lang="en-AU" sz="1600" spc="-20" noProof="0" dirty="0">
                <a:latin typeface="Calibri"/>
                <a:cs typeface="Calibri"/>
              </a:rPr>
              <a:t>way </a:t>
            </a:r>
            <a:r>
              <a:rPr lang="en-AU" sz="1600" spc="-5" noProof="0" dirty="0">
                <a:latin typeface="Calibri"/>
                <a:cs typeface="Calibri"/>
              </a:rPr>
              <a:t>of managing the</a:t>
            </a:r>
            <a:r>
              <a:rPr lang="en-AU" sz="1600" spc="16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symptoms.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Up </a:t>
            </a:r>
            <a:r>
              <a:rPr lang="en-AU" sz="1600" spc="-10" noProof="0" dirty="0">
                <a:latin typeface="Calibri"/>
                <a:cs typeface="Calibri"/>
              </a:rPr>
              <a:t>to 78% </a:t>
            </a:r>
            <a:r>
              <a:rPr lang="en-AU" sz="1600" spc="-5" noProof="0" dirty="0">
                <a:latin typeface="Calibri"/>
                <a:cs typeface="Calibri"/>
              </a:rPr>
              <a:t>of </a:t>
            </a:r>
            <a:r>
              <a:rPr lang="en-AU" sz="1600" spc="-10" noProof="0" dirty="0">
                <a:latin typeface="Calibri"/>
                <a:cs typeface="Calibri"/>
              </a:rPr>
              <a:t>patients </a:t>
            </a:r>
            <a:r>
              <a:rPr lang="en-AU" sz="1600" spc="-5" noProof="0" dirty="0">
                <a:latin typeface="Calibri"/>
                <a:cs typeface="Calibri"/>
              </a:rPr>
              <a:t>with </a:t>
            </a:r>
            <a:r>
              <a:rPr lang="en-AU" sz="1600" spc="-10" noProof="0" dirty="0">
                <a:latin typeface="Calibri"/>
                <a:cs typeface="Calibri"/>
              </a:rPr>
              <a:t>Schizophrenia </a:t>
            </a:r>
            <a:r>
              <a:rPr lang="en-AU" sz="1600" spc="-5" noProof="0" dirty="0">
                <a:latin typeface="Calibri"/>
                <a:cs typeface="Calibri"/>
              </a:rPr>
              <a:t>will </a:t>
            </a:r>
            <a:r>
              <a:rPr lang="en-AU" sz="1600" spc="-10" noProof="0" dirty="0">
                <a:latin typeface="Calibri"/>
                <a:cs typeface="Calibri"/>
              </a:rPr>
              <a:t>relapse </a:t>
            </a:r>
            <a:r>
              <a:rPr lang="en-AU" sz="1600" spc="-5" noProof="0" dirty="0">
                <a:latin typeface="Calibri"/>
                <a:cs typeface="Calibri"/>
              </a:rPr>
              <a:t>in </a:t>
            </a:r>
            <a:r>
              <a:rPr lang="en-AU" sz="1600" spc="-15" noProof="0" dirty="0">
                <a:latin typeface="Calibri"/>
                <a:cs typeface="Calibri"/>
              </a:rPr>
              <a:t>first </a:t>
            </a:r>
            <a:r>
              <a:rPr lang="en-AU" sz="1600" spc="-10" noProof="0" dirty="0">
                <a:latin typeface="Calibri"/>
                <a:cs typeface="Calibri"/>
              </a:rPr>
              <a:t>year </a:t>
            </a:r>
            <a:r>
              <a:rPr lang="en-AU" sz="1600" spc="-5" noProof="0" dirty="0">
                <a:latin typeface="Calibri"/>
                <a:cs typeface="Calibri"/>
              </a:rPr>
              <a:t>without </a:t>
            </a:r>
            <a:r>
              <a:rPr lang="en-AU" sz="1600" spc="-10" noProof="0" dirty="0">
                <a:latin typeface="Calibri"/>
                <a:cs typeface="Calibri"/>
              </a:rPr>
              <a:t>medication. </a:t>
            </a:r>
            <a:r>
              <a:rPr lang="en-AU" sz="1600" spc="-5" noProof="0" dirty="0">
                <a:latin typeface="Calibri"/>
                <a:cs typeface="Calibri"/>
              </a:rPr>
              <a:t>Up </a:t>
            </a:r>
            <a:r>
              <a:rPr lang="en-AU" sz="1600" spc="-10" noProof="0" dirty="0">
                <a:latin typeface="Calibri"/>
                <a:cs typeface="Calibri"/>
              </a:rPr>
              <a:t>to 90% relapse </a:t>
            </a:r>
            <a:r>
              <a:rPr lang="en-AU" sz="1600" spc="-5" noProof="0" dirty="0">
                <a:latin typeface="Calibri"/>
                <a:cs typeface="Calibri"/>
              </a:rPr>
              <a:t>in </a:t>
            </a:r>
            <a:r>
              <a:rPr lang="en-AU" sz="1600" spc="-10" noProof="0" dirty="0">
                <a:latin typeface="Calibri"/>
                <a:cs typeface="Calibri"/>
              </a:rPr>
              <a:t>second</a:t>
            </a:r>
            <a:r>
              <a:rPr lang="en-AU" sz="1600" spc="340" noProof="0" dirty="0">
                <a:latin typeface="Calibri"/>
                <a:cs typeface="Calibri"/>
              </a:rPr>
              <a:t> </a:t>
            </a:r>
            <a:r>
              <a:rPr lang="en-AU" sz="1600" spc="-40" noProof="0" dirty="0">
                <a:latin typeface="Calibri"/>
                <a:cs typeface="Calibri"/>
              </a:rPr>
              <a:t>year.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Monitor </a:t>
            </a:r>
            <a:r>
              <a:rPr lang="en-AU" sz="1600" spc="-15" noProof="0" dirty="0">
                <a:latin typeface="Calibri"/>
                <a:cs typeface="Calibri"/>
              </a:rPr>
              <a:t>for </a:t>
            </a:r>
            <a:r>
              <a:rPr lang="en-AU" sz="1600" spc="-5" noProof="0" dirty="0">
                <a:latin typeface="Calibri"/>
                <a:cs typeface="Calibri"/>
              </a:rPr>
              <a:t>early </a:t>
            </a:r>
            <a:r>
              <a:rPr lang="en-AU" sz="1600" spc="-10" noProof="0" dirty="0">
                <a:latin typeface="Calibri"/>
                <a:cs typeface="Calibri"/>
              </a:rPr>
              <a:t>warning </a:t>
            </a:r>
            <a:r>
              <a:rPr lang="en-AU" sz="1600" spc="-5" noProof="0" dirty="0">
                <a:latin typeface="Calibri"/>
                <a:cs typeface="Calibri"/>
              </a:rPr>
              <a:t>signs. </a:t>
            </a:r>
            <a:r>
              <a:rPr lang="en-AU" sz="1600" spc="-25" noProof="0" dirty="0">
                <a:latin typeface="Calibri"/>
                <a:cs typeface="Calibri"/>
              </a:rPr>
              <a:t>PANSS, </a:t>
            </a:r>
            <a:r>
              <a:rPr lang="en-AU" sz="1600" spc="-10" noProof="0" dirty="0">
                <a:latin typeface="Calibri"/>
                <a:cs typeface="Calibri"/>
              </a:rPr>
              <a:t>CAARMS (very </a:t>
            </a:r>
            <a:r>
              <a:rPr lang="en-AU" sz="1600" spc="-5" noProof="0" dirty="0">
                <a:latin typeface="Calibri"/>
                <a:cs typeface="Calibri"/>
              </a:rPr>
              <a:t>limited)</a:t>
            </a:r>
            <a:r>
              <a:rPr lang="en-AU" sz="1600" spc="105" noProof="0" dirty="0">
                <a:latin typeface="Calibri"/>
                <a:cs typeface="Calibri"/>
              </a:rPr>
              <a:t> </a:t>
            </a:r>
            <a:r>
              <a:rPr lang="en-AU" sz="1600" spc="-15" noProof="0" dirty="0">
                <a:latin typeface="Calibri"/>
                <a:cs typeface="Calibri"/>
              </a:rPr>
              <a:t>etc.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30" noProof="0" dirty="0">
                <a:latin typeface="Calibri"/>
                <a:cs typeface="Calibri"/>
              </a:rPr>
              <a:t>CATIE </a:t>
            </a:r>
            <a:r>
              <a:rPr lang="en-AU" sz="1600" spc="-10" noProof="0" dirty="0">
                <a:latin typeface="Calibri"/>
                <a:cs typeface="Calibri"/>
              </a:rPr>
              <a:t>showed </a:t>
            </a:r>
            <a:r>
              <a:rPr lang="en-AU" sz="1600" spc="-5" noProof="0" dirty="0">
                <a:latin typeface="Calibri"/>
                <a:cs typeface="Calibri"/>
              </a:rPr>
              <a:t>us the high </a:t>
            </a:r>
            <a:r>
              <a:rPr lang="en-AU" sz="1600" spc="-15" noProof="0" dirty="0">
                <a:latin typeface="Calibri"/>
                <a:cs typeface="Calibri"/>
              </a:rPr>
              <a:t>percentage </a:t>
            </a:r>
            <a:r>
              <a:rPr lang="en-AU" sz="1600" spc="-5" noProof="0" dirty="0">
                <a:latin typeface="Calibri"/>
                <a:cs typeface="Calibri"/>
              </a:rPr>
              <a:t>of patients not being </a:t>
            </a:r>
            <a:r>
              <a:rPr lang="en-AU" sz="1600" spc="-10" noProof="0" dirty="0">
                <a:latin typeface="Calibri"/>
                <a:cs typeface="Calibri"/>
              </a:rPr>
              <a:t>treatment</a:t>
            </a:r>
            <a:r>
              <a:rPr lang="en-AU" sz="1600" spc="9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compliant.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Insight </a:t>
            </a:r>
            <a:r>
              <a:rPr lang="en-AU" sz="1600" spc="-10" noProof="0" dirty="0">
                <a:latin typeface="Calibri"/>
                <a:cs typeface="Calibri"/>
              </a:rPr>
              <a:t>generally </a:t>
            </a:r>
            <a:r>
              <a:rPr lang="en-AU" sz="1600" spc="-5" noProof="0" dirty="0">
                <a:latin typeface="Calibri"/>
                <a:cs typeface="Calibri"/>
              </a:rPr>
              <a:t>a </a:t>
            </a:r>
            <a:r>
              <a:rPr lang="en-AU" sz="1600" spc="-10" noProof="0" dirty="0">
                <a:latin typeface="Calibri"/>
                <a:cs typeface="Calibri"/>
              </a:rPr>
              <a:t>problem </a:t>
            </a:r>
            <a:r>
              <a:rPr lang="en-AU" sz="1600" spc="-5" noProof="0" dirty="0">
                <a:latin typeface="Calibri"/>
                <a:cs typeface="Calibri"/>
              </a:rPr>
              <a:t>with non-adherence </a:t>
            </a:r>
            <a:r>
              <a:rPr lang="en-AU" sz="1600" spc="-10" noProof="0" dirty="0">
                <a:latin typeface="Calibri"/>
                <a:cs typeface="Calibri"/>
              </a:rPr>
              <a:t>to</a:t>
            </a:r>
            <a:r>
              <a:rPr lang="en-AU" sz="1600" spc="2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treatment.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LAI </a:t>
            </a:r>
            <a:r>
              <a:rPr lang="en-AU" sz="1600" spc="-10" noProof="0" dirty="0">
                <a:latin typeface="Calibri"/>
                <a:cs typeface="Calibri"/>
              </a:rPr>
              <a:t>medication </a:t>
            </a:r>
            <a:r>
              <a:rPr lang="en-AU" sz="1600" spc="-5" noProof="0" dirty="0">
                <a:latin typeface="Calibri"/>
                <a:cs typeface="Calibri"/>
              </a:rPr>
              <a:t>has </a:t>
            </a:r>
            <a:r>
              <a:rPr lang="en-AU" sz="1600" spc="-10" noProof="0" dirty="0">
                <a:latin typeface="Calibri"/>
                <a:cs typeface="Calibri"/>
              </a:rPr>
              <a:t>shown to </a:t>
            </a:r>
            <a:r>
              <a:rPr lang="en-AU" sz="1600" spc="-5" noProof="0" dirty="0">
                <a:latin typeface="Calibri"/>
                <a:cs typeface="Calibri"/>
              </a:rPr>
              <a:t>be the </a:t>
            </a:r>
            <a:r>
              <a:rPr lang="en-AU" sz="1600" spc="-10" noProof="0" dirty="0">
                <a:latin typeface="Calibri"/>
                <a:cs typeface="Calibri"/>
              </a:rPr>
              <a:t>current best </a:t>
            </a:r>
            <a:r>
              <a:rPr lang="en-AU" sz="1600" spc="-15" noProof="0" dirty="0">
                <a:latin typeface="Calibri"/>
                <a:cs typeface="Calibri"/>
              </a:rPr>
              <a:t>affective </a:t>
            </a:r>
            <a:r>
              <a:rPr lang="en-AU" sz="1600" spc="-10" noProof="0" dirty="0">
                <a:latin typeface="Calibri"/>
                <a:cs typeface="Calibri"/>
              </a:rPr>
              <a:t>treatment against relapse (latest</a:t>
            </a:r>
            <a:r>
              <a:rPr lang="en-AU" sz="1600" spc="114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research).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1600" spc="-10" noProof="0" dirty="0">
                <a:latin typeface="Calibri"/>
                <a:cs typeface="Calibri"/>
              </a:rPr>
              <a:t>Continued </a:t>
            </a:r>
            <a:r>
              <a:rPr lang="en-AU" sz="1600" spc="-20" noProof="0" dirty="0">
                <a:latin typeface="Calibri"/>
                <a:cs typeface="Calibri"/>
              </a:rPr>
              <a:t>psych </a:t>
            </a:r>
            <a:r>
              <a:rPr lang="en-AU" sz="1600" spc="-10" noProof="0" dirty="0">
                <a:latin typeface="Calibri"/>
                <a:cs typeface="Calibri"/>
              </a:rPr>
              <a:t>education (patient </a:t>
            </a:r>
            <a:r>
              <a:rPr lang="en-AU" sz="1600" spc="-5" noProof="0" dirty="0">
                <a:latin typeface="Calibri"/>
                <a:cs typeface="Calibri"/>
              </a:rPr>
              <a:t>and </a:t>
            </a:r>
            <a:r>
              <a:rPr lang="en-AU" sz="1600" spc="-10" noProof="0" dirty="0">
                <a:latin typeface="Calibri"/>
                <a:cs typeface="Calibri"/>
              </a:rPr>
              <a:t>family) </a:t>
            </a:r>
            <a:r>
              <a:rPr lang="en-AU" sz="1600" spc="-5" noProof="0" dirty="0">
                <a:latin typeface="Calibri"/>
                <a:cs typeface="Calibri"/>
              </a:rPr>
              <a:t>is </a:t>
            </a:r>
            <a:r>
              <a:rPr lang="en-AU" sz="1600" spc="-10" noProof="0" dirty="0">
                <a:latin typeface="Calibri"/>
                <a:cs typeface="Calibri"/>
              </a:rPr>
              <a:t>very</a:t>
            </a:r>
            <a:r>
              <a:rPr lang="en-AU" sz="1600" spc="30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important.</a:t>
            </a:r>
            <a:endParaRPr lang="en-AU" sz="16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32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C4CAC4-AB06-60C4-534D-0D4BAC9D3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A57EC85-56D0-8103-08D4-C31C92C76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rect">
            <a:avLst/>
          </a:prstGeo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pPr marL="12700"/>
            <a:r>
              <a:rPr lang="en-AU" kern="1200" cap="all" spc="200" baseline="0" noProof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Delusional Disorder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A2C355-7C86-2213-9E22-439AD38B3A61}"/>
              </a:ext>
            </a:extLst>
          </p:cNvPr>
          <p:cNvSpPr txBox="1"/>
          <p:nvPr/>
        </p:nvSpPr>
        <p:spPr>
          <a:xfrm>
            <a:off x="1706062" y="2291262"/>
            <a:ext cx="8779512" cy="252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1423035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pc="-5" noProof="0" dirty="0">
                <a:solidFill>
                  <a:srgbClr val="404040"/>
                </a:solidFill>
              </a:rPr>
              <a:t>A </a:t>
            </a:r>
            <a:r>
              <a:rPr lang="en-AU" spc="-10" noProof="0" dirty="0">
                <a:solidFill>
                  <a:srgbClr val="404040"/>
                </a:solidFill>
              </a:rPr>
              <a:t>mental disorder </a:t>
            </a:r>
            <a:r>
              <a:rPr lang="en-AU" spc="-15" noProof="0" dirty="0">
                <a:solidFill>
                  <a:srgbClr val="404040"/>
                </a:solidFill>
              </a:rPr>
              <a:t>(rare), </a:t>
            </a:r>
            <a:r>
              <a:rPr lang="en-AU" spc="-10" noProof="0" dirty="0">
                <a:solidFill>
                  <a:srgbClr val="404040"/>
                </a:solidFill>
              </a:rPr>
              <a:t>characterized by </a:t>
            </a:r>
            <a:r>
              <a:rPr lang="en-AU" spc="-5" noProof="0" dirty="0">
                <a:solidFill>
                  <a:srgbClr val="404040"/>
                </a:solidFill>
              </a:rPr>
              <a:t>a </a:t>
            </a:r>
            <a:r>
              <a:rPr lang="en-AU" spc="-10" noProof="0" dirty="0">
                <a:solidFill>
                  <a:srgbClr val="404040"/>
                </a:solidFill>
              </a:rPr>
              <a:t>person having </a:t>
            </a:r>
            <a:r>
              <a:rPr lang="en-AU" spc="-5" noProof="0" dirty="0">
                <a:solidFill>
                  <a:srgbClr val="404040"/>
                </a:solidFill>
              </a:rPr>
              <a:t>a </a:t>
            </a:r>
            <a:r>
              <a:rPr lang="en-AU" spc="-10" noProof="0" dirty="0">
                <a:solidFill>
                  <a:srgbClr val="404040"/>
                </a:solidFill>
              </a:rPr>
              <a:t>fixed </a:t>
            </a:r>
            <a:r>
              <a:rPr lang="en-AU" spc="-5" noProof="0" dirty="0">
                <a:solidFill>
                  <a:srgbClr val="404040"/>
                </a:solidFill>
              </a:rPr>
              <a:t>delusion without </a:t>
            </a:r>
            <a:r>
              <a:rPr lang="en-AU" spc="-10" noProof="0" dirty="0">
                <a:solidFill>
                  <a:srgbClr val="404040"/>
                </a:solidFill>
              </a:rPr>
              <a:t>experiencing </a:t>
            </a:r>
            <a:r>
              <a:rPr lang="en-AU" spc="-5" noProof="0" dirty="0">
                <a:solidFill>
                  <a:srgbClr val="404040"/>
                </a:solidFill>
              </a:rPr>
              <a:t>other </a:t>
            </a:r>
            <a:r>
              <a:rPr lang="en-AU" spc="-15" noProof="0" dirty="0">
                <a:solidFill>
                  <a:srgbClr val="404040"/>
                </a:solidFill>
              </a:rPr>
              <a:t>symptoms  </a:t>
            </a:r>
            <a:r>
              <a:rPr lang="en-AU" spc="-5" noProof="0" dirty="0">
                <a:solidFill>
                  <a:srgbClr val="404040"/>
                </a:solidFill>
              </a:rPr>
              <a:t>of </a:t>
            </a:r>
            <a:r>
              <a:rPr lang="en-AU" spc="-10" noProof="0" dirty="0">
                <a:solidFill>
                  <a:srgbClr val="404040"/>
                </a:solidFill>
              </a:rPr>
              <a:t>psychosis (no perceptual, </a:t>
            </a:r>
            <a:r>
              <a:rPr lang="en-AU" spc="-15" noProof="0" dirty="0">
                <a:solidFill>
                  <a:srgbClr val="404040"/>
                </a:solidFill>
              </a:rPr>
              <a:t>affect </a:t>
            </a:r>
            <a:r>
              <a:rPr lang="en-AU" spc="-5" noProof="0" dirty="0">
                <a:solidFill>
                  <a:srgbClr val="404040"/>
                </a:solidFill>
              </a:rPr>
              <a:t>changes or </a:t>
            </a:r>
            <a:r>
              <a:rPr lang="en-AU" spc="-10" noProof="0" dirty="0">
                <a:solidFill>
                  <a:srgbClr val="404040"/>
                </a:solidFill>
              </a:rPr>
              <a:t>thought </a:t>
            </a:r>
            <a:r>
              <a:rPr lang="en-AU" spc="-15" noProof="0" dirty="0">
                <a:solidFill>
                  <a:srgbClr val="404040"/>
                </a:solidFill>
              </a:rPr>
              <a:t>from </a:t>
            </a:r>
            <a:r>
              <a:rPr lang="en-AU" spc="-10" noProof="0" dirty="0">
                <a:solidFill>
                  <a:srgbClr val="404040"/>
                </a:solidFill>
              </a:rPr>
              <a:t>disorder). They can </a:t>
            </a:r>
            <a:r>
              <a:rPr lang="en-AU" spc="-5" noProof="0" dirty="0">
                <a:solidFill>
                  <a:srgbClr val="404040"/>
                </a:solidFill>
              </a:rPr>
              <a:t>– apart </a:t>
            </a:r>
            <a:r>
              <a:rPr lang="en-AU" spc="-10" noProof="0" dirty="0">
                <a:solidFill>
                  <a:srgbClr val="404040"/>
                </a:solidFill>
              </a:rPr>
              <a:t>from social relationships,  </a:t>
            </a:r>
            <a:r>
              <a:rPr lang="en-AU" spc="-5" noProof="0" dirty="0">
                <a:solidFill>
                  <a:srgbClr val="404040"/>
                </a:solidFill>
              </a:rPr>
              <a:t>be </a:t>
            </a:r>
            <a:r>
              <a:rPr lang="en-AU" spc="-10" noProof="0" dirty="0">
                <a:solidFill>
                  <a:srgbClr val="404040"/>
                </a:solidFill>
              </a:rPr>
              <a:t>relatively </a:t>
            </a:r>
            <a:r>
              <a:rPr lang="en-AU" spc="-5" noProof="0" dirty="0">
                <a:solidFill>
                  <a:srgbClr val="404040"/>
                </a:solidFill>
              </a:rPr>
              <a:t>functional in </a:t>
            </a:r>
            <a:r>
              <a:rPr lang="en-AU" spc="-25" noProof="0" dirty="0">
                <a:solidFill>
                  <a:srgbClr val="404040"/>
                </a:solidFill>
              </a:rPr>
              <a:t>society. </a:t>
            </a:r>
            <a:r>
              <a:rPr lang="en-AU" spc="-5" noProof="0" dirty="0">
                <a:solidFill>
                  <a:srgbClr val="404040"/>
                </a:solidFill>
              </a:rPr>
              <a:t>It </a:t>
            </a:r>
            <a:r>
              <a:rPr lang="en-AU" spc="-10" noProof="0" dirty="0">
                <a:solidFill>
                  <a:srgbClr val="404040"/>
                </a:solidFill>
              </a:rPr>
              <a:t>must </a:t>
            </a:r>
            <a:r>
              <a:rPr lang="en-AU" spc="-5" noProof="0" dirty="0">
                <a:solidFill>
                  <a:srgbClr val="404040"/>
                </a:solidFill>
              </a:rPr>
              <a:t>be </a:t>
            </a:r>
            <a:r>
              <a:rPr lang="en-AU" spc="-15" noProof="0" dirty="0">
                <a:solidFill>
                  <a:srgbClr val="404040"/>
                </a:solidFill>
              </a:rPr>
              <a:t>present for more </a:t>
            </a:r>
            <a:r>
              <a:rPr lang="en-AU" spc="-5" noProof="0" dirty="0">
                <a:solidFill>
                  <a:srgbClr val="404040"/>
                </a:solidFill>
              </a:rPr>
              <a:t>than 1</a:t>
            </a:r>
            <a:r>
              <a:rPr lang="en-AU" spc="150" noProof="0" dirty="0">
                <a:solidFill>
                  <a:srgbClr val="404040"/>
                </a:solidFill>
              </a:rPr>
              <a:t> </a:t>
            </a:r>
            <a:r>
              <a:rPr lang="en-AU" spc="-10" noProof="0" dirty="0">
                <a:solidFill>
                  <a:srgbClr val="404040"/>
                </a:solidFill>
              </a:rPr>
              <a:t>month.</a:t>
            </a:r>
            <a:endParaRPr lang="en-AU" noProof="0" dirty="0">
              <a:solidFill>
                <a:srgbClr val="404040"/>
              </a:solidFill>
            </a:endParaRPr>
          </a:p>
          <a:p>
            <a:pPr marL="127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pc="-10" noProof="0" dirty="0">
                <a:solidFill>
                  <a:srgbClr val="404040"/>
                </a:solidFill>
              </a:rPr>
              <a:t>Delusions can </a:t>
            </a:r>
            <a:r>
              <a:rPr lang="en-AU" spc="-5" noProof="0" dirty="0">
                <a:solidFill>
                  <a:srgbClr val="404040"/>
                </a:solidFill>
              </a:rPr>
              <a:t>be either </a:t>
            </a:r>
            <a:r>
              <a:rPr lang="en-AU" spc="-15" noProof="0" dirty="0">
                <a:solidFill>
                  <a:srgbClr val="404040"/>
                </a:solidFill>
              </a:rPr>
              <a:t>bizarre </a:t>
            </a:r>
            <a:r>
              <a:rPr lang="en-AU" spc="-5" noProof="0" dirty="0">
                <a:solidFill>
                  <a:srgbClr val="404040"/>
                </a:solidFill>
              </a:rPr>
              <a:t>or </a:t>
            </a:r>
            <a:r>
              <a:rPr lang="en-AU" spc="-10" noProof="0" dirty="0">
                <a:solidFill>
                  <a:srgbClr val="404040"/>
                </a:solidFill>
              </a:rPr>
              <a:t>non </a:t>
            </a:r>
            <a:r>
              <a:rPr lang="en-AU" spc="-15" noProof="0" dirty="0">
                <a:solidFill>
                  <a:srgbClr val="404040"/>
                </a:solidFill>
              </a:rPr>
              <a:t>bizarre </a:t>
            </a:r>
            <a:r>
              <a:rPr lang="en-AU" spc="-10" noProof="0" dirty="0">
                <a:solidFill>
                  <a:srgbClr val="404040"/>
                </a:solidFill>
              </a:rPr>
              <a:t>(and </a:t>
            </a:r>
            <a:r>
              <a:rPr lang="en-AU" noProof="0" dirty="0">
                <a:solidFill>
                  <a:srgbClr val="404040"/>
                </a:solidFill>
              </a:rPr>
              <a:t>is </a:t>
            </a:r>
            <a:r>
              <a:rPr lang="en-AU" spc="-5" noProof="0" dirty="0">
                <a:solidFill>
                  <a:srgbClr val="404040"/>
                </a:solidFill>
              </a:rPr>
              <a:t>usually non-bizarre, as </a:t>
            </a:r>
            <a:r>
              <a:rPr lang="en-AU" spc="-10" noProof="0" dirty="0">
                <a:solidFill>
                  <a:srgbClr val="404040"/>
                </a:solidFill>
              </a:rPr>
              <a:t>bizarre </a:t>
            </a:r>
            <a:r>
              <a:rPr lang="en-AU" spc="-5" noProof="0" dirty="0">
                <a:solidFill>
                  <a:srgbClr val="404040"/>
                </a:solidFill>
              </a:rPr>
              <a:t>delusions </a:t>
            </a:r>
            <a:r>
              <a:rPr lang="en-AU" spc="-15" noProof="0" dirty="0">
                <a:solidFill>
                  <a:srgbClr val="404040"/>
                </a:solidFill>
              </a:rPr>
              <a:t>are </a:t>
            </a:r>
            <a:r>
              <a:rPr lang="en-AU" spc="-10" noProof="0" dirty="0">
                <a:solidFill>
                  <a:srgbClr val="404040"/>
                </a:solidFill>
              </a:rPr>
              <a:t>mostly </a:t>
            </a:r>
            <a:r>
              <a:rPr lang="en-AU" spc="-15" noProof="0" dirty="0">
                <a:solidFill>
                  <a:srgbClr val="404040"/>
                </a:solidFill>
              </a:rPr>
              <a:t>found </a:t>
            </a:r>
            <a:r>
              <a:rPr lang="en-AU" spc="-5" noProof="0" dirty="0">
                <a:solidFill>
                  <a:srgbClr val="404040"/>
                </a:solidFill>
              </a:rPr>
              <a:t>in</a:t>
            </a:r>
            <a:r>
              <a:rPr lang="en-AU" spc="330" noProof="0" dirty="0">
                <a:solidFill>
                  <a:srgbClr val="404040"/>
                </a:solidFill>
              </a:rPr>
              <a:t> </a:t>
            </a:r>
            <a:r>
              <a:rPr lang="en-AU" spc="-10" noProof="0" dirty="0">
                <a:solidFill>
                  <a:srgbClr val="404040"/>
                </a:solidFill>
              </a:rPr>
              <a:t>schizophrenia).</a:t>
            </a:r>
            <a:endParaRPr lang="en-AU" noProof="0" dirty="0">
              <a:solidFill>
                <a:srgbClr val="404040"/>
              </a:solidFill>
            </a:endParaRPr>
          </a:p>
          <a:p>
            <a:pPr marL="127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pc="-5" noProof="0" dirty="0">
                <a:solidFill>
                  <a:srgbClr val="404040"/>
                </a:solidFill>
              </a:rPr>
              <a:t>Other causes </a:t>
            </a:r>
            <a:r>
              <a:rPr lang="en-AU" spc="-20" noProof="0" dirty="0">
                <a:solidFill>
                  <a:srgbClr val="404040"/>
                </a:solidFill>
              </a:rPr>
              <a:t>for </a:t>
            </a:r>
            <a:r>
              <a:rPr lang="en-AU" spc="-10" noProof="0" dirty="0">
                <a:solidFill>
                  <a:srgbClr val="404040"/>
                </a:solidFill>
              </a:rPr>
              <a:t>psychotic </a:t>
            </a:r>
            <a:r>
              <a:rPr lang="en-AU" spc="-15" noProof="0" dirty="0">
                <a:solidFill>
                  <a:srgbClr val="404040"/>
                </a:solidFill>
              </a:rPr>
              <a:t>disorders </a:t>
            </a:r>
            <a:r>
              <a:rPr lang="en-AU" spc="-5" noProof="0" dirty="0">
                <a:solidFill>
                  <a:srgbClr val="404040"/>
                </a:solidFill>
              </a:rPr>
              <a:t>as </a:t>
            </a:r>
            <a:r>
              <a:rPr lang="en-AU" spc="-10" noProof="0" dirty="0">
                <a:solidFill>
                  <a:srgbClr val="404040"/>
                </a:solidFill>
              </a:rPr>
              <a:t>previously discussed, MUST </a:t>
            </a:r>
            <a:r>
              <a:rPr lang="en-AU" spc="-5" noProof="0" dirty="0">
                <a:solidFill>
                  <a:srgbClr val="404040"/>
                </a:solidFill>
              </a:rPr>
              <a:t>be</a:t>
            </a:r>
            <a:r>
              <a:rPr lang="en-AU" spc="135" noProof="0" dirty="0">
                <a:solidFill>
                  <a:srgbClr val="404040"/>
                </a:solidFill>
              </a:rPr>
              <a:t> </a:t>
            </a:r>
            <a:r>
              <a:rPr lang="en-AU" spc="-10" noProof="0" dirty="0">
                <a:solidFill>
                  <a:srgbClr val="404040"/>
                </a:solidFill>
              </a:rPr>
              <a:t>excluded.</a:t>
            </a:r>
            <a:endParaRPr lang="en-AU" noProof="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7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marL="12700"/>
            <a:r>
              <a:rPr lang="en-AU" sz="2400" kern="1200" cap="all" spc="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Delusional Disorder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300" spc="-15" noProof="0" dirty="0">
                <a:solidFill>
                  <a:schemeClr val="bg1"/>
                </a:solidFill>
              </a:rPr>
              <a:t>Types: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300" spc="-10" noProof="0" dirty="0">
                <a:solidFill>
                  <a:schemeClr val="bg1"/>
                </a:solidFill>
              </a:rPr>
              <a:t>Erotomaniac </a:t>
            </a:r>
            <a:r>
              <a:rPr lang="en-AU" sz="1300" spc="-5" noProof="0" dirty="0">
                <a:solidFill>
                  <a:schemeClr val="bg1"/>
                </a:solidFill>
              </a:rPr>
              <a:t>type </a:t>
            </a:r>
            <a:r>
              <a:rPr lang="en-AU" sz="1300" spc="-10" noProof="0" dirty="0">
                <a:solidFill>
                  <a:schemeClr val="bg1"/>
                </a:solidFill>
              </a:rPr>
              <a:t>(another </a:t>
            </a:r>
            <a:r>
              <a:rPr lang="en-AU" sz="1300" spc="-15" noProof="0" dirty="0">
                <a:solidFill>
                  <a:schemeClr val="bg1"/>
                </a:solidFill>
              </a:rPr>
              <a:t>person </a:t>
            </a:r>
            <a:r>
              <a:rPr lang="en-AU" sz="1300" spc="-5" noProof="0" dirty="0">
                <a:solidFill>
                  <a:schemeClr val="bg1"/>
                </a:solidFill>
              </a:rPr>
              <a:t>in </a:t>
            </a:r>
            <a:r>
              <a:rPr lang="en-AU" sz="1300" spc="-10" noProof="0" dirty="0">
                <a:solidFill>
                  <a:schemeClr val="bg1"/>
                </a:solidFill>
              </a:rPr>
              <a:t>love </a:t>
            </a:r>
            <a:r>
              <a:rPr lang="en-AU" sz="1300" spc="-5" noProof="0" dirty="0">
                <a:solidFill>
                  <a:schemeClr val="bg1"/>
                </a:solidFill>
              </a:rPr>
              <a:t>with the </a:t>
            </a:r>
            <a:r>
              <a:rPr lang="en-AU" sz="1300" spc="-15" noProof="0" dirty="0">
                <a:solidFill>
                  <a:schemeClr val="bg1"/>
                </a:solidFill>
              </a:rPr>
              <a:t>person</a:t>
            </a:r>
            <a:r>
              <a:rPr lang="en-AU" sz="1300" spc="120" noProof="0" dirty="0">
                <a:solidFill>
                  <a:schemeClr val="bg1"/>
                </a:solidFill>
              </a:rPr>
              <a:t> </a:t>
            </a:r>
            <a:r>
              <a:rPr lang="en-AU" sz="1300" spc="-5" noProof="0" dirty="0">
                <a:solidFill>
                  <a:schemeClr val="bg1"/>
                </a:solidFill>
              </a:rPr>
              <a:t>assessed).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300" spc="-10" noProof="0" dirty="0">
                <a:solidFill>
                  <a:schemeClr val="bg1"/>
                </a:solidFill>
              </a:rPr>
              <a:t>Grandiose </a:t>
            </a:r>
            <a:r>
              <a:rPr lang="en-AU" sz="1300" spc="-5" noProof="0" dirty="0">
                <a:solidFill>
                  <a:schemeClr val="bg1"/>
                </a:solidFill>
              </a:rPr>
              <a:t>type (believing to be </a:t>
            </a:r>
            <a:r>
              <a:rPr lang="en-AU" sz="1300" spc="-15" noProof="0" dirty="0">
                <a:solidFill>
                  <a:schemeClr val="bg1"/>
                </a:solidFill>
              </a:rPr>
              <a:t>exceptional </a:t>
            </a:r>
            <a:r>
              <a:rPr lang="en-AU" sz="1300" spc="-10" noProof="0" dirty="0">
                <a:solidFill>
                  <a:schemeClr val="bg1"/>
                </a:solidFill>
              </a:rPr>
              <a:t>but</a:t>
            </a:r>
            <a:r>
              <a:rPr lang="en-AU" sz="1300" spc="60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unrecognized).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300" spc="-5" noProof="0" dirty="0">
                <a:solidFill>
                  <a:schemeClr val="bg1"/>
                </a:solidFill>
              </a:rPr>
              <a:t>Jealous type </a:t>
            </a:r>
            <a:r>
              <a:rPr lang="en-AU" sz="1300" spc="-10" noProof="0" dirty="0">
                <a:solidFill>
                  <a:schemeClr val="bg1"/>
                </a:solidFill>
              </a:rPr>
              <a:t>(theme </a:t>
            </a:r>
            <a:r>
              <a:rPr lang="en-AU" sz="1300" spc="-5" noProof="0" dirty="0">
                <a:solidFill>
                  <a:schemeClr val="bg1"/>
                </a:solidFill>
              </a:rPr>
              <a:t>is </a:t>
            </a:r>
            <a:r>
              <a:rPr lang="en-AU" sz="1300" spc="-10" noProof="0" dirty="0">
                <a:solidFill>
                  <a:schemeClr val="bg1"/>
                </a:solidFill>
              </a:rPr>
              <a:t>that </a:t>
            </a:r>
            <a:r>
              <a:rPr lang="en-AU" sz="1300" spc="-5" noProof="0" dirty="0">
                <a:solidFill>
                  <a:schemeClr val="bg1"/>
                </a:solidFill>
              </a:rPr>
              <a:t>of a belief </a:t>
            </a:r>
            <a:r>
              <a:rPr lang="en-AU" sz="1300" spc="-10" noProof="0" dirty="0">
                <a:solidFill>
                  <a:schemeClr val="bg1"/>
                </a:solidFill>
              </a:rPr>
              <a:t>that </a:t>
            </a:r>
            <a:r>
              <a:rPr lang="en-AU" sz="1300" spc="-5" noProof="0" dirty="0">
                <a:solidFill>
                  <a:schemeClr val="bg1"/>
                </a:solidFill>
              </a:rPr>
              <a:t>the partner is </a:t>
            </a:r>
            <a:r>
              <a:rPr lang="en-AU" sz="1300" spc="-10" noProof="0" dirty="0">
                <a:solidFill>
                  <a:schemeClr val="bg1"/>
                </a:solidFill>
              </a:rPr>
              <a:t>unfaithful </a:t>
            </a:r>
            <a:r>
              <a:rPr lang="en-AU" sz="1300" spc="-5" noProof="0" dirty="0">
                <a:solidFill>
                  <a:schemeClr val="bg1"/>
                </a:solidFill>
              </a:rPr>
              <a:t>in </a:t>
            </a:r>
            <a:r>
              <a:rPr lang="en-AU" sz="1300" spc="-10" noProof="0" dirty="0">
                <a:solidFill>
                  <a:schemeClr val="bg1"/>
                </a:solidFill>
              </a:rPr>
              <a:t>absence </a:t>
            </a:r>
            <a:r>
              <a:rPr lang="en-AU" sz="1300" spc="-5" noProof="0" dirty="0">
                <a:solidFill>
                  <a:schemeClr val="bg1"/>
                </a:solidFill>
              </a:rPr>
              <a:t>of </a:t>
            </a:r>
            <a:r>
              <a:rPr lang="en-AU" sz="1300" spc="-10" noProof="0" dirty="0">
                <a:solidFill>
                  <a:schemeClr val="bg1"/>
                </a:solidFill>
              </a:rPr>
              <a:t>any</a:t>
            </a:r>
            <a:r>
              <a:rPr lang="en-AU" sz="1300" spc="35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proof).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300" spc="-15" noProof="0" dirty="0">
                <a:solidFill>
                  <a:schemeClr val="bg1"/>
                </a:solidFill>
              </a:rPr>
              <a:t>Persecutory </a:t>
            </a:r>
            <a:r>
              <a:rPr lang="en-AU" sz="1300" spc="-5" noProof="0" dirty="0">
                <a:solidFill>
                  <a:schemeClr val="bg1"/>
                </a:solidFill>
              </a:rPr>
              <a:t>type </a:t>
            </a:r>
            <a:r>
              <a:rPr lang="en-AU" sz="1300" spc="-10" noProof="0" dirty="0">
                <a:solidFill>
                  <a:schemeClr val="bg1"/>
                </a:solidFill>
              </a:rPr>
              <a:t>(theme </a:t>
            </a:r>
            <a:r>
              <a:rPr lang="en-AU" sz="1300" spc="-5" noProof="0" dirty="0">
                <a:solidFill>
                  <a:schemeClr val="bg1"/>
                </a:solidFill>
              </a:rPr>
              <a:t>of being </a:t>
            </a:r>
            <a:r>
              <a:rPr lang="en-AU" sz="1300" spc="-15" noProof="0" dirty="0">
                <a:solidFill>
                  <a:schemeClr val="bg1"/>
                </a:solidFill>
              </a:rPr>
              <a:t>persecuted </a:t>
            </a:r>
            <a:r>
              <a:rPr lang="en-AU" sz="1300" spc="-5" noProof="0" dirty="0">
                <a:solidFill>
                  <a:schemeClr val="bg1"/>
                </a:solidFill>
              </a:rPr>
              <a:t>in </a:t>
            </a:r>
            <a:r>
              <a:rPr lang="en-AU" sz="1300" spc="-10" noProof="0" dirty="0">
                <a:solidFill>
                  <a:schemeClr val="bg1"/>
                </a:solidFill>
              </a:rPr>
              <a:t>various </a:t>
            </a:r>
            <a:r>
              <a:rPr lang="en-AU" sz="1300" spc="-20" noProof="0" dirty="0">
                <a:solidFill>
                  <a:schemeClr val="bg1"/>
                </a:solidFill>
              </a:rPr>
              <a:t>ways </a:t>
            </a:r>
            <a:r>
              <a:rPr lang="en-AU" sz="1300" spc="-5" noProof="0" dirty="0">
                <a:solidFill>
                  <a:schemeClr val="bg1"/>
                </a:solidFill>
              </a:rPr>
              <a:t>without </a:t>
            </a:r>
            <a:r>
              <a:rPr lang="en-AU" sz="1300" spc="-10" noProof="0" dirty="0">
                <a:solidFill>
                  <a:schemeClr val="bg1"/>
                </a:solidFill>
              </a:rPr>
              <a:t>any</a:t>
            </a:r>
            <a:r>
              <a:rPr lang="en-AU" sz="1300" spc="160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proof).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300" spc="-10" noProof="0" dirty="0">
                <a:solidFill>
                  <a:schemeClr val="bg1"/>
                </a:solidFill>
              </a:rPr>
              <a:t>Somatic </a:t>
            </a:r>
            <a:r>
              <a:rPr lang="en-AU" sz="1300" spc="-5" noProof="0" dirty="0">
                <a:solidFill>
                  <a:schemeClr val="bg1"/>
                </a:solidFill>
              </a:rPr>
              <a:t>type ( </a:t>
            </a:r>
            <a:r>
              <a:rPr lang="en-AU" sz="1300" spc="-10" noProof="0" dirty="0">
                <a:solidFill>
                  <a:schemeClr val="bg1"/>
                </a:solidFill>
              </a:rPr>
              <a:t>theme </a:t>
            </a:r>
            <a:r>
              <a:rPr lang="en-AU" sz="1300" spc="-5" noProof="0" dirty="0">
                <a:solidFill>
                  <a:schemeClr val="bg1"/>
                </a:solidFill>
              </a:rPr>
              <a:t>of bodily functions and/ or</a:t>
            </a:r>
            <a:r>
              <a:rPr lang="en-AU" sz="1300" spc="35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sensations).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300" spc="-10" noProof="0" dirty="0">
                <a:solidFill>
                  <a:schemeClr val="bg1"/>
                </a:solidFill>
              </a:rPr>
              <a:t>Mixed </a:t>
            </a:r>
            <a:r>
              <a:rPr lang="en-AU" sz="1300" spc="-5" noProof="0" dirty="0">
                <a:solidFill>
                  <a:schemeClr val="bg1"/>
                </a:solidFill>
              </a:rPr>
              <a:t>type (multiple </a:t>
            </a:r>
            <a:r>
              <a:rPr lang="en-AU" sz="1300" spc="-10" noProof="0" dirty="0">
                <a:solidFill>
                  <a:schemeClr val="bg1"/>
                </a:solidFill>
              </a:rPr>
              <a:t>above-mentioned present) </a:t>
            </a:r>
            <a:r>
              <a:rPr lang="en-AU" sz="1300" spc="-5" noProof="0" dirty="0">
                <a:solidFill>
                  <a:schemeClr val="bg1"/>
                </a:solidFill>
              </a:rPr>
              <a:t>-&gt; </a:t>
            </a:r>
            <a:r>
              <a:rPr lang="en-AU" sz="1300" spc="-20" noProof="0" dirty="0">
                <a:solidFill>
                  <a:schemeClr val="bg1"/>
                </a:solidFill>
              </a:rPr>
              <a:t>make </a:t>
            </a:r>
            <a:r>
              <a:rPr lang="en-AU" sz="1300" spc="-15" noProof="0" dirty="0">
                <a:solidFill>
                  <a:schemeClr val="bg1"/>
                </a:solidFill>
              </a:rPr>
              <a:t>sure </a:t>
            </a:r>
            <a:r>
              <a:rPr lang="en-AU" sz="1300" spc="-5" noProof="0" dirty="0">
                <a:solidFill>
                  <a:schemeClr val="bg1"/>
                </a:solidFill>
              </a:rPr>
              <a:t>it is </a:t>
            </a:r>
            <a:r>
              <a:rPr lang="en-AU" sz="1300" spc="-10" noProof="0" dirty="0">
                <a:solidFill>
                  <a:schemeClr val="bg1"/>
                </a:solidFill>
              </a:rPr>
              <a:t>not</a:t>
            </a:r>
            <a:r>
              <a:rPr lang="en-AU" sz="1300" spc="114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schizophrenia.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300" spc="-5" noProof="0" dirty="0">
                <a:solidFill>
                  <a:schemeClr val="bg1"/>
                </a:solidFill>
              </a:rPr>
              <a:t>Unspecified type </a:t>
            </a:r>
            <a:r>
              <a:rPr lang="en-AU" sz="1300" spc="-10" noProof="0" dirty="0">
                <a:solidFill>
                  <a:schemeClr val="bg1"/>
                </a:solidFill>
              </a:rPr>
              <a:t>(not </a:t>
            </a:r>
            <a:r>
              <a:rPr lang="en-AU" sz="1300" spc="-5" noProof="0" dirty="0">
                <a:solidFill>
                  <a:schemeClr val="bg1"/>
                </a:solidFill>
              </a:rPr>
              <a:t>clearly the </a:t>
            </a:r>
            <a:r>
              <a:rPr lang="en-AU" sz="1300" spc="-10" noProof="0" dirty="0">
                <a:solidFill>
                  <a:schemeClr val="bg1"/>
                </a:solidFill>
              </a:rPr>
              <a:t>above</a:t>
            </a:r>
            <a:r>
              <a:rPr lang="en-AU" sz="1300" spc="50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stated)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300" spc="-5" noProof="0" dirty="0">
                <a:solidFill>
                  <a:schemeClr val="bg1"/>
                </a:solidFill>
              </a:rPr>
              <a:t>Specify with </a:t>
            </a:r>
            <a:r>
              <a:rPr lang="en-AU" sz="1300" spc="-10" noProof="0" dirty="0">
                <a:solidFill>
                  <a:schemeClr val="bg1"/>
                </a:solidFill>
              </a:rPr>
              <a:t>bizarre </a:t>
            </a:r>
            <a:r>
              <a:rPr lang="en-AU" sz="1300" spc="-15" noProof="0" dirty="0">
                <a:solidFill>
                  <a:schemeClr val="bg1"/>
                </a:solidFill>
              </a:rPr>
              <a:t>content </a:t>
            </a:r>
            <a:r>
              <a:rPr lang="en-AU" sz="1300" spc="-5" noProof="0" dirty="0">
                <a:solidFill>
                  <a:schemeClr val="bg1"/>
                </a:solidFill>
              </a:rPr>
              <a:t>if </a:t>
            </a:r>
            <a:r>
              <a:rPr lang="en-AU" sz="1300" spc="-15" noProof="0" dirty="0">
                <a:solidFill>
                  <a:schemeClr val="bg1"/>
                </a:solidFill>
              </a:rPr>
              <a:t>present </a:t>
            </a:r>
            <a:r>
              <a:rPr lang="en-AU" sz="1300" spc="-5" noProof="0" dirty="0">
                <a:solidFill>
                  <a:schemeClr val="bg1"/>
                </a:solidFill>
              </a:rPr>
              <a:t>-&gt; </a:t>
            </a:r>
            <a:r>
              <a:rPr lang="en-AU" sz="1300" spc="-20" noProof="0" dirty="0">
                <a:solidFill>
                  <a:schemeClr val="bg1"/>
                </a:solidFill>
              </a:rPr>
              <a:t>yet </a:t>
            </a:r>
            <a:r>
              <a:rPr lang="en-AU" sz="1300" spc="-5" noProof="0" dirty="0">
                <a:solidFill>
                  <a:schemeClr val="bg1"/>
                </a:solidFill>
              </a:rPr>
              <a:t>again, </a:t>
            </a:r>
            <a:r>
              <a:rPr lang="en-AU" sz="1300" spc="-20" noProof="0" dirty="0">
                <a:solidFill>
                  <a:schemeClr val="bg1"/>
                </a:solidFill>
              </a:rPr>
              <a:t>make </a:t>
            </a:r>
            <a:r>
              <a:rPr lang="en-AU" sz="1300" spc="-15" noProof="0" dirty="0">
                <a:solidFill>
                  <a:schemeClr val="bg1"/>
                </a:solidFill>
              </a:rPr>
              <a:t>sure </a:t>
            </a:r>
            <a:r>
              <a:rPr lang="en-AU" sz="1300" spc="-10" noProof="0" dirty="0">
                <a:solidFill>
                  <a:schemeClr val="bg1"/>
                </a:solidFill>
              </a:rPr>
              <a:t>not</a:t>
            </a:r>
            <a:r>
              <a:rPr lang="en-AU" sz="1300" spc="175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schizophrenia.</a:t>
            </a:r>
            <a:endParaRPr lang="en-AU" sz="1300" noProof="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sz="1300" noProof="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300" spc="-10" noProof="0" dirty="0">
                <a:solidFill>
                  <a:schemeClr val="bg1"/>
                </a:solidFill>
              </a:rPr>
              <a:t>Management </a:t>
            </a:r>
            <a:r>
              <a:rPr lang="en-AU" sz="1300" spc="-5" noProof="0" dirty="0">
                <a:solidFill>
                  <a:schemeClr val="bg1"/>
                </a:solidFill>
              </a:rPr>
              <a:t>and</a:t>
            </a:r>
            <a:r>
              <a:rPr lang="en-AU" sz="1300" spc="-25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prognosis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46990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300" spc="-10" noProof="0" dirty="0">
                <a:solidFill>
                  <a:schemeClr val="bg1"/>
                </a:solidFill>
              </a:rPr>
              <a:t>Quite </a:t>
            </a:r>
            <a:r>
              <a:rPr lang="en-AU" sz="1300" spc="-20" noProof="0" dirty="0">
                <a:solidFill>
                  <a:schemeClr val="bg1"/>
                </a:solidFill>
              </a:rPr>
              <a:t>rare, </a:t>
            </a:r>
            <a:r>
              <a:rPr lang="en-AU" sz="1300" spc="-10" noProof="0" dirty="0">
                <a:solidFill>
                  <a:schemeClr val="bg1"/>
                </a:solidFill>
              </a:rPr>
              <a:t>but </a:t>
            </a:r>
            <a:r>
              <a:rPr lang="en-AU" sz="1300" spc="-5" noProof="0" dirty="0">
                <a:solidFill>
                  <a:schemeClr val="bg1"/>
                </a:solidFill>
              </a:rPr>
              <a:t>non-responsive </a:t>
            </a:r>
            <a:r>
              <a:rPr lang="en-AU" sz="1300" spc="-10" noProof="0" dirty="0">
                <a:solidFill>
                  <a:schemeClr val="bg1"/>
                </a:solidFill>
              </a:rPr>
              <a:t>to anti-psychotics. Last mentioned can </a:t>
            </a:r>
            <a:r>
              <a:rPr lang="en-AU" sz="1300" spc="-5" noProof="0" dirty="0">
                <a:solidFill>
                  <a:schemeClr val="bg1"/>
                </a:solidFill>
              </a:rPr>
              <a:t>be </a:t>
            </a:r>
            <a:r>
              <a:rPr lang="en-AU" sz="1300" spc="-10" noProof="0" dirty="0">
                <a:solidFill>
                  <a:schemeClr val="bg1"/>
                </a:solidFill>
              </a:rPr>
              <a:t>used to </a:t>
            </a:r>
            <a:r>
              <a:rPr lang="en-AU" sz="1300" spc="-5" noProof="0" dirty="0">
                <a:solidFill>
                  <a:schemeClr val="bg1"/>
                </a:solidFill>
              </a:rPr>
              <a:t>manage</a:t>
            </a:r>
            <a:r>
              <a:rPr lang="en-AU" sz="1300" spc="130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agitation.</a:t>
            </a:r>
            <a:endParaRPr lang="en-AU" sz="1300" noProof="0" dirty="0">
              <a:solidFill>
                <a:schemeClr val="bg1"/>
              </a:solidFill>
            </a:endParaRPr>
          </a:p>
          <a:p>
            <a:pPr marL="46990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300" spc="-20" noProof="0" dirty="0">
                <a:solidFill>
                  <a:schemeClr val="bg1"/>
                </a:solidFill>
              </a:rPr>
              <a:t>Psych </a:t>
            </a:r>
            <a:r>
              <a:rPr lang="en-AU" sz="1300" spc="-10" noProof="0" dirty="0">
                <a:solidFill>
                  <a:schemeClr val="bg1"/>
                </a:solidFill>
              </a:rPr>
              <a:t>education best, but </a:t>
            </a:r>
            <a:r>
              <a:rPr lang="en-AU" sz="1300" spc="-5" noProof="0" dirty="0">
                <a:solidFill>
                  <a:schemeClr val="bg1"/>
                </a:solidFill>
              </a:rPr>
              <a:t>insight almost </a:t>
            </a:r>
            <a:r>
              <a:rPr lang="en-AU" sz="1300" spc="-15" noProof="0" dirty="0">
                <a:solidFill>
                  <a:schemeClr val="bg1"/>
                </a:solidFill>
              </a:rPr>
              <a:t>always </a:t>
            </a:r>
            <a:r>
              <a:rPr lang="en-AU" sz="1300" spc="-10" noProof="0" dirty="0">
                <a:solidFill>
                  <a:schemeClr val="bg1"/>
                </a:solidFill>
              </a:rPr>
              <a:t>remain </a:t>
            </a:r>
            <a:r>
              <a:rPr lang="en-AU" sz="1300" spc="-5" noProof="0" dirty="0">
                <a:solidFill>
                  <a:schemeClr val="bg1"/>
                </a:solidFill>
              </a:rPr>
              <a:t>a </a:t>
            </a:r>
            <a:r>
              <a:rPr lang="en-AU" sz="1300" spc="-10" noProof="0" dirty="0">
                <a:solidFill>
                  <a:schemeClr val="bg1"/>
                </a:solidFill>
              </a:rPr>
              <a:t>problem. </a:t>
            </a:r>
            <a:r>
              <a:rPr lang="en-AU" sz="1300" spc="-5" noProof="0" dirty="0">
                <a:solidFill>
                  <a:schemeClr val="bg1"/>
                </a:solidFill>
              </a:rPr>
              <a:t>This </a:t>
            </a:r>
            <a:r>
              <a:rPr lang="en-AU" sz="1300" spc="-10" noProof="0" dirty="0">
                <a:solidFill>
                  <a:schemeClr val="bg1"/>
                </a:solidFill>
              </a:rPr>
              <a:t>can </a:t>
            </a:r>
            <a:r>
              <a:rPr lang="en-AU" sz="1300" spc="-5" noProof="0" dirty="0">
                <a:solidFill>
                  <a:schemeClr val="bg1"/>
                </a:solidFill>
              </a:rPr>
              <a:t>be challenged with </a:t>
            </a:r>
            <a:r>
              <a:rPr lang="en-AU" sz="1300" spc="-10" noProof="0" dirty="0">
                <a:solidFill>
                  <a:schemeClr val="bg1"/>
                </a:solidFill>
              </a:rPr>
              <a:t>Socratic-based </a:t>
            </a:r>
            <a:r>
              <a:rPr lang="en-AU" sz="1300" spc="-15" noProof="0" dirty="0">
                <a:solidFill>
                  <a:schemeClr val="bg1"/>
                </a:solidFill>
              </a:rPr>
              <a:t>therapy</a:t>
            </a:r>
            <a:r>
              <a:rPr lang="en-AU" sz="1300" spc="280" noProof="0" dirty="0">
                <a:solidFill>
                  <a:schemeClr val="bg1"/>
                </a:solidFill>
              </a:rPr>
              <a:t> </a:t>
            </a:r>
            <a:r>
              <a:rPr lang="en-AU" sz="1300" spc="-10" noProof="0" dirty="0">
                <a:solidFill>
                  <a:schemeClr val="bg1"/>
                </a:solidFill>
              </a:rPr>
              <a:t>techniques.</a:t>
            </a:r>
            <a:endParaRPr lang="en-AU" sz="13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58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0777-B673-6CC8-43AA-FA481803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AU" sz="2000" noProof="0" dirty="0"/>
              <a:t>DSM-5 Differential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594381-5295-006B-959E-569B5B144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68946"/>
              </p:ext>
            </p:extLst>
          </p:nvPr>
        </p:nvGraphicFramePr>
        <p:xfrm>
          <a:off x="119597" y="172158"/>
          <a:ext cx="7884919" cy="651222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03147">
                  <a:extLst>
                    <a:ext uri="{9D8B030D-6E8A-4147-A177-3AD203B41FA5}">
                      <a16:colId xmlns:a16="http://schemas.microsoft.com/office/drawing/2014/main" val="4024433776"/>
                    </a:ext>
                  </a:extLst>
                </a:gridCol>
                <a:gridCol w="635231">
                  <a:extLst>
                    <a:ext uri="{9D8B030D-6E8A-4147-A177-3AD203B41FA5}">
                      <a16:colId xmlns:a16="http://schemas.microsoft.com/office/drawing/2014/main" val="2463500298"/>
                    </a:ext>
                  </a:extLst>
                </a:gridCol>
                <a:gridCol w="1363690">
                  <a:extLst>
                    <a:ext uri="{9D8B030D-6E8A-4147-A177-3AD203B41FA5}">
                      <a16:colId xmlns:a16="http://schemas.microsoft.com/office/drawing/2014/main" val="3049604219"/>
                    </a:ext>
                  </a:extLst>
                </a:gridCol>
                <a:gridCol w="2328652">
                  <a:extLst>
                    <a:ext uri="{9D8B030D-6E8A-4147-A177-3AD203B41FA5}">
                      <a16:colId xmlns:a16="http://schemas.microsoft.com/office/drawing/2014/main" val="1064248220"/>
                    </a:ext>
                  </a:extLst>
                </a:gridCol>
                <a:gridCol w="1059511">
                  <a:extLst>
                    <a:ext uri="{9D8B030D-6E8A-4147-A177-3AD203B41FA5}">
                      <a16:colId xmlns:a16="http://schemas.microsoft.com/office/drawing/2014/main" val="3853616334"/>
                    </a:ext>
                  </a:extLst>
                </a:gridCol>
                <a:gridCol w="1394688">
                  <a:extLst>
                    <a:ext uri="{9D8B030D-6E8A-4147-A177-3AD203B41FA5}">
                      <a16:colId xmlns:a16="http://schemas.microsoft.com/office/drawing/2014/main" val="1684208568"/>
                    </a:ext>
                  </a:extLst>
                </a:gridCol>
              </a:tblGrid>
              <a:tr h="527106">
                <a:tc>
                  <a:txBody>
                    <a:bodyPr/>
                    <a:lstStyle/>
                    <a:p>
                      <a:pPr algn="l" fontAlgn="b">
                        <a:lnSpc>
                          <a:spcPts val="1575"/>
                        </a:lnSpc>
                        <a:buNone/>
                      </a:pPr>
                      <a:r>
                        <a:rPr lang="en-AU" sz="900" b="0" cap="all" spc="150" noProof="0" dirty="0">
                          <a:solidFill>
                            <a:schemeClr val="lt1"/>
                          </a:solidFill>
                          <a:effectLst/>
                        </a:rPr>
                        <a:t>Type</a:t>
                      </a:r>
                    </a:p>
                  </a:txBody>
                  <a:tcPr marL="37926" marR="37926" marT="37926" marB="3792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75"/>
                        </a:lnSpc>
                        <a:buNone/>
                      </a:pPr>
                      <a:r>
                        <a:rPr lang="en-AU" sz="900" b="0" cap="all" spc="150" noProof="0" dirty="0">
                          <a:solidFill>
                            <a:schemeClr val="lt1"/>
                          </a:solidFill>
                          <a:effectLst/>
                        </a:rPr>
                        <a:t>Onset</a:t>
                      </a:r>
                    </a:p>
                  </a:txBody>
                  <a:tcPr marL="37926" marR="37926" marT="37926" marB="3792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75"/>
                        </a:lnSpc>
                        <a:buNone/>
                      </a:pPr>
                      <a:r>
                        <a:rPr lang="en-AU" sz="900" b="0" cap="all" spc="150" noProof="0" dirty="0">
                          <a:solidFill>
                            <a:schemeClr val="lt1"/>
                          </a:solidFill>
                          <a:effectLst/>
                        </a:rPr>
                        <a:t>Length</a:t>
                      </a:r>
                    </a:p>
                  </a:txBody>
                  <a:tcPr marL="37926" marR="37926" marT="37926" marB="3792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75"/>
                        </a:lnSpc>
                        <a:buNone/>
                      </a:pPr>
                      <a:r>
                        <a:rPr lang="en-AU" sz="900" b="0" cap="all" spc="150" noProof="0" dirty="0">
                          <a:solidFill>
                            <a:schemeClr val="lt1"/>
                          </a:solidFill>
                          <a:effectLst/>
                        </a:rPr>
                        <a:t>Psychotic Symptoms</a:t>
                      </a:r>
                    </a:p>
                  </a:txBody>
                  <a:tcPr marL="37926" marR="37926" marT="37926" marB="3792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75"/>
                        </a:lnSpc>
                        <a:buNone/>
                      </a:pPr>
                      <a:r>
                        <a:rPr lang="en-AU" sz="900" b="0" cap="all" spc="150" noProof="0" dirty="0">
                          <a:solidFill>
                            <a:schemeClr val="lt1"/>
                          </a:solidFill>
                          <a:effectLst/>
                        </a:rPr>
                        <a:t>Mood Symptoms</a:t>
                      </a:r>
                    </a:p>
                  </a:txBody>
                  <a:tcPr marL="37926" marR="37926" marT="37926" marB="3792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75"/>
                        </a:lnSpc>
                        <a:buNone/>
                      </a:pPr>
                      <a:r>
                        <a:rPr lang="en-AU" sz="900" b="0" cap="all" spc="150" noProof="0" dirty="0">
                          <a:solidFill>
                            <a:schemeClr val="lt1"/>
                          </a:solidFill>
                          <a:effectLst/>
                        </a:rPr>
                        <a:t>Functional Decline?</a:t>
                      </a:r>
                    </a:p>
                  </a:txBody>
                  <a:tcPr marL="37926" marR="37926" marT="37926" marB="3792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09128"/>
                  </a:ext>
                </a:extLst>
              </a:tr>
              <a:tr h="1292818"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b="1" u="sng" cap="none" spc="0" noProof="0" dirty="0">
                          <a:solidFill>
                            <a:schemeClr val="tx1"/>
                          </a:solidFill>
                          <a:effectLst/>
                          <a:hlinkClick r:id="rId2" tooltip="psychosis:brief-psychotic-disord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Brief psychotic disorder</a:t>
                      </a:r>
                      <a:endParaRPr lang="en-AU" sz="1000" cap="none" spc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Sudden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1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day to </a:t>
                      </a: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1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month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At least </a:t>
                      </a: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1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of: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Delusions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Hallucinations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Disorganized speech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Grossly disorganized or catatonic behaviour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Full resolution of symptoms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580581"/>
                  </a:ext>
                </a:extLst>
              </a:tr>
              <a:tr h="1533419"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b="1" u="sng" cap="none" spc="0" noProof="0" dirty="0">
                          <a:solidFill>
                            <a:schemeClr val="tx1"/>
                          </a:solidFill>
                          <a:effectLst/>
                          <a:hlinkClick r:id="rId3" tooltip="psychosis:schizophreniform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Schizophreniform disorder</a:t>
                      </a:r>
                      <a:endParaRPr lang="en-AU" sz="1000" cap="none" spc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Can be prodromal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1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month to </a:t>
                      </a: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6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months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At least </a:t>
                      </a: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2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of: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Delusions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Hallucinations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Disorganized speech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Grossly disorganized or catatonic behaviour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Negative symptoms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Not required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356185"/>
                  </a:ext>
                </a:extLst>
              </a:tr>
              <a:tr h="1533419"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b="1" u="sng" cap="none" spc="0" noProof="0" dirty="0">
                          <a:solidFill>
                            <a:schemeClr val="tx1"/>
                          </a:solidFill>
                          <a:effectLst/>
                          <a:hlinkClick r:id="rId4" tooltip="psychosis:schizophrenia-scz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Schizophrenia</a:t>
                      </a:r>
                      <a:endParaRPr lang="en-AU" sz="1000" cap="none" spc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Can be prodromal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&gt; </a:t>
                      </a: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6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months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At least </a:t>
                      </a: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2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of: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Delusions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Hallucinations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Disorganized speech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Grossly disorganized or catatonic behaviour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Negative symptoms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Required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440350"/>
                  </a:ext>
                </a:extLst>
              </a:tr>
              <a:tr h="1052217"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b="1" u="sng" cap="none" spc="0" noProof="0" dirty="0">
                          <a:solidFill>
                            <a:schemeClr val="tx1"/>
                          </a:solidFill>
                          <a:effectLst/>
                          <a:hlinkClick r:id="rId5" tooltip="psychosis:schizoaffectiv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Schizoaffective disorder</a:t>
                      </a:r>
                      <a:endParaRPr lang="en-AU" sz="1000" cap="none" spc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Can be prodromal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Major mood episode</a:t>
                      </a:r>
                      <a:b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+ </a:t>
                      </a: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2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weeks of psychotic symptoms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Delusions or hallucinations for 2 or more weeks, which must be in </a:t>
                      </a:r>
                      <a:r>
                        <a:rPr lang="en-AU" sz="1000" i="1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absence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of a major mood episode (depressive or manic) during the lifetime duration of the illness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Required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Not required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1917"/>
                  </a:ext>
                </a:extLst>
              </a:tr>
              <a:tr h="571015"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b="1" u="sng" cap="none" spc="0" noProof="0" dirty="0">
                          <a:solidFill>
                            <a:schemeClr val="tx1"/>
                          </a:solidFill>
                          <a:effectLst/>
                          <a:hlinkClick r:id="rId6" tooltip="psychosis:delusional-disord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Delusional disorder</a:t>
                      </a:r>
                      <a:endParaRPr lang="en-AU" sz="1000" cap="none" spc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Can be prodromal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&gt; </a:t>
                      </a:r>
                      <a:r>
                        <a:rPr lang="en-AU" sz="1000" b="1" cap="none" spc="0" noProof="0" dirty="0">
                          <a:solidFill>
                            <a:schemeClr val="tx1"/>
                          </a:solidFill>
                          <a:effectLst/>
                          <a:latin typeface="Menlo" panose="020B0609030804020204" pitchFamily="49" charset="0"/>
                        </a:rPr>
                        <a:t>1</a:t>
                      </a: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 month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• One or more delusions, with no other psychotic symptoms.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75"/>
                        </a:lnSpc>
                        <a:buNone/>
                      </a:pPr>
                      <a:r>
                        <a:rPr lang="en-AU" sz="1000" cap="none" spc="0" noProof="0" dirty="0">
                          <a:solidFill>
                            <a:schemeClr val="tx1"/>
                          </a:solidFill>
                          <a:effectLst/>
                        </a:rPr>
                        <a:t>Normal function aside from impact of delusions</a:t>
                      </a:r>
                    </a:p>
                  </a:txBody>
                  <a:tcPr marL="37926" marR="37926" marT="37926" marB="379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31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4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AE9C4-F51F-01A5-5D73-CCA72D99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F0E1563-87BF-F4A9-5996-877499F64E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0498" y="264555"/>
            <a:ext cx="24707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pc="-10" noProof="0" dirty="0"/>
              <a:t>Psychosis</a:t>
            </a:r>
            <a:r>
              <a:rPr lang="en-AU" spc="-110" noProof="0" dirty="0"/>
              <a:t> </a:t>
            </a:r>
            <a:r>
              <a:rPr lang="en-AU" noProof="0" dirty="0"/>
              <a:t>is: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59A801F-5733-54E8-3642-4493CF45F616}"/>
              </a:ext>
            </a:extLst>
          </p:cNvPr>
          <p:cNvSpPr txBox="1"/>
          <p:nvPr/>
        </p:nvSpPr>
        <p:spPr>
          <a:xfrm>
            <a:off x="590499" y="727989"/>
            <a:ext cx="7401559" cy="75661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299720" algn="l"/>
              </a:tabLst>
            </a:pPr>
            <a:r>
              <a:rPr lang="en-AU" sz="1600" spc="-5" noProof="0" dirty="0">
                <a:latin typeface="Calibri"/>
                <a:cs typeface="Calibri"/>
              </a:rPr>
              <a:t>An </a:t>
            </a:r>
            <a:r>
              <a:rPr lang="en-AU" sz="1600" spc="-10" noProof="0" dirty="0">
                <a:latin typeface="Calibri"/>
                <a:cs typeface="Calibri"/>
              </a:rPr>
              <a:t>abnormal </a:t>
            </a:r>
            <a:r>
              <a:rPr lang="en-AU" sz="1600" spc="-15" noProof="0" dirty="0">
                <a:latin typeface="Calibri"/>
                <a:cs typeface="Calibri"/>
              </a:rPr>
              <a:t>state </a:t>
            </a:r>
            <a:r>
              <a:rPr lang="en-AU" sz="1600" spc="-5" noProof="0" dirty="0">
                <a:latin typeface="Calibri"/>
                <a:cs typeface="Calibri"/>
              </a:rPr>
              <a:t>of </a:t>
            </a:r>
            <a:r>
              <a:rPr lang="en-AU" sz="1600" spc="-30" noProof="0" dirty="0">
                <a:latin typeface="Calibri"/>
                <a:cs typeface="Calibri"/>
              </a:rPr>
              <a:t>‘mind’, </a:t>
            </a:r>
            <a:r>
              <a:rPr lang="en-AU" sz="1600" spc="-15" noProof="0" dirty="0">
                <a:latin typeface="Calibri"/>
                <a:cs typeface="Calibri"/>
              </a:rPr>
              <a:t>where </a:t>
            </a:r>
            <a:r>
              <a:rPr lang="en-AU" sz="1600" spc="-30" noProof="0" dirty="0">
                <a:latin typeface="Calibri"/>
                <a:cs typeface="Calibri"/>
              </a:rPr>
              <a:t>one’s </a:t>
            </a:r>
            <a:r>
              <a:rPr lang="en-AU" sz="1600" spc="-10" noProof="0" dirty="0">
                <a:latin typeface="Calibri"/>
                <a:cs typeface="Calibri"/>
              </a:rPr>
              <a:t>sense </a:t>
            </a:r>
            <a:r>
              <a:rPr lang="en-AU" sz="1600" spc="-5" noProof="0" dirty="0">
                <a:latin typeface="Calibri"/>
                <a:cs typeface="Calibri"/>
              </a:rPr>
              <a:t>of reality is </a:t>
            </a:r>
            <a:r>
              <a:rPr lang="en-AU" sz="1600" spc="-10" noProof="0" dirty="0">
                <a:latin typeface="Calibri"/>
                <a:cs typeface="Calibri"/>
              </a:rPr>
              <a:t>altered to various</a:t>
            </a:r>
            <a:r>
              <a:rPr lang="en-AU" sz="1600" spc="325" noProof="0" dirty="0">
                <a:latin typeface="Calibri"/>
                <a:cs typeface="Calibri"/>
              </a:rPr>
              <a:t> </a:t>
            </a:r>
            <a:r>
              <a:rPr lang="en-AU" sz="1600" spc="-10" noProof="0" dirty="0">
                <a:latin typeface="Calibri"/>
                <a:cs typeface="Calibri"/>
              </a:rPr>
              <a:t>degrees.</a:t>
            </a:r>
            <a:endParaRPr lang="en-AU" sz="1600" noProof="0" dirty="0">
              <a:latin typeface="Calibri"/>
              <a:cs typeface="Calibri"/>
            </a:endParaRPr>
          </a:p>
          <a:p>
            <a:pPr marL="299085" indent="-287020">
              <a:spcBef>
                <a:spcPts val="965"/>
              </a:spcBef>
              <a:buFont typeface="Wingdings"/>
              <a:buChar char=""/>
              <a:tabLst>
                <a:tab pos="299720" algn="l"/>
              </a:tabLst>
            </a:pPr>
            <a:r>
              <a:rPr lang="en-AU" sz="1600" spc="-5" noProof="0" dirty="0"/>
              <a:t>Can </a:t>
            </a:r>
            <a:r>
              <a:rPr lang="en-AU" sz="1600" spc="-15" noProof="0" dirty="0"/>
              <a:t>have </a:t>
            </a:r>
            <a:r>
              <a:rPr lang="en-AU" sz="1600" spc="-5" noProof="0" dirty="0"/>
              <a:t>a </a:t>
            </a:r>
            <a:r>
              <a:rPr lang="en-AU" sz="1600" spc="-10" noProof="0" dirty="0"/>
              <a:t>secondary </a:t>
            </a:r>
            <a:r>
              <a:rPr lang="en-AU" sz="1600" spc="-5" noProof="0" dirty="0"/>
              <a:t>or primary</a:t>
            </a:r>
            <a:r>
              <a:rPr lang="en-AU" sz="1600" spc="45" noProof="0" dirty="0"/>
              <a:t> </a:t>
            </a:r>
            <a:r>
              <a:rPr lang="en-AU" sz="1600" spc="-10" noProof="0" dirty="0"/>
              <a:t>cause: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9B194B8-1417-C04D-E650-564C50BE3BAC}"/>
              </a:ext>
            </a:extLst>
          </p:cNvPr>
          <p:cNvSpPr/>
          <p:nvPr/>
        </p:nvSpPr>
        <p:spPr>
          <a:xfrm>
            <a:off x="8588733" y="232663"/>
            <a:ext cx="3368040" cy="896619"/>
          </a:xfrm>
          <a:custGeom>
            <a:avLst/>
            <a:gdLst/>
            <a:ahLst/>
            <a:cxnLst/>
            <a:rect l="l" t="t" r="r" b="b"/>
            <a:pathLst>
              <a:path w="3368040" h="896619">
                <a:moveTo>
                  <a:pt x="3218687" y="0"/>
                </a:moveTo>
                <a:lnTo>
                  <a:pt x="149351" y="0"/>
                </a:lnTo>
                <a:lnTo>
                  <a:pt x="102168" y="7620"/>
                </a:lnTo>
                <a:lnTo>
                  <a:pt x="61173" y="28834"/>
                </a:lnTo>
                <a:lnTo>
                  <a:pt x="28834" y="61173"/>
                </a:lnTo>
                <a:lnTo>
                  <a:pt x="7620" y="102168"/>
                </a:lnTo>
                <a:lnTo>
                  <a:pt x="0" y="149352"/>
                </a:lnTo>
                <a:lnTo>
                  <a:pt x="0" y="746760"/>
                </a:lnTo>
                <a:lnTo>
                  <a:pt x="7620" y="793943"/>
                </a:lnTo>
                <a:lnTo>
                  <a:pt x="28834" y="834938"/>
                </a:lnTo>
                <a:lnTo>
                  <a:pt x="61173" y="867277"/>
                </a:lnTo>
                <a:lnTo>
                  <a:pt x="102168" y="888491"/>
                </a:lnTo>
                <a:lnTo>
                  <a:pt x="149351" y="896112"/>
                </a:lnTo>
                <a:lnTo>
                  <a:pt x="3218687" y="896112"/>
                </a:lnTo>
                <a:lnTo>
                  <a:pt x="3265871" y="888491"/>
                </a:lnTo>
                <a:lnTo>
                  <a:pt x="3306866" y="867277"/>
                </a:lnTo>
                <a:lnTo>
                  <a:pt x="3339205" y="834938"/>
                </a:lnTo>
                <a:lnTo>
                  <a:pt x="3360419" y="793943"/>
                </a:lnTo>
                <a:lnTo>
                  <a:pt x="3368039" y="746760"/>
                </a:lnTo>
                <a:lnTo>
                  <a:pt x="3368039" y="149352"/>
                </a:lnTo>
                <a:lnTo>
                  <a:pt x="3360419" y="102168"/>
                </a:lnTo>
                <a:lnTo>
                  <a:pt x="3339205" y="61173"/>
                </a:lnTo>
                <a:lnTo>
                  <a:pt x="3306866" y="28834"/>
                </a:lnTo>
                <a:lnTo>
                  <a:pt x="3265871" y="7620"/>
                </a:lnTo>
                <a:lnTo>
                  <a:pt x="321868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490FC27-3FDA-03BB-4859-326F3661961D}"/>
              </a:ext>
            </a:extLst>
          </p:cNvPr>
          <p:cNvSpPr/>
          <p:nvPr/>
        </p:nvSpPr>
        <p:spPr>
          <a:xfrm>
            <a:off x="8588733" y="222814"/>
            <a:ext cx="3368040" cy="896619"/>
          </a:xfrm>
          <a:custGeom>
            <a:avLst/>
            <a:gdLst/>
            <a:ahLst/>
            <a:cxnLst/>
            <a:rect l="l" t="t" r="r" b="b"/>
            <a:pathLst>
              <a:path w="3368040" h="896619">
                <a:moveTo>
                  <a:pt x="0" y="149352"/>
                </a:moveTo>
                <a:lnTo>
                  <a:pt x="7620" y="102168"/>
                </a:lnTo>
                <a:lnTo>
                  <a:pt x="28834" y="61173"/>
                </a:lnTo>
                <a:lnTo>
                  <a:pt x="61173" y="28834"/>
                </a:lnTo>
                <a:lnTo>
                  <a:pt x="102168" y="7620"/>
                </a:lnTo>
                <a:lnTo>
                  <a:pt x="149351" y="0"/>
                </a:lnTo>
                <a:lnTo>
                  <a:pt x="3218687" y="0"/>
                </a:lnTo>
                <a:lnTo>
                  <a:pt x="3265871" y="7620"/>
                </a:lnTo>
                <a:lnTo>
                  <a:pt x="3306866" y="28834"/>
                </a:lnTo>
                <a:lnTo>
                  <a:pt x="3339205" y="61173"/>
                </a:lnTo>
                <a:lnTo>
                  <a:pt x="3360419" y="102168"/>
                </a:lnTo>
                <a:lnTo>
                  <a:pt x="3368039" y="149352"/>
                </a:lnTo>
                <a:lnTo>
                  <a:pt x="3368039" y="746760"/>
                </a:lnTo>
                <a:lnTo>
                  <a:pt x="3360419" y="793943"/>
                </a:lnTo>
                <a:lnTo>
                  <a:pt x="3339205" y="834938"/>
                </a:lnTo>
                <a:lnTo>
                  <a:pt x="3306866" y="867277"/>
                </a:lnTo>
                <a:lnTo>
                  <a:pt x="3265871" y="888491"/>
                </a:lnTo>
                <a:lnTo>
                  <a:pt x="3218687" y="896112"/>
                </a:lnTo>
                <a:lnTo>
                  <a:pt x="149351" y="896112"/>
                </a:lnTo>
                <a:lnTo>
                  <a:pt x="102168" y="888491"/>
                </a:lnTo>
                <a:lnTo>
                  <a:pt x="61173" y="867277"/>
                </a:lnTo>
                <a:lnTo>
                  <a:pt x="28834" y="834938"/>
                </a:lnTo>
                <a:lnTo>
                  <a:pt x="7620" y="793943"/>
                </a:lnTo>
                <a:lnTo>
                  <a:pt x="0" y="746760"/>
                </a:lnTo>
                <a:lnTo>
                  <a:pt x="0" y="149352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2E64277-C1EC-67D9-4C4B-2E720D9D1F65}"/>
              </a:ext>
            </a:extLst>
          </p:cNvPr>
          <p:cNvSpPr txBox="1"/>
          <p:nvPr/>
        </p:nvSpPr>
        <p:spPr>
          <a:xfrm>
            <a:off x="8835433" y="232663"/>
            <a:ext cx="302133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0565" marR="5080" indent="-698500">
              <a:lnSpc>
                <a:spcPct val="100000"/>
              </a:lnSpc>
              <a:spcBef>
                <a:spcPts val="100"/>
              </a:spcBef>
            </a:pPr>
            <a:r>
              <a:rPr lang="en-AU" sz="1200" b="1" spc="-5" noProof="0" dirty="0">
                <a:solidFill>
                  <a:srgbClr val="FFFFFF"/>
                </a:solidFill>
                <a:latin typeface="Calibri"/>
                <a:cs typeface="Calibri"/>
              </a:rPr>
              <a:t>Delusion</a:t>
            </a:r>
          </a:p>
          <a:p>
            <a:pPr marL="710565" marR="5080" indent="-698500">
              <a:lnSpc>
                <a:spcPct val="100000"/>
              </a:lnSpc>
              <a:spcBef>
                <a:spcPts val="100"/>
              </a:spcBef>
            </a:pPr>
            <a:r>
              <a:rPr lang="en-AU" sz="1200" spc="-5" noProof="0" dirty="0">
                <a:solidFill>
                  <a:srgbClr val="FFFFFF"/>
                </a:solidFill>
                <a:latin typeface="Calibri"/>
                <a:cs typeface="Calibri"/>
              </a:rPr>
              <a:t>-&gt; </a:t>
            </a:r>
            <a:r>
              <a:rPr lang="en-AU" sz="1200" spc="-10" noProof="0" dirty="0">
                <a:solidFill>
                  <a:srgbClr val="FFFFFF"/>
                </a:solidFill>
                <a:latin typeface="Calibri"/>
                <a:cs typeface="Calibri"/>
              </a:rPr>
              <a:t>fixed </a:t>
            </a:r>
            <a:r>
              <a:rPr lang="en-AU" sz="1200" spc="-5" noProof="0" dirty="0">
                <a:solidFill>
                  <a:srgbClr val="FFFFFF"/>
                </a:solidFill>
                <a:latin typeface="Calibri"/>
                <a:cs typeface="Calibri"/>
              </a:rPr>
              <a:t>false belief not changeable with  reason.</a:t>
            </a:r>
            <a:endParaRPr lang="en-AU" sz="1200" spc="-5" noProof="0" dirty="0">
              <a:latin typeface="Calibri"/>
              <a:cs typeface="Calibri"/>
            </a:endParaRPr>
          </a:p>
          <a:p>
            <a:pPr marL="710565" marR="5080" indent="-698500">
              <a:lnSpc>
                <a:spcPct val="100000"/>
              </a:lnSpc>
              <a:spcBef>
                <a:spcPts val="100"/>
              </a:spcBef>
            </a:pPr>
            <a:r>
              <a:rPr lang="en-AU" sz="1200" noProof="0" dirty="0">
                <a:solidFill>
                  <a:srgbClr val="FFFFFF"/>
                </a:solidFill>
                <a:latin typeface="Calibri"/>
                <a:cs typeface="Calibri"/>
              </a:rPr>
              <a:t>-&gt; </a:t>
            </a:r>
            <a:r>
              <a:rPr lang="en-AU" sz="1200" spc="-5" noProof="0" dirty="0">
                <a:solidFill>
                  <a:srgbClr val="FFFFFF"/>
                </a:solidFill>
                <a:latin typeface="Calibri"/>
                <a:cs typeface="Calibri"/>
              </a:rPr>
              <a:t>Bizarre, non-bizarre, </a:t>
            </a:r>
            <a:r>
              <a:rPr lang="en-AU" sz="1200" spc="-10" noProof="0" dirty="0">
                <a:solidFill>
                  <a:srgbClr val="FFFFFF"/>
                </a:solidFill>
                <a:latin typeface="Calibri"/>
                <a:cs typeface="Calibri"/>
              </a:rPr>
              <a:t>referential,  </a:t>
            </a:r>
            <a:r>
              <a:rPr lang="en-AU" sz="1200" spc="-5" noProof="0" dirty="0">
                <a:solidFill>
                  <a:srgbClr val="FFFFFF"/>
                </a:solidFill>
                <a:latin typeface="Calibri"/>
                <a:cs typeface="Calibri"/>
              </a:rPr>
              <a:t>paranoid, thought extraction</a:t>
            </a:r>
            <a:r>
              <a:rPr lang="en-AU" sz="1200" spc="-105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AU" sz="1200" spc="-10" noProof="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lang="en-AU" sz="1200" noProof="0" dirty="0">
              <a:latin typeface="Calibri"/>
              <a:cs typeface="Calibri"/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8D8BC413-6CFD-45BF-78AC-DE1446FF5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026758"/>
              </p:ext>
            </p:extLst>
          </p:nvPr>
        </p:nvGraphicFramePr>
        <p:xfrm>
          <a:off x="805069" y="2638044"/>
          <a:ext cx="10137913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877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853" y="533159"/>
            <a:ext cx="62979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b="0" spc="-15" noProof="0" dirty="0">
                <a:latin typeface="Calibri"/>
                <a:cs typeface="Calibri"/>
              </a:rPr>
              <a:t>References/ </a:t>
            </a:r>
            <a:r>
              <a:rPr lang="en-AU" b="0" spc="-10" noProof="0" dirty="0">
                <a:latin typeface="Calibri"/>
                <a:cs typeface="Calibri"/>
              </a:rPr>
              <a:t>recommended</a:t>
            </a:r>
            <a:r>
              <a:rPr lang="en-AU" b="0" spc="60" noProof="0" dirty="0">
                <a:latin typeface="Calibri"/>
                <a:cs typeface="Calibri"/>
              </a:rPr>
              <a:t> </a:t>
            </a:r>
            <a:r>
              <a:rPr lang="en-AU" b="0" spc="-10" noProof="0" dirty="0">
                <a:latin typeface="Calibri"/>
                <a:cs typeface="Calibri"/>
              </a:rPr>
              <a:t>reading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954" y="1157096"/>
            <a:ext cx="8708390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 marR="1373505">
              <a:lnSpc>
                <a:spcPct val="100000"/>
              </a:lnSpc>
              <a:spcBef>
                <a:spcPts val="105"/>
              </a:spcBef>
            </a:pPr>
            <a:r>
              <a:rPr lang="en-AU" sz="1400" spc="-5" noProof="0" dirty="0">
                <a:latin typeface="Calibri"/>
                <a:cs typeface="Calibri"/>
              </a:rPr>
              <a:t>Time-Lapse Mapping of Cortical Changes </a:t>
            </a:r>
            <a:r>
              <a:rPr lang="en-AU" sz="1400" noProof="0" dirty="0">
                <a:latin typeface="Calibri"/>
                <a:cs typeface="Calibri"/>
              </a:rPr>
              <a:t>in </a:t>
            </a:r>
            <a:r>
              <a:rPr lang="en-AU" sz="1400" spc="-10" noProof="0" dirty="0">
                <a:latin typeface="Calibri"/>
                <a:cs typeface="Calibri"/>
              </a:rPr>
              <a:t>Schizophrenia </a:t>
            </a:r>
            <a:r>
              <a:rPr lang="en-AU" sz="1400" noProof="0" dirty="0">
                <a:latin typeface="Calibri"/>
                <a:cs typeface="Calibri"/>
              </a:rPr>
              <a:t>with </a:t>
            </a:r>
            <a:r>
              <a:rPr lang="en-AU" sz="1400" spc="-10" noProof="0" dirty="0">
                <a:latin typeface="Calibri"/>
                <a:cs typeface="Calibri"/>
              </a:rPr>
              <a:t>Different </a:t>
            </a:r>
            <a:r>
              <a:rPr lang="en-AU" sz="1400" spc="-15" noProof="0" dirty="0">
                <a:latin typeface="Calibri"/>
                <a:cs typeface="Calibri"/>
              </a:rPr>
              <a:t>Treatments </a:t>
            </a:r>
            <a:r>
              <a:rPr lang="en-AU" sz="1400" spc="-10" noProof="0" dirty="0">
                <a:latin typeface="Calibri"/>
                <a:cs typeface="Calibri"/>
              </a:rPr>
              <a:t>Cerebral Cortex  May </a:t>
            </a:r>
            <a:r>
              <a:rPr lang="en-AU" sz="1400" spc="-5" noProof="0" dirty="0">
                <a:latin typeface="Calibri"/>
                <a:cs typeface="Calibri"/>
              </a:rPr>
              <a:t>2009;19:1107--1123</a:t>
            </a:r>
            <a:r>
              <a:rPr lang="en-AU" sz="1400" spc="50" noProof="0" dirty="0">
                <a:latin typeface="Calibri"/>
                <a:cs typeface="Calibri"/>
              </a:rPr>
              <a:t> </a:t>
            </a:r>
            <a:r>
              <a:rPr lang="en-AU" sz="1400" spc="-10" noProof="0" dirty="0">
                <a:latin typeface="Calibri"/>
                <a:cs typeface="Calibri"/>
              </a:rPr>
              <a:t>doi:10.1093/</a:t>
            </a:r>
            <a:r>
              <a:rPr lang="en-AU" sz="1400" spc="-10" noProof="0" dirty="0" err="1">
                <a:latin typeface="Calibri"/>
                <a:cs typeface="Calibri"/>
              </a:rPr>
              <a:t>cercor</a:t>
            </a:r>
            <a:r>
              <a:rPr lang="en-AU" sz="1400" spc="-10" noProof="0" dirty="0">
                <a:latin typeface="Calibri"/>
                <a:cs typeface="Calibri"/>
              </a:rPr>
              <a:t>/bhn152</a:t>
            </a:r>
            <a:endParaRPr lang="en-AU" sz="14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AU" sz="1450" noProof="0" dirty="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</a:pPr>
            <a:r>
              <a:rPr lang="en-AU" sz="1400" spc="-5" noProof="0" dirty="0">
                <a:latin typeface="Calibri"/>
                <a:cs typeface="Calibri"/>
              </a:rPr>
              <a:t>Functional magnetic resonance imaging </a:t>
            </a:r>
            <a:r>
              <a:rPr lang="en-AU" sz="1400" noProof="0" dirty="0">
                <a:latin typeface="Calibri"/>
                <a:cs typeface="Calibri"/>
              </a:rPr>
              <a:t>in </a:t>
            </a:r>
            <a:r>
              <a:rPr lang="en-AU" sz="1400" spc="-10" noProof="0" dirty="0">
                <a:latin typeface="Calibri"/>
                <a:cs typeface="Calibri"/>
              </a:rPr>
              <a:t>schizophrenia </a:t>
            </a:r>
            <a:r>
              <a:rPr lang="en-AU" sz="1400" spc="-5" noProof="0" dirty="0">
                <a:latin typeface="Calibri"/>
                <a:cs typeface="Calibri"/>
              </a:rPr>
              <a:t>Raquel E. </a:t>
            </a:r>
            <a:r>
              <a:rPr lang="en-AU" sz="1400" spc="-30" noProof="0" dirty="0">
                <a:latin typeface="Calibri"/>
                <a:cs typeface="Calibri"/>
              </a:rPr>
              <a:t>Gur, </a:t>
            </a:r>
            <a:r>
              <a:rPr lang="en-AU" sz="1400" spc="-15" noProof="0" dirty="0">
                <a:latin typeface="Calibri"/>
                <a:cs typeface="Calibri"/>
              </a:rPr>
              <a:t>MD, </a:t>
            </a:r>
            <a:r>
              <a:rPr lang="en-AU" sz="1400" spc="-5" noProof="0" dirty="0">
                <a:latin typeface="Calibri"/>
                <a:cs typeface="Calibri"/>
              </a:rPr>
              <a:t>PhD; Ruben C. </a:t>
            </a:r>
            <a:r>
              <a:rPr lang="en-AU" sz="1400" spc="-30" noProof="0" dirty="0">
                <a:latin typeface="Calibri"/>
                <a:cs typeface="Calibri"/>
              </a:rPr>
              <a:t>Gur, </a:t>
            </a:r>
            <a:r>
              <a:rPr lang="en-AU" sz="1400" spc="-5" noProof="0" dirty="0">
                <a:latin typeface="Calibri"/>
                <a:cs typeface="Calibri"/>
              </a:rPr>
              <a:t>PhD</a:t>
            </a:r>
            <a:r>
              <a:rPr lang="en-AU" sz="1400" spc="190" noProof="0" dirty="0">
                <a:latin typeface="Calibri"/>
                <a:cs typeface="Calibri"/>
              </a:rPr>
              <a:t> </a:t>
            </a:r>
            <a:r>
              <a:rPr lang="en-AU" sz="1400" spc="-5" noProof="0" dirty="0">
                <a:latin typeface="Calibri"/>
                <a:cs typeface="Calibri"/>
              </a:rPr>
              <a:t>2010</a:t>
            </a:r>
            <a:endParaRPr lang="en-AU" sz="14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AU" sz="1450" noProof="0" dirty="0">
              <a:latin typeface="Times New Roman"/>
              <a:cs typeface="Times New Roman"/>
            </a:endParaRPr>
          </a:p>
          <a:p>
            <a:pPr marL="101600" marR="68580">
              <a:lnSpc>
                <a:spcPct val="100000"/>
              </a:lnSpc>
              <a:spcBef>
                <a:spcPts val="5"/>
              </a:spcBef>
            </a:pPr>
            <a:r>
              <a:rPr lang="en-AU" sz="1400" spc="-5" noProof="0" dirty="0">
                <a:latin typeface="Calibri"/>
                <a:cs typeface="Calibri"/>
              </a:rPr>
              <a:t>Abnormal </a:t>
            </a:r>
            <a:r>
              <a:rPr lang="en-AU" sz="1400" spc="-10" noProof="0" dirty="0">
                <a:latin typeface="Calibri"/>
                <a:cs typeface="Calibri"/>
              </a:rPr>
              <a:t>neural </a:t>
            </a:r>
            <a:r>
              <a:rPr lang="en-AU" sz="1400" spc="-5" noProof="0" dirty="0">
                <a:latin typeface="Calibri"/>
                <a:cs typeface="Calibri"/>
              </a:rPr>
              <a:t>connectivity </a:t>
            </a:r>
            <a:r>
              <a:rPr lang="en-AU" sz="1400" noProof="0" dirty="0">
                <a:latin typeface="Calibri"/>
                <a:cs typeface="Calibri"/>
              </a:rPr>
              <a:t>in </a:t>
            </a:r>
            <a:r>
              <a:rPr lang="en-AU" sz="1400" spc="-10" noProof="0" dirty="0">
                <a:latin typeface="Calibri"/>
                <a:cs typeface="Calibri"/>
              </a:rPr>
              <a:t>schizophrenia </a:t>
            </a:r>
            <a:r>
              <a:rPr lang="en-AU" sz="1400" spc="-5" noProof="0" dirty="0">
                <a:latin typeface="Calibri"/>
                <a:cs typeface="Calibri"/>
              </a:rPr>
              <a:t>and fMRI-brain-computer </a:t>
            </a:r>
            <a:r>
              <a:rPr lang="en-AU" sz="1400" spc="-10" noProof="0" dirty="0">
                <a:latin typeface="Calibri"/>
                <a:cs typeface="Calibri"/>
              </a:rPr>
              <a:t>interface </a:t>
            </a:r>
            <a:r>
              <a:rPr lang="en-AU" sz="1400" noProof="0" dirty="0">
                <a:latin typeface="Calibri"/>
                <a:cs typeface="Calibri"/>
              </a:rPr>
              <a:t>as a </a:t>
            </a:r>
            <a:r>
              <a:rPr lang="en-AU" sz="1400" spc="-5" noProof="0" dirty="0">
                <a:latin typeface="Calibri"/>
                <a:cs typeface="Calibri"/>
              </a:rPr>
              <a:t>potential therapeutic </a:t>
            </a:r>
            <a:r>
              <a:rPr lang="en-AU" sz="1400" spc="-10" noProof="0" dirty="0">
                <a:latin typeface="Calibri"/>
                <a:cs typeface="Calibri"/>
              </a:rPr>
              <a:t>approach  </a:t>
            </a:r>
            <a:r>
              <a:rPr lang="en-AU" sz="1400" spc="-5" noProof="0" dirty="0">
                <a:latin typeface="Calibri"/>
                <a:cs typeface="Calibri"/>
              </a:rPr>
              <a:t>Sergio Ruiz1,2*, </a:t>
            </a:r>
            <a:r>
              <a:rPr lang="en-AU" sz="1400" noProof="0" dirty="0">
                <a:latin typeface="Calibri"/>
                <a:cs typeface="Calibri"/>
              </a:rPr>
              <a:t>Niels </a:t>
            </a:r>
            <a:r>
              <a:rPr lang="en-AU" sz="1400" spc="-5" noProof="0" dirty="0">
                <a:latin typeface="Calibri"/>
                <a:cs typeface="Calibri"/>
              </a:rPr>
              <a:t>Birbaumer2,3 and </a:t>
            </a:r>
            <a:r>
              <a:rPr lang="en-AU" sz="1400" spc="-10" noProof="0" dirty="0">
                <a:latin typeface="Calibri"/>
                <a:cs typeface="Calibri"/>
              </a:rPr>
              <a:t>Ranganatha </a:t>
            </a:r>
            <a:r>
              <a:rPr lang="en-AU" sz="1400" spc="-5" noProof="0" dirty="0">
                <a:latin typeface="Calibri"/>
                <a:cs typeface="Calibri"/>
              </a:rPr>
              <a:t>Sitaram2,4,5*</a:t>
            </a:r>
            <a:r>
              <a:rPr lang="en-AU" sz="1400" spc="30" noProof="0" dirty="0">
                <a:latin typeface="Calibri"/>
                <a:cs typeface="Calibri"/>
              </a:rPr>
              <a:t> </a:t>
            </a:r>
            <a:r>
              <a:rPr lang="en-AU" sz="1400" spc="-5" noProof="0" dirty="0">
                <a:latin typeface="Calibri"/>
                <a:cs typeface="Calibri"/>
              </a:rPr>
              <a:t>2013</a:t>
            </a:r>
            <a:endParaRPr lang="en-AU" sz="14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AU" sz="1450" noProof="0" dirty="0">
              <a:latin typeface="Times New Roman"/>
              <a:cs typeface="Times New Roman"/>
            </a:endParaRPr>
          </a:p>
          <a:p>
            <a:pPr marL="101600" marR="407670">
              <a:lnSpc>
                <a:spcPct val="100000"/>
              </a:lnSpc>
              <a:spcBef>
                <a:spcPts val="5"/>
              </a:spcBef>
            </a:pPr>
            <a:r>
              <a:rPr lang="en-AU" sz="1400" spc="-5" noProof="0" dirty="0" err="1">
                <a:latin typeface="Calibri"/>
                <a:cs typeface="Calibri"/>
              </a:rPr>
              <a:t>DiagnosticClassificationofSchizophrenia</a:t>
            </a:r>
            <a:r>
              <a:rPr lang="en-AU" sz="1400" spc="-5" noProof="0" dirty="0">
                <a:latin typeface="Calibri"/>
                <a:cs typeface="Calibri"/>
              </a:rPr>
              <a:t> </a:t>
            </a:r>
            <a:r>
              <a:rPr lang="en-AU" sz="1400" spc="-5" noProof="0" dirty="0" err="1">
                <a:latin typeface="Calibri"/>
                <a:cs typeface="Calibri"/>
              </a:rPr>
              <a:t>PatientsontheBasisofRegionalRewardRelatedfMRISignalPatterns</a:t>
            </a:r>
            <a:r>
              <a:rPr lang="en-AU" sz="1400" spc="-5" noProof="0" dirty="0">
                <a:latin typeface="Calibri"/>
                <a:cs typeface="Calibri"/>
              </a:rPr>
              <a:t>  </a:t>
            </a:r>
            <a:r>
              <a:rPr lang="en-AU" sz="1400" spc="-10" noProof="0" dirty="0">
                <a:latin typeface="Calibri"/>
                <a:cs typeface="Calibri"/>
              </a:rPr>
              <a:t>StefanP.Koch1*,ClaudiaHägele1,John-DylanHaynes2,AndreasHeinz1, </a:t>
            </a:r>
            <a:r>
              <a:rPr lang="en-AU" sz="1400" spc="-5" noProof="0" dirty="0">
                <a:latin typeface="Calibri"/>
                <a:cs typeface="Calibri"/>
              </a:rPr>
              <a:t>FlorianSchlagenhauf1,3,PhilippSterzer1</a:t>
            </a:r>
            <a:r>
              <a:rPr lang="en-AU" sz="1400" spc="-25" noProof="0" dirty="0">
                <a:latin typeface="Calibri"/>
                <a:cs typeface="Calibri"/>
              </a:rPr>
              <a:t> </a:t>
            </a:r>
            <a:r>
              <a:rPr lang="en-AU" sz="1400" spc="-5" noProof="0" dirty="0">
                <a:latin typeface="Calibri"/>
                <a:cs typeface="Calibri"/>
              </a:rPr>
              <a:t>2014</a:t>
            </a:r>
            <a:endParaRPr lang="en-AU" sz="14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AU" sz="1450" noProof="0" dirty="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</a:pPr>
            <a:r>
              <a:rPr lang="en-AU" sz="1400" spc="-25" noProof="0" dirty="0">
                <a:latin typeface="Calibri"/>
                <a:cs typeface="Calibri"/>
              </a:rPr>
              <a:t>CATIE </a:t>
            </a:r>
            <a:r>
              <a:rPr lang="en-AU" sz="1400" noProof="0" dirty="0">
                <a:latin typeface="Calibri"/>
                <a:cs typeface="Calibri"/>
              </a:rPr>
              <a:t>&amp; </a:t>
            </a:r>
            <a:r>
              <a:rPr lang="en-AU" sz="1400" spc="-5" noProof="0" dirty="0">
                <a:latin typeface="Calibri"/>
                <a:cs typeface="Calibri"/>
              </a:rPr>
              <a:t>Cutlass </a:t>
            </a:r>
            <a:r>
              <a:rPr lang="en-AU" sz="1400" noProof="0" dirty="0">
                <a:latin typeface="Calibri"/>
                <a:cs typeface="Calibri"/>
              </a:rPr>
              <a:t>trials. </a:t>
            </a:r>
            <a:r>
              <a:rPr lang="en-AU" sz="1400" spc="-5" noProof="0" dirty="0">
                <a:latin typeface="Calibri"/>
                <a:cs typeface="Calibri"/>
              </a:rPr>
              <a:t>DOI:</a:t>
            </a:r>
            <a:r>
              <a:rPr lang="en-AU" sz="1400" spc="30" noProof="0" dirty="0">
                <a:latin typeface="Calibri"/>
                <a:cs typeface="Calibri"/>
              </a:rPr>
              <a:t> </a:t>
            </a:r>
            <a:r>
              <a:rPr lang="en-AU" sz="1400" spc="-5" noProof="0" dirty="0">
                <a:latin typeface="Calibri"/>
                <a:cs typeface="Calibri"/>
              </a:rPr>
              <a:t>10.1192/bjp.bp.107.037218</a:t>
            </a:r>
            <a:endParaRPr lang="en-AU" sz="1400" noProof="0" dirty="0">
              <a:latin typeface="Calibri"/>
              <a:cs typeface="Calibri"/>
            </a:endParaRPr>
          </a:p>
          <a:p>
            <a:pPr marL="101600" marR="1979930">
              <a:lnSpc>
                <a:spcPct val="200000"/>
              </a:lnSpc>
              <a:spcBef>
                <a:spcPts val="5"/>
              </a:spcBef>
            </a:pPr>
            <a:r>
              <a:rPr lang="en-AU" sz="1400" spc="-5" noProof="0" dirty="0">
                <a:latin typeface="Calibri"/>
                <a:cs typeface="Calibri"/>
              </a:rPr>
              <a:t>Kaplan </a:t>
            </a:r>
            <a:r>
              <a:rPr lang="en-AU" sz="1400" noProof="0" dirty="0">
                <a:latin typeface="Calibri"/>
                <a:cs typeface="Calibri"/>
              </a:rPr>
              <a:t>&amp; </a:t>
            </a:r>
            <a:r>
              <a:rPr lang="en-AU" sz="1400" spc="-15" noProof="0" dirty="0">
                <a:latin typeface="Calibri"/>
                <a:cs typeface="Calibri"/>
              </a:rPr>
              <a:t>Sadock’s </a:t>
            </a:r>
            <a:r>
              <a:rPr lang="en-AU" sz="1400" spc="-10" noProof="0" dirty="0">
                <a:latin typeface="Calibri"/>
                <a:cs typeface="Calibri"/>
              </a:rPr>
              <a:t>Comprehensive </a:t>
            </a:r>
            <a:r>
              <a:rPr lang="en-AU" sz="1400" spc="-20" noProof="0" dirty="0">
                <a:latin typeface="Calibri"/>
                <a:cs typeface="Calibri"/>
              </a:rPr>
              <a:t>Textbook </a:t>
            </a:r>
            <a:r>
              <a:rPr lang="en-AU" sz="1400" noProof="0" dirty="0">
                <a:latin typeface="Calibri"/>
                <a:cs typeface="Calibri"/>
              </a:rPr>
              <a:t>of </a:t>
            </a:r>
            <a:r>
              <a:rPr lang="en-AU" sz="1400" spc="-20" noProof="0" dirty="0">
                <a:latin typeface="Calibri"/>
                <a:cs typeface="Calibri"/>
              </a:rPr>
              <a:t>Psychiatry, </a:t>
            </a:r>
            <a:r>
              <a:rPr lang="en-AU" sz="1400" spc="5" noProof="0" dirty="0">
                <a:latin typeface="Calibri"/>
                <a:cs typeface="Calibri"/>
              </a:rPr>
              <a:t>10</a:t>
            </a:r>
            <a:r>
              <a:rPr lang="en-AU" sz="1350" spc="7" baseline="24691" noProof="0" dirty="0">
                <a:latin typeface="Calibri"/>
                <a:cs typeface="Calibri"/>
              </a:rPr>
              <a:t>th </a:t>
            </a:r>
            <a:r>
              <a:rPr lang="en-AU" sz="1400" noProof="0" dirty="0">
                <a:latin typeface="Calibri"/>
                <a:cs typeface="Calibri"/>
              </a:rPr>
              <a:t>edition, </a:t>
            </a:r>
            <a:r>
              <a:rPr lang="en-AU" sz="1400" spc="-15" noProof="0" dirty="0">
                <a:latin typeface="Calibri"/>
                <a:cs typeface="Calibri"/>
              </a:rPr>
              <a:t>Walters </a:t>
            </a:r>
            <a:r>
              <a:rPr lang="en-AU" sz="1400" noProof="0" dirty="0">
                <a:latin typeface="Calibri"/>
                <a:cs typeface="Calibri"/>
              </a:rPr>
              <a:t>Kluwer </a:t>
            </a:r>
            <a:r>
              <a:rPr lang="en-AU" sz="1400" spc="-5" noProof="0" dirty="0">
                <a:latin typeface="Calibri"/>
                <a:cs typeface="Calibri"/>
              </a:rPr>
              <a:t>2017  The Maudsley Prescribing </a:t>
            </a:r>
            <a:r>
              <a:rPr lang="en-AU" sz="1400" noProof="0" dirty="0">
                <a:latin typeface="Calibri"/>
                <a:cs typeface="Calibri"/>
              </a:rPr>
              <a:t>Guidelines in </a:t>
            </a:r>
            <a:r>
              <a:rPr lang="en-AU" sz="1400" spc="-20" noProof="0" dirty="0">
                <a:latin typeface="Calibri"/>
                <a:cs typeface="Calibri"/>
              </a:rPr>
              <a:t>Psychiatry, </a:t>
            </a:r>
            <a:r>
              <a:rPr lang="en-AU" sz="1400" spc="-5" noProof="0" dirty="0">
                <a:latin typeface="Calibri"/>
                <a:cs typeface="Calibri"/>
              </a:rPr>
              <a:t>13th</a:t>
            </a:r>
            <a:r>
              <a:rPr lang="en-AU" sz="1400" spc="70" noProof="0" dirty="0">
                <a:latin typeface="Calibri"/>
                <a:cs typeface="Calibri"/>
              </a:rPr>
              <a:t> </a:t>
            </a:r>
            <a:r>
              <a:rPr lang="en-AU" sz="1400" spc="-5" noProof="0" dirty="0">
                <a:latin typeface="Calibri"/>
                <a:cs typeface="Calibri"/>
              </a:rPr>
              <a:t>Edition</a:t>
            </a:r>
            <a:endParaRPr lang="en-AU" sz="1400" noProof="0" dirty="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lang="en-AU" sz="1400" spc="-5" noProof="0" dirty="0">
                <a:latin typeface="Calibri"/>
                <a:cs typeface="Calibri"/>
              </a:rPr>
              <a:t>David </a:t>
            </a:r>
            <a:r>
              <a:rPr lang="en-AU" sz="1400" noProof="0" dirty="0">
                <a:latin typeface="Calibri"/>
                <a:cs typeface="Calibri"/>
              </a:rPr>
              <a:t>M. </a:t>
            </a:r>
            <a:r>
              <a:rPr lang="en-AU" sz="1400" spc="-35" noProof="0" dirty="0">
                <a:latin typeface="Calibri"/>
                <a:cs typeface="Calibri"/>
              </a:rPr>
              <a:t>Taylor, </a:t>
            </a:r>
            <a:r>
              <a:rPr lang="en-AU" sz="1400" spc="-5" noProof="0" dirty="0">
                <a:latin typeface="Calibri"/>
                <a:cs typeface="Calibri"/>
              </a:rPr>
              <a:t>Thomas </a:t>
            </a:r>
            <a:r>
              <a:rPr lang="en-AU" sz="1400" spc="5" noProof="0" dirty="0">
                <a:latin typeface="Calibri"/>
                <a:cs typeface="Calibri"/>
              </a:rPr>
              <a:t>R. </a:t>
            </a:r>
            <a:r>
              <a:rPr lang="en-AU" sz="1400" spc="-5" noProof="0" dirty="0">
                <a:latin typeface="Calibri"/>
                <a:cs typeface="Calibri"/>
              </a:rPr>
              <a:t>E. Barnes, </a:t>
            </a:r>
            <a:r>
              <a:rPr lang="en-AU" sz="1400" noProof="0" dirty="0">
                <a:latin typeface="Calibri"/>
                <a:cs typeface="Calibri"/>
              </a:rPr>
              <a:t>Allan </a:t>
            </a:r>
            <a:r>
              <a:rPr lang="en-AU" sz="1400" spc="-5" noProof="0" dirty="0">
                <a:latin typeface="Calibri"/>
                <a:cs typeface="Calibri"/>
              </a:rPr>
              <a:t>H.</a:t>
            </a:r>
            <a:r>
              <a:rPr lang="en-AU" sz="1400" spc="-25" noProof="0" dirty="0">
                <a:latin typeface="Calibri"/>
                <a:cs typeface="Calibri"/>
              </a:rPr>
              <a:t> Young</a:t>
            </a:r>
            <a:endParaRPr lang="en-AU" sz="1400" noProof="0" dirty="0">
              <a:latin typeface="Calibri"/>
              <a:cs typeface="Calibri"/>
            </a:endParaRPr>
          </a:p>
          <a:p>
            <a:pPr marL="101600" marR="5110480">
              <a:lnSpc>
                <a:spcPts val="3360"/>
              </a:lnSpc>
              <a:spcBef>
                <a:spcPts val="390"/>
              </a:spcBef>
            </a:pPr>
            <a:r>
              <a:rPr lang="en-AU" sz="1400" spc="-15" noProof="0" dirty="0">
                <a:latin typeface="Calibri"/>
                <a:cs typeface="Calibri"/>
              </a:rPr>
              <a:t>Stahl’s </a:t>
            </a:r>
            <a:r>
              <a:rPr lang="en-AU" sz="1400" spc="-5" noProof="0" dirty="0">
                <a:latin typeface="Calibri"/>
                <a:cs typeface="Calibri"/>
              </a:rPr>
              <a:t>Essential </a:t>
            </a:r>
            <a:r>
              <a:rPr lang="en-AU" sz="1400" spc="-10" noProof="0" dirty="0">
                <a:latin typeface="Calibri"/>
                <a:cs typeface="Calibri"/>
              </a:rPr>
              <a:t>Psychopharmacology </a:t>
            </a:r>
            <a:r>
              <a:rPr lang="en-AU" sz="1400" spc="10" noProof="0" dirty="0">
                <a:latin typeface="Calibri"/>
                <a:cs typeface="Calibri"/>
              </a:rPr>
              <a:t>4</a:t>
            </a:r>
            <a:r>
              <a:rPr lang="en-AU" sz="1350" spc="15" baseline="24691" noProof="0" dirty="0">
                <a:latin typeface="Calibri"/>
                <a:cs typeface="Calibri"/>
              </a:rPr>
              <a:t>th </a:t>
            </a:r>
            <a:r>
              <a:rPr lang="en-AU" sz="1400" noProof="0" dirty="0">
                <a:latin typeface="Calibri"/>
                <a:cs typeface="Calibri"/>
              </a:rPr>
              <a:t>edition  DSM-5 vs </a:t>
            </a:r>
            <a:r>
              <a:rPr lang="en-AU" sz="1400" spc="-5" noProof="0" dirty="0">
                <a:latin typeface="Calibri"/>
                <a:cs typeface="Calibri"/>
              </a:rPr>
              <a:t>ICD-11 </a:t>
            </a:r>
            <a:r>
              <a:rPr lang="en-AU" sz="1400" spc="-10" noProof="0" dirty="0">
                <a:latin typeface="Calibri"/>
                <a:cs typeface="Calibri"/>
              </a:rPr>
              <a:t>(recently</a:t>
            </a:r>
            <a:r>
              <a:rPr lang="en-AU" sz="1400" spc="-25" noProof="0" dirty="0">
                <a:latin typeface="Calibri"/>
                <a:cs typeface="Calibri"/>
              </a:rPr>
              <a:t> </a:t>
            </a:r>
            <a:r>
              <a:rPr lang="en-AU" sz="1400" spc="-5" noProof="0" dirty="0">
                <a:latin typeface="Calibri"/>
                <a:cs typeface="Calibri"/>
              </a:rPr>
              <a:t>released)</a:t>
            </a:r>
            <a:endParaRPr lang="en-AU" sz="1400" noProof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AU" sz="1100" noProof="0" dirty="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</a:pPr>
            <a:r>
              <a:rPr lang="en-AU" sz="1400" noProof="0" dirty="0">
                <a:latin typeface="Calibri"/>
                <a:cs typeface="Calibri"/>
              </a:rPr>
              <a:t>A </a:t>
            </a:r>
            <a:r>
              <a:rPr lang="en-AU" sz="1400" spc="-5" noProof="0" dirty="0">
                <a:latin typeface="Calibri"/>
                <a:cs typeface="Calibri"/>
              </a:rPr>
              <a:t>Critique of the Dopamine Hypothesis of </a:t>
            </a:r>
            <a:r>
              <a:rPr lang="en-AU" sz="1400" spc="-10" noProof="0" dirty="0">
                <a:latin typeface="Calibri"/>
                <a:cs typeface="Calibri"/>
              </a:rPr>
              <a:t>Schizophrenia </a:t>
            </a:r>
            <a:r>
              <a:rPr lang="en-AU" sz="1400" spc="-5" noProof="0" dirty="0">
                <a:latin typeface="Calibri"/>
                <a:cs typeface="Calibri"/>
              </a:rPr>
              <a:t>and</a:t>
            </a:r>
            <a:r>
              <a:rPr lang="en-AU" sz="1400" spc="65" noProof="0" dirty="0">
                <a:latin typeface="Calibri"/>
                <a:cs typeface="Calibri"/>
              </a:rPr>
              <a:t> </a:t>
            </a:r>
            <a:r>
              <a:rPr lang="en-AU" sz="1400" spc="-10" noProof="0" dirty="0">
                <a:latin typeface="Calibri"/>
                <a:cs typeface="Calibri"/>
              </a:rPr>
              <a:t>Psychosis</a:t>
            </a:r>
            <a:endParaRPr lang="en-AU" sz="1400" noProof="0" dirty="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lang="en-AU" sz="1400" spc="-5" noProof="0" dirty="0">
                <a:latin typeface="Calibri"/>
                <a:cs typeface="Calibri"/>
              </a:rPr>
              <a:t>Joanna </a:t>
            </a:r>
            <a:r>
              <a:rPr lang="en-AU" sz="1400" spc="-15" noProof="0" dirty="0">
                <a:latin typeface="Calibri"/>
                <a:cs typeface="Calibri"/>
              </a:rPr>
              <a:t>Moncrieff, </a:t>
            </a:r>
            <a:r>
              <a:rPr lang="en-AU" sz="1400" noProof="0" dirty="0">
                <a:latin typeface="Calibri"/>
                <a:cs typeface="Calibri"/>
              </a:rPr>
              <a:t>MBBS, MSc, </a:t>
            </a:r>
            <a:r>
              <a:rPr lang="en-AU" sz="1400" spc="-15" noProof="0" dirty="0">
                <a:latin typeface="Calibri"/>
                <a:cs typeface="Calibri"/>
              </a:rPr>
              <a:t>MD, </a:t>
            </a:r>
            <a:r>
              <a:rPr lang="en-AU" sz="1400" spc="-10" noProof="0" dirty="0" err="1">
                <a:latin typeface="Calibri"/>
                <a:cs typeface="Calibri"/>
              </a:rPr>
              <a:t>MRCPsych</a:t>
            </a:r>
            <a:r>
              <a:rPr lang="en-AU" sz="1400" spc="-10" noProof="0" dirty="0">
                <a:latin typeface="Calibri"/>
                <a:cs typeface="Calibri"/>
              </a:rPr>
              <a:t> </a:t>
            </a:r>
            <a:r>
              <a:rPr lang="en-AU" sz="1400" spc="-5" noProof="0" dirty="0">
                <a:latin typeface="Calibri"/>
                <a:cs typeface="Calibri"/>
              </a:rPr>
              <a:t>2009; DOI:</a:t>
            </a:r>
            <a:r>
              <a:rPr lang="en-AU" sz="1400" spc="-15" noProof="0" dirty="0">
                <a:latin typeface="Calibri"/>
                <a:cs typeface="Calibri"/>
              </a:rPr>
              <a:t> </a:t>
            </a:r>
            <a:r>
              <a:rPr lang="en-AU" sz="1400" spc="-5" noProof="0" dirty="0">
                <a:latin typeface="Calibri"/>
                <a:cs typeface="Calibri"/>
              </a:rPr>
              <a:t>10.1080/10673220902979896</a:t>
            </a:r>
            <a:endParaRPr lang="en-AU" sz="14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86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marL="12700"/>
            <a:r>
              <a:rPr lang="en-AU" noProof="0" dirty="0">
                <a:solidFill>
                  <a:schemeClr val="bg1"/>
                </a:solidFill>
              </a:rPr>
              <a:t>Secondary causes: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3894928-61F7-E6A8-C8AF-6107C8473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595454"/>
              </p:ext>
            </p:extLst>
          </p:nvPr>
        </p:nvGraphicFramePr>
        <p:xfrm>
          <a:off x="4912243" y="276447"/>
          <a:ext cx="6636290" cy="639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00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E350-F3EC-264F-9E5E-0BE9FF1B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B29D-55F1-784F-B54E-3029C5C2B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noProof="0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109674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CB2EF-43CE-89DB-874B-866548E86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1939E50-2391-1F56-21E4-14383823B2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marL="12700"/>
            <a:r>
              <a:rPr lang="en-AU" noProof="0" dirty="0"/>
              <a:t>First Episode Psychosis (FEP)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715C69-5DB5-60D0-DD6B-003F56C5F4F4}"/>
              </a:ext>
            </a:extLst>
          </p:cNvPr>
          <p:cNvSpPr txBox="1"/>
          <p:nvPr/>
        </p:nvSpPr>
        <p:spPr>
          <a:xfrm>
            <a:off x="318977" y="2858703"/>
            <a:ext cx="6145618" cy="361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98450" indent="-1714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600" spc="-5" noProof="0" dirty="0">
                <a:solidFill>
                  <a:srgbClr val="FFFFFF"/>
                </a:solidFill>
              </a:rPr>
              <a:t>Can </a:t>
            </a:r>
            <a:r>
              <a:rPr lang="en-AU" sz="1600" spc="-15" noProof="0" dirty="0">
                <a:solidFill>
                  <a:srgbClr val="FFFFFF"/>
                </a:solidFill>
              </a:rPr>
              <a:t>have any </a:t>
            </a:r>
            <a:r>
              <a:rPr lang="en-AU" sz="1600" spc="-5" noProof="0" dirty="0">
                <a:solidFill>
                  <a:srgbClr val="FFFFFF"/>
                </a:solidFill>
              </a:rPr>
              <a:t>of the </a:t>
            </a:r>
            <a:r>
              <a:rPr lang="en-AU" sz="1600" spc="-10" noProof="0" dirty="0">
                <a:solidFill>
                  <a:srgbClr val="FFFFFF"/>
                </a:solidFill>
              </a:rPr>
              <a:t>causes discussed above,</a:t>
            </a:r>
            <a:r>
              <a:rPr lang="en-AU" sz="1600" spc="65" noProof="0" dirty="0">
                <a:solidFill>
                  <a:srgbClr val="FFFFFF"/>
                </a:solidFill>
              </a:rPr>
              <a:t> </a:t>
            </a:r>
            <a:r>
              <a:rPr lang="en-AU" sz="1600" spc="-10" noProof="0" dirty="0">
                <a:solidFill>
                  <a:srgbClr val="FFFFFF"/>
                </a:solidFill>
              </a:rPr>
              <a:t>thus:</a:t>
            </a:r>
            <a:endParaRPr lang="en-AU" sz="1600" noProof="0" dirty="0">
              <a:solidFill>
                <a:srgbClr val="FFFFFF"/>
              </a:solidFill>
            </a:endParaRPr>
          </a:p>
          <a:p>
            <a:pPr marL="298450" indent="-1714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600" spc="-5" noProof="0" dirty="0">
                <a:solidFill>
                  <a:srgbClr val="FFFFFF"/>
                </a:solidFill>
              </a:rPr>
              <a:t>Full </a:t>
            </a:r>
            <a:r>
              <a:rPr lang="en-AU" sz="1600" spc="-10" noProof="0" dirty="0">
                <a:solidFill>
                  <a:srgbClr val="FFFFFF"/>
                </a:solidFill>
              </a:rPr>
              <a:t>comprehensive history </a:t>
            </a:r>
            <a:r>
              <a:rPr lang="en-AU" sz="1600" spc="-5" noProof="0" dirty="0">
                <a:solidFill>
                  <a:srgbClr val="FFFFFF"/>
                </a:solidFill>
              </a:rPr>
              <a:t>and </a:t>
            </a:r>
            <a:r>
              <a:rPr lang="en-AU" sz="1600" spc="-10" noProof="0" dirty="0">
                <a:solidFill>
                  <a:srgbClr val="FFFFFF"/>
                </a:solidFill>
              </a:rPr>
              <a:t>examination needed to determine cause </a:t>
            </a:r>
            <a:r>
              <a:rPr lang="en-AU" sz="1600" spc="-20" noProof="0" dirty="0">
                <a:solidFill>
                  <a:srgbClr val="FFFFFF"/>
                </a:solidFill>
              </a:rPr>
              <a:t>for </a:t>
            </a:r>
            <a:r>
              <a:rPr lang="en-AU" sz="1600" spc="-15" noProof="0" dirty="0">
                <a:solidFill>
                  <a:srgbClr val="FFFFFF"/>
                </a:solidFill>
              </a:rPr>
              <a:t>proper</a:t>
            </a:r>
            <a:r>
              <a:rPr lang="en-AU" sz="1600" spc="170" noProof="0" dirty="0">
                <a:solidFill>
                  <a:srgbClr val="FFFFFF"/>
                </a:solidFill>
              </a:rPr>
              <a:t> </a:t>
            </a:r>
            <a:r>
              <a:rPr lang="en-AU" sz="1600" spc="-5" noProof="0" dirty="0">
                <a:solidFill>
                  <a:srgbClr val="FFFFFF"/>
                </a:solidFill>
              </a:rPr>
              <a:t>management.</a:t>
            </a:r>
            <a:endParaRPr lang="en-AU" sz="1600" noProof="0" dirty="0">
              <a:solidFill>
                <a:srgbClr val="FFFFFF"/>
              </a:solidFill>
            </a:endParaRPr>
          </a:p>
          <a:p>
            <a:pPr marL="298450" indent="-1714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600" spc="-10" noProof="0" dirty="0">
                <a:solidFill>
                  <a:srgbClr val="FFFFFF"/>
                </a:solidFill>
              </a:rPr>
              <a:t>Examination must </a:t>
            </a:r>
            <a:r>
              <a:rPr lang="en-AU" sz="1600" spc="-5" noProof="0" dirty="0">
                <a:solidFill>
                  <a:srgbClr val="FFFFFF"/>
                </a:solidFill>
              </a:rPr>
              <a:t>include ALL </a:t>
            </a:r>
            <a:r>
              <a:rPr lang="en-AU" sz="1600" spc="-15" noProof="0" dirty="0">
                <a:solidFill>
                  <a:srgbClr val="FFFFFF"/>
                </a:solidFill>
              </a:rPr>
              <a:t>systems, </a:t>
            </a:r>
            <a:r>
              <a:rPr lang="en-AU" sz="1600" spc="-10" noProof="0" dirty="0">
                <a:solidFill>
                  <a:srgbClr val="FFFFFF"/>
                </a:solidFill>
              </a:rPr>
              <a:t>especially</a:t>
            </a:r>
            <a:r>
              <a:rPr lang="en-AU" sz="1600" spc="-30" noProof="0" dirty="0">
                <a:solidFill>
                  <a:srgbClr val="FFFFFF"/>
                </a:solidFill>
              </a:rPr>
              <a:t> </a:t>
            </a:r>
            <a:r>
              <a:rPr lang="en-AU" sz="1600" spc="-10" noProof="0" dirty="0">
                <a:solidFill>
                  <a:srgbClr val="FFFFFF"/>
                </a:solidFill>
              </a:rPr>
              <a:t>CNS.</a:t>
            </a:r>
            <a:endParaRPr lang="en-AU" sz="1600" noProof="0" dirty="0">
              <a:solidFill>
                <a:srgbClr val="FFFFFF"/>
              </a:solidFill>
            </a:endParaRPr>
          </a:p>
          <a:p>
            <a:pPr marL="298450" indent="-1714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600" spc="-5" noProof="0" dirty="0">
                <a:solidFill>
                  <a:srgbClr val="FFFFFF"/>
                </a:solidFill>
              </a:rPr>
              <a:t>Special </a:t>
            </a:r>
            <a:r>
              <a:rPr lang="en-AU" sz="1600" spc="-10" noProof="0" dirty="0">
                <a:solidFill>
                  <a:srgbClr val="FFFFFF"/>
                </a:solidFill>
              </a:rPr>
              <a:t>Investigations: CBC, U&amp;E, </a:t>
            </a:r>
            <a:r>
              <a:rPr lang="en-AU" sz="1600" spc="-50" noProof="0" dirty="0">
                <a:solidFill>
                  <a:srgbClr val="FFFFFF"/>
                </a:solidFill>
              </a:rPr>
              <a:t>LFT, TFT, </a:t>
            </a:r>
            <a:r>
              <a:rPr lang="en-AU" sz="1600" spc="-10" noProof="0" dirty="0">
                <a:solidFill>
                  <a:srgbClr val="FFFFFF"/>
                </a:solidFill>
              </a:rPr>
              <a:t>B12 </a:t>
            </a:r>
            <a:r>
              <a:rPr lang="en-AU" sz="1600" spc="-5" noProof="0" dirty="0">
                <a:solidFill>
                  <a:srgbClr val="FFFFFF"/>
                </a:solidFill>
              </a:rPr>
              <a:t>and </a:t>
            </a:r>
            <a:r>
              <a:rPr lang="en-AU" sz="1600" noProof="0" dirty="0">
                <a:solidFill>
                  <a:srgbClr val="FFFFFF"/>
                </a:solidFill>
              </a:rPr>
              <a:t>if </a:t>
            </a:r>
            <a:r>
              <a:rPr lang="en-AU" sz="1600" spc="-10" noProof="0" dirty="0">
                <a:solidFill>
                  <a:srgbClr val="FFFFFF"/>
                </a:solidFill>
              </a:rPr>
              <a:t>needed </a:t>
            </a:r>
            <a:r>
              <a:rPr lang="en-AU" sz="1600" spc="-40" noProof="0" dirty="0">
                <a:solidFill>
                  <a:srgbClr val="FFFFFF"/>
                </a:solidFill>
              </a:rPr>
              <a:t>HIV, </a:t>
            </a:r>
            <a:r>
              <a:rPr lang="en-AU" sz="1600" spc="-5" noProof="0" dirty="0">
                <a:solidFill>
                  <a:srgbClr val="FFFFFF"/>
                </a:solidFill>
              </a:rPr>
              <a:t>MRI, </a:t>
            </a:r>
            <a:r>
              <a:rPr lang="en-AU" sz="1600" spc="-10" noProof="0" dirty="0">
                <a:solidFill>
                  <a:srgbClr val="FFFFFF"/>
                </a:solidFill>
              </a:rPr>
              <a:t>EEG,</a:t>
            </a:r>
            <a:r>
              <a:rPr lang="en-AU" sz="1600" spc="300" noProof="0" dirty="0">
                <a:solidFill>
                  <a:srgbClr val="FFFFFF"/>
                </a:solidFill>
              </a:rPr>
              <a:t> </a:t>
            </a:r>
            <a:r>
              <a:rPr lang="en-AU" sz="1600" spc="-5" noProof="0" dirty="0" err="1">
                <a:solidFill>
                  <a:srgbClr val="FFFFFF"/>
                </a:solidFill>
              </a:rPr>
              <a:t>aNMDA</a:t>
            </a:r>
            <a:r>
              <a:rPr lang="en-AU" sz="1600" spc="-5" noProof="0" dirty="0">
                <a:solidFill>
                  <a:srgbClr val="FFFFFF"/>
                </a:solidFill>
              </a:rPr>
              <a:t>.</a:t>
            </a:r>
            <a:endParaRPr lang="en-AU" sz="1600" noProof="0" dirty="0">
              <a:solidFill>
                <a:srgbClr val="FFFFFF"/>
              </a:solidFill>
            </a:endParaRPr>
          </a:p>
          <a:p>
            <a:pPr marL="276860" indent="-1714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600" spc="-5" noProof="0" dirty="0">
                <a:solidFill>
                  <a:srgbClr val="FFFFFF"/>
                </a:solidFill>
              </a:rPr>
              <a:t>fMRI: </a:t>
            </a:r>
            <a:r>
              <a:rPr lang="en-AU" sz="1600" spc="-10" noProof="0" dirty="0">
                <a:solidFill>
                  <a:srgbClr val="FFFFFF"/>
                </a:solidFill>
              </a:rPr>
              <a:t>significant </a:t>
            </a:r>
            <a:r>
              <a:rPr lang="en-AU" sz="1600" spc="-5" noProof="0" dirty="0">
                <a:solidFill>
                  <a:srgbClr val="FFFFFF"/>
                </a:solidFill>
              </a:rPr>
              <a:t>changes in under- and over-activity in </a:t>
            </a:r>
            <a:r>
              <a:rPr lang="en-AU" sz="1600" spc="-10" noProof="0" dirty="0">
                <a:solidFill>
                  <a:srgbClr val="FFFFFF"/>
                </a:solidFill>
              </a:rPr>
              <a:t>various regions (see</a:t>
            </a:r>
            <a:r>
              <a:rPr lang="en-AU" sz="1600" spc="60" noProof="0" dirty="0">
                <a:solidFill>
                  <a:srgbClr val="FFFFFF"/>
                </a:solidFill>
              </a:rPr>
              <a:t> </a:t>
            </a:r>
            <a:r>
              <a:rPr lang="en-AU" sz="1600" spc="-10" noProof="0" dirty="0">
                <a:solidFill>
                  <a:srgbClr val="FFFFFF"/>
                </a:solidFill>
              </a:rPr>
              <a:t>schizophrenia)</a:t>
            </a:r>
            <a:endParaRPr lang="en-AU" sz="1600" noProof="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58CE9F1A-FFBA-914B-F138-C6418C322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5364" y="1592741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0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marL="12700"/>
            <a:r>
              <a:rPr lang="en-AU" sz="3200" kern="1200" cap="all" spc="200" baseline="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First Episode Psychosis (FEP)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5999" y="1444752"/>
            <a:ext cx="4816392" cy="3968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FEP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in time – with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proper investigation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underlying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disorder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AU" sz="1500" spc="15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present.</a:t>
            </a:r>
            <a:endParaRPr lang="en-AU" sz="15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AU" sz="1500" b="1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Durations:</a:t>
            </a:r>
            <a:endParaRPr lang="en-AU" sz="15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133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81965" algn="l"/>
              </a:tabLst>
            </a:pP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than a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 </a:t>
            </a:r>
            <a:r>
              <a:rPr lang="en-AU" sz="1500" b="1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Brief </a:t>
            </a:r>
            <a:r>
              <a:rPr lang="en-AU" sz="1500" b="1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Psychotic</a:t>
            </a:r>
            <a:r>
              <a:rPr lang="en-AU" sz="1500" b="1" spc="4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1500" b="1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Disorder</a:t>
            </a:r>
            <a:endParaRPr lang="en-AU" sz="15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133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81965" algn="l"/>
              </a:tabLst>
            </a:pP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months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 </a:t>
            </a:r>
            <a:r>
              <a:rPr lang="en-AU" sz="1500" b="1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Schizophreniform </a:t>
            </a:r>
            <a:r>
              <a:rPr lang="en-AU" sz="1500" b="1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Disorder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(schizophrenia-like </a:t>
            </a:r>
            <a:r>
              <a:rPr lang="en-AU" sz="1500" spc="-2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disorder,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in</a:t>
            </a:r>
            <a:r>
              <a:rPr lang="en-AU" sz="1500" spc="204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duration).</a:t>
            </a:r>
            <a:endParaRPr lang="en-AU" sz="15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133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81965" algn="l"/>
              </a:tabLst>
            </a:pP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 6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months,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AU" sz="15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inclusion and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exclusion criteria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schizophrenia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en-AU" sz="1500" spc="17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1500" b="1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Schizophrenia</a:t>
            </a:r>
            <a:endParaRPr lang="en-AU" sz="15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133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81965" algn="l"/>
              </a:tabLst>
            </a:pP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mood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present, consider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Schizoaffective </a:t>
            </a:r>
            <a:r>
              <a:rPr lang="en-AU" sz="1500" spc="-2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Disorder, </a:t>
            </a:r>
            <a:r>
              <a:rPr lang="en-AU" sz="1500" spc="-5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BUT,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DSM criteria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be</a:t>
            </a:r>
            <a:r>
              <a:rPr lang="en-AU" sz="1500" spc="28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followed</a:t>
            </a:r>
            <a:endParaRPr lang="en-AU" sz="15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8159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diagnosis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</a:t>
            </a:r>
            <a:r>
              <a:rPr lang="en-AU" sz="1500" spc="-1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incorrect (vs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MDD, severe </a:t>
            </a:r>
            <a:r>
              <a:rPr lang="en-AU" sz="15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psychosis,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Bipolar </a:t>
            </a:r>
            <a:r>
              <a:rPr lang="en-AU" sz="1500" spc="-2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Disorder, </a:t>
            </a:r>
            <a:r>
              <a:rPr lang="en-AU" sz="1500" spc="-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I, manic,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severe </a:t>
            </a:r>
            <a:r>
              <a:rPr lang="en-AU" sz="15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n-AU" sz="1500" spc="2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1500" spc="-15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psychosis).</a:t>
            </a:r>
            <a:endParaRPr lang="en-AU" sz="15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6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037" y="2127566"/>
            <a:ext cx="1718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1600" b="1" spc="-10" noProof="0" dirty="0">
                <a:latin typeface="Calibri"/>
                <a:cs typeface="Calibri"/>
              </a:rPr>
              <a:t>Management </a:t>
            </a:r>
            <a:r>
              <a:rPr lang="en-AU" sz="1600" b="1" spc="-5" noProof="0" dirty="0">
                <a:latin typeface="Calibri"/>
                <a:cs typeface="Calibri"/>
              </a:rPr>
              <a:t>of</a:t>
            </a:r>
            <a:r>
              <a:rPr lang="en-AU" sz="1600" b="1" spc="-30" noProof="0" dirty="0">
                <a:latin typeface="Calibri"/>
                <a:cs typeface="Calibri"/>
              </a:rPr>
              <a:t> </a:t>
            </a:r>
            <a:r>
              <a:rPr lang="en-AU" sz="1600" b="1" spc="-5" noProof="0" dirty="0">
                <a:latin typeface="Calibri"/>
                <a:cs typeface="Calibri"/>
              </a:rPr>
              <a:t>FEP</a:t>
            </a:r>
            <a:endParaRPr lang="en-AU" sz="1600" noProof="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037" y="2443605"/>
            <a:ext cx="10075926" cy="322844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AU" sz="2000" b="1" spc="-5" noProof="0" dirty="0">
                <a:latin typeface="Calibri"/>
                <a:cs typeface="Calibri"/>
              </a:rPr>
              <a:t>Acute</a:t>
            </a:r>
            <a:r>
              <a:rPr lang="en-AU" sz="2000" b="1" spc="-35" noProof="0" dirty="0">
                <a:latin typeface="Calibri"/>
                <a:cs typeface="Calibri"/>
              </a:rPr>
              <a:t> </a:t>
            </a:r>
            <a:r>
              <a:rPr lang="en-AU" sz="2000" b="1" spc="-5" noProof="0" dirty="0">
                <a:latin typeface="Calibri"/>
                <a:cs typeface="Calibri"/>
              </a:rPr>
              <a:t>setting</a:t>
            </a:r>
            <a:endParaRPr lang="en-AU" sz="20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en-AU" sz="2000" b="1" noProof="0" dirty="0">
                <a:latin typeface="Calibri"/>
                <a:cs typeface="Calibri"/>
              </a:rPr>
              <a:t>1. With </a:t>
            </a:r>
            <a:r>
              <a:rPr lang="en-AU" sz="2000" b="1" spc="-5" noProof="0" dirty="0">
                <a:latin typeface="Calibri"/>
                <a:cs typeface="Calibri"/>
              </a:rPr>
              <a:t>agitation/</a:t>
            </a:r>
            <a:r>
              <a:rPr lang="en-AU" sz="2000" b="1" spc="-75" noProof="0" dirty="0">
                <a:latin typeface="Calibri"/>
                <a:cs typeface="Calibri"/>
              </a:rPr>
              <a:t> </a:t>
            </a:r>
            <a:r>
              <a:rPr lang="en-AU" sz="2000" b="1" noProof="0" dirty="0">
                <a:latin typeface="Calibri"/>
                <a:cs typeface="Calibri"/>
              </a:rPr>
              <a:t>aggression:</a:t>
            </a:r>
            <a:endParaRPr lang="en-AU" sz="2000" noProof="0" dirty="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335"/>
              </a:spcBef>
            </a:pPr>
            <a:r>
              <a:rPr lang="en-AU" sz="2000" noProof="0" dirty="0">
                <a:latin typeface="Calibri"/>
                <a:cs typeface="Calibri"/>
              </a:rPr>
              <a:t>-&gt; </a:t>
            </a:r>
            <a:r>
              <a:rPr lang="en-AU" sz="2000" spc="-10" noProof="0" dirty="0">
                <a:latin typeface="Calibri"/>
                <a:cs typeface="Calibri"/>
              </a:rPr>
              <a:t>Safety first for </a:t>
            </a:r>
            <a:r>
              <a:rPr lang="en-AU" sz="2000" spc="-5" noProof="0" dirty="0">
                <a:latin typeface="Calibri"/>
                <a:cs typeface="Calibri"/>
              </a:rPr>
              <a:t>personnel </a:t>
            </a:r>
            <a:r>
              <a:rPr lang="en-AU" sz="2000" noProof="0" dirty="0">
                <a:latin typeface="Calibri"/>
                <a:cs typeface="Calibri"/>
              </a:rPr>
              <a:t>&amp;</a:t>
            </a:r>
            <a:r>
              <a:rPr lang="en-AU" sz="2000" spc="-40" noProof="0" dirty="0">
                <a:latin typeface="Calibri"/>
                <a:cs typeface="Calibri"/>
              </a:rPr>
              <a:t> </a:t>
            </a:r>
            <a:r>
              <a:rPr lang="en-AU" sz="2000" spc="-10" noProof="0" dirty="0">
                <a:latin typeface="Calibri"/>
                <a:cs typeface="Calibri"/>
              </a:rPr>
              <a:t>patient(s)</a:t>
            </a:r>
            <a:endParaRPr lang="en-AU" sz="2000" noProof="0" dirty="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340"/>
              </a:spcBef>
            </a:pPr>
            <a:r>
              <a:rPr lang="en-AU" sz="2000" noProof="0" dirty="0">
                <a:latin typeface="Calibri"/>
                <a:cs typeface="Calibri"/>
              </a:rPr>
              <a:t>-&gt; </a:t>
            </a:r>
            <a:r>
              <a:rPr lang="en-AU" sz="2000" spc="-5" noProof="0" dirty="0">
                <a:latin typeface="Calibri"/>
                <a:cs typeface="Calibri"/>
              </a:rPr>
              <a:t>De-escalation</a:t>
            </a:r>
            <a:r>
              <a:rPr lang="en-AU" sz="2000" spc="-15" noProof="0" dirty="0">
                <a:latin typeface="Calibri"/>
                <a:cs typeface="Calibri"/>
              </a:rPr>
              <a:t> </a:t>
            </a:r>
            <a:r>
              <a:rPr lang="en-AU" sz="2000" spc="-5" noProof="0" dirty="0">
                <a:latin typeface="Calibri"/>
                <a:cs typeface="Calibri"/>
              </a:rPr>
              <a:t>techniques</a:t>
            </a:r>
            <a:endParaRPr lang="en-AU" sz="2000" noProof="0" dirty="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335"/>
              </a:spcBef>
            </a:pPr>
            <a:r>
              <a:rPr lang="en-AU" sz="2000" noProof="0" dirty="0">
                <a:latin typeface="Calibri"/>
                <a:cs typeface="Calibri"/>
              </a:rPr>
              <a:t>-&gt; </a:t>
            </a:r>
            <a:r>
              <a:rPr lang="en-AU" sz="2000" spc="-5" noProof="0" dirty="0">
                <a:latin typeface="Calibri"/>
                <a:cs typeface="Calibri"/>
              </a:rPr>
              <a:t>Skilled </a:t>
            </a:r>
            <a:r>
              <a:rPr lang="en-AU" sz="2000" spc="-10" noProof="0" dirty="0">
                <a:latin typeface="Calibri"/>
                <a:cs typeface="Calibri"/>
              </a:rPr>
              <a:t>restrained by </a:t>
            </a:r>
            <a:r>
              <a:rPr lang="en-AU" sz="2000" spc="-5" noProof="0" dirty="0">
                <a:latin typeface="Calibri"/>
                <a:cs typeface="Calibri"/>
              </a:rPr>
              <a:t>trained personnel</a:t>
            </a:r>
            <a:r>
              <a:rPr lang="en-AU" sz="2000" spc="20" noProof="0" dirty="0">
                <a:latin typeface="Calibri"/>
                <a:cs typeface="Calibri"/>
              </a:rPr>
              <a:t> </a:t>
            </a:r>
            <a:r>
              <a:rPr lang="en-AU" sz="2000" spc="-25" noProof="0" dirty="0">
                <a:latin typeface="Calibri"/>
                <a:cs typeface="Calibri"/>
              </a:rPr>
              <a:t>only</a:t>
            </a:r>
          </a:p>
          <a:p>
            <a:pPr marL="210820" marR="723900" indent="-198120" algn="just">
              <a:lnSpc>
                <a:spcPct val="120000"/>
              </a:lnSpc>
              <a:spcBef>
                <a:spcPts val="100"/>
              </a:spcBef>
            </a:pPr>
            <a:r>
              <a:rPr lang="en-AU" sz="2000" noProof="0" dirty="0">
                <a:latin typeface="Calibri"/>
                <a:cs typeface="Calibri"/>
              </a:rPr>
              <a:t>-&gt; </a:t>
            </a:r>
            <a:r>
              <a:rPr lang="en-AU" sz="2000" spc="-5" noProof="0" dirty="0">
                <a:latin typeface="Calibri"/>
                <a:cs typeface="Calibri"/>
              </a:rPr>
              <a:t>Sedation/ </a:t>
            </a:r>
            <a:r>
              <a:rPr lang="en-AU" sz="2000" spc="-15" noProof="0" dirty="0">
                <a:latin typeface="Calibri"/>
                <a:cs typeface="Calibri"/>
              </a:rPr>
              <a:t>Tranquilization (be mindful of </a:t>
            </a:r>
            <a:r>
              <a:rPr lang="en-AU" sz="2000" spc="-15" noProof="0" dirty="0" err="1">
                <a:latin typeface="Calibri"/>
                <a:cs typeface="Calibri"/>
              </a:rPr>
              <a:t>qTc</a:t>
            </a:r>
            <a:r>
              <a:rPr lang="en-AU" sz="2000" noProof="0" dirty="0">
                <a:latin typeface="Calibri"/>
                <a:cs typeface="Calibri"/>
              </a:rPr>
              <a:t>) </a:t>
            </a:r>
            <a:r>
              <a:rPr lang="en-AU" sz="2000" spc="-5" noProof="0" dirty="0">
                <a:latin typeface="Calibri"/>
                <a:cs typeface="Calibri"/>
              </a:rPr>
              <a:t>Combination of </a:t>
            </a:r>
            <a:r>
              <a:rPr lang="en-AU" sz="2000" spc="-40" noProof="0" dirty="0">
                <a:latin typeface="Calibri"/>
                <a:cs typeface="Calibri"/>
              </a:rPr>
              <a:t>APA </a:t>
            </a:r>
            <a:r>
              <a:rPr lang="en-AU" sz="2000" spc="-5" noProof="0" dirty="0">
                <a:latin typeface="Calibri"/>
                <a:cs typeface="Calibri"/>
              </a:rPr>
              <a:t>and NICE guidelines </a:t>
            </a:r>
          </a:p>
          <a:p>
            <a:pPr marL="210820" marR="723900" indent="-198120" algn="just">
              <a:lnSpc>
                <a:spcPct val="120000"/>
              </a:lnSpc>
              <a:spcBef>
                <a:spcPts val="100"/>
              </a:spcBef>
            </a:pPr>
            <a:r>
              <a:rPr lang="en-AU" sz="2000" noProof="0" dirty="0">
                <a:latin typeface="Calibri"/>
                <a:cs typeface="Calibri"/>
              </a:rPr>
              <a:t>-&gt; </a:t>
            </a:r>
            <a:r>
              <a:rPr lang="en-AU" sz="2000" spc="-5" noProof="0" dirty="0">
                <a:latin typeface="Calibri"/>
                <a:cs typeface="Calibri"/>
              </a:rPr>
              <a:t>Agitation/ </a:t>
            </a:r>
            <a:r>
              <a:rPr lang="en-AU" sz="2000" noProof="0" dirty="0">
                <a:latin typeface="Calibri"/>
                <a:cs typeface="Calibri"/>
              </a:rPr>
              <a:t>aggression </a:t>
            </a:r>
            <a:r>
              <a:rPr lang="en-AU" sz="2000" spc="-5" noProof="0" dirty="0">
                <a:latin typeface="Calibri"/>
                <a:cs typeface="Calibri"/>
              </a:rPr>
              <a:t>can be due </a:t>
            </a:r>
            <a:r>
              <a:rPr lang="en-AU" sz="2000" spc="-10" noProof="0" dirty="0">
                <a:latin typeface="Calibri"/>
                <a:cs typeface="Calibri"/>
              </a:rPr>
              <a:t>to </a:t>
            </a:r>
            <a:r>
              <a:rPr lang="en-AU" sz="2000" spc="-5" noProof="0" dirty="0">
                <a:latin typeface="Calibri"/>
                <a:cs typeface="Calibri"/>
              </a:rPr>
              <a:t>multiple medical, </a:t>
            </a:r>
            <a:r>
              <a:rPr lang="en-AU" sz="2000" spc="-10" noProof="0" dirty="0">
                <a:latin typeface="Calibri"/>
                <a:cs typeface="Calibri"/>
              </a:rPr>
              <a:t>substance </a:t>
            </a:r>
            <a:r>
              <a:rPr lang="en-AU" sz="2000" spc="-5" noProof="0" dirty="0">
                <a:latin typeface="Calibri"/>
                <a:cs typeface="Calibri"/>
              </a:rPr>
              <a:t>and </a:t>
            </a:r>
            <a:r>
              <a:rPr lang="en-AU" sz="2000" spc="-10" noProof="0" dirty="0">
                <a:latin typeface="Calibri"/>
                <a:cs typeface="Calibri"/>
              </a:rPr>
              <a:t>psychiatric </a:t>
            </a:r>
            <a:r>
              <a:rPr lang="en-AU" sz="2000" spc="-5" noProof="0" dirty="0">
                <a:latin typeface="Calibri"/>
                <a:cs typeface="Calibri"/>
              </a:rPr>
              <a:t>conditions</a:t>
            </a:r>
          </a:p>
          <a:p>
            <a:pPr marL="52069">
              <a:lnSpc>
                <a:spcPct val="100000"/>
              </a:lnSpc>
              <a:spcBef>
                <a:spcPts val="335"/>
              </a:spcBef>
            </a:pPr>
            <a:endParaRPr lang="en-AU" sz="2000" noProof="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3744" y="452627"/>
            <a:ext cx="4517390" cy="1628139"/>
          </a:xfrm>
          <a:custGeom>
            <a:avLst/>
            <a:gdLst/>
            <a:ahLst/>
            <a:cxnLst/>
            <a:rect l="l" t="t" r="r" b="b"/>
            <a:pathLst>
              <a:path w="4517390" h="1628139">
                <a:moveTo>
                  <a:pt x="4245863" y="0"/>
                </a:moveTo>
                <a:lnTo>
                  <a:pt x="271272" y="0"/>
                </a:lnTo>
                <a:lnTo>
                  <a:pt x="222499" y="4369"/>
                </a:lnTo>
                <a:lnTo>
                  <a:pt x="176600" y="16966"/>
                </a:lnTo>
                <a:lnTo>
                  <a:pt x="134337" y="37027"/>
                </a:lnTo>
                <a:lnTo>
                  <a:pt x="96478" y="63786"/>
                </a:lnTo>
                <a:lnTo>
                  <a:pt x="63786" y="96478"/>
                </a:lnTo>
                <a:lnTo>
                  <a:pt x="37027" y="134337"/>
                </a:lnTo>
                <a:lnTo>
                  <a:pt x="16966" y="176600"/>
                </a:lnTo>
                <a:lnTo>
                  <a:pt x="4369" y="222499"/>
                </a:lnTo>
                <a:lnTo>
                  <a:pt x="0" y="271272"/>
                </a:lnTo>
                <a:lnTo>
                  <a:pt x="0" y="1356360"/>
                </a:lnTo>
                <a:lnTo>
                  <a:pt x="4369" y="1405132"/>
                </a:lnTo>
                <a:lnTo>
                  <a:pt x="16966" y="1451031"/>
                </a:lnTo>
                <a:lnTo>
                  <a:pt x="37027" y="1493294"/>
                </a:lnTo>
                <a:lnTo>
                  <a:pt x="63786" y="1531153"/>
                </a:lnTo>
                <a:lnTo>
                  <a:pt x="96478" y="1563845"/>
                </a:lnTo>
                <a:lnTo>
                  <a:pt x="134337" y="1590604"/>
                </a:lnTo>
                <a:lnTo>
                  <a:pt x="176600" y="1610665"/>
                </a:lnTo>
                <a:lnTo>
                  <a:pt x="222499" y="1623262"/>
                </a:lnTo>
                <a:lnTo>
                  <a:pt x="271272" y="1627632"/>
                </a:lnTo>
                <a:lnTo>
                  <a:pt x="4245863" y="1627632"/>
                </a:lnTo>
                <a:lnTo>
                  <a:pt x="4294636" y="1623262"/>
                </a:lnTo>
                <a:lnTo>
                  <a:pt x="4340535" y="1610665"/>
                </a:lnTo>
                <a:lnTo>
                  <a:pt x="4382798" y="1590604"/>
                </a:lnTo>
                <a:lnTo>
                  <a:pt x="4420657" y="1563845"/>
                </a:lnTo>
                <a:lnTo>
                  <a:pt x="4453349" y="1531153"/>
                </a:lnTo>
                <a:lnTo>
                  <a:pt x="4480108" y="1493294"/>
                </a:lnTo>
                <a:lnTo>
                  <a:pt x="4500169" y="1451031"/>
                </a:lnTo>
                <a:lnTo>
                  <a:pt x="4512766" y="1405132"/>
                </a:lnTo>
                <a:lnTo>
                  <a:pt x="4517135" y="1356360"/>
                </a:lnTo>
                <a:lnTo>
                  <a:pt x="4517135" y="271272"/>
                </a:lnTo>
                <a:lnTo>
                  <a:pt x="4512766" y="222499"/>
                </a:lnTo>
                <a:lnTo>
                  <a:pt x="4500169" y="176600"/>
                </a:lnTo>
                <a:lnTo>
                  <a:pt x="4480108" y="134337"/>
                </a:lnTo>
                <a:lnTo>
                  <a:pt x="4453349" y="96478"/>
                </a:lnTo>
                <a:lnTo>
                  <a:pt x="4420657" y="63786"/>
                </a:lnTo>
                <a:lnTo>
                  <a:pt x="4382798" y="37027"/>
                </a:lnTo>
                <a:lnTo>
                  <a:pt x="4340535" y="16966"/>
                </a:lnTo>
                <a:lnTo>
                  <a:pt x="4294636" y="4369"/>
                </a:lnTo>
                <a:lnTo>
                  <a:pt x="42458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6" name="object 6"/>
          <p:cNvSpPr/>
          <p:nvPr/>
        </p:nvSpPr>
        <p:spPr>
          <a:xfrm>
            <a:off x="6333744" y="452627"/>
            <a:ext cx="4517390" cy="1628139"/>
          </a:xfrm>
          <a:custGeom>
            <a:avLst/>
            <a:gdLst/>
            <a:ahLst/>
            <a:cxnLst/>
            <a:rect l="l" t="t" r="r" b="b"/>
            <a:pathLst>
              <a:path w="4517390" h="1628139">
                <a:moveTo>
                  <a:pt x="0" y="271272"/>
                </a:moveTo>
                <a:lnTo>
                  <a:pt x="4369" y="222499"/>
                </a:lnTo>
                <a:lnTo>
                  <a:pt x="16966" y="176600"/>
                </a:lnTo>
                <a:lnTo>
                  <a:pt x="37027" y="134337"/>
                </a:lnTo>
                <a:lnTo>
                  <a:pt x="63786" y="96478"/>
                </a:lnTo>
                <a:lnTo>
                  <a:pt x="96478" y="63786"/>
                </a:lnTo>
                <a:lnTo>
                  <a:pt x="134337" y="37027"/>
                </a:lnTo>
                <a:lnTo>
                  <a:pt x="176600" y="16966"/>
                </a:lnTo>
                <a:lnTo>
                  <a:pt x="222499" y="4369"/>
                </a:lnTo>
                <a:lnTo>
                  <a:pt x="271272" y="0"/>
                </a:lnTo>
                <a:lnTo>
                  <a:pt x="4245863" y="0"/>
                </a:lnTo>
                <a:lnTo>
                  <a:pt x="4294636" y="4369"/>
                </a:lnTo>
                <a:lnTo>
                  <a:pt x="4340535" y="16966"/>
                </a:lnTo>
                <a:lnTo>
                  <a:pt x="4382798" y="37027"/>
                </a:lnTo>
                <a:lnTo>
                  <a:pt x="4420657" y="63786"/>
                </a:lnTo>
                <a:lnTo>
                  <a:pt x="4453349" y="96478"/>
                </a:lnTo>
                <a:lnTo>
                  <a:pt x="4480108" y="134337"/>
                </a:lnTo>
                <a:lnTo>
                  <a:pt x="4500169" y="176600"/>
                </a:lnTo>
                <a:lnTo>
                  <a:pt x="4512766" y="222499"/>
                </a:lnTo>
                <a:lnTo>
                  <a:pt x="4517135" y="271272"/>
                </a:lnTo>
                <a:lnTo>
                  <a:pt x="4517135" y="1356360"/>
                </a:lnTo>
                <a:lnTo>
                  <a:pt x="4512766" y="1405132"/>
                </a:lnTo>
                <a:lnTo>
                  <a:pt x="4500169" y="1451031"/>
                </a:lnTo>
                <a:lnTo>
                  <a:pt x="4480108" y="1493294"/>
                </a:lnTo>
                <a:lnTo>
                  <a:pt x="4453349" y="1531153"/>
                </a:lnTo>
                <a:lnTo>
                  <a:pt x="4420657" y="1563845"/>
                </a:lnTo>
                <a:lnTo>
                  <a:pt x="4382798" y="1590604"/>
                </a:lnTo>
                <a:lnTo>
                  <a:pt x="4340535" y="1610665"/>
                </a:lnTo>
                <a:lnTo>
                  <a:pt x="4294636" y="1623262"/>
                </a:lnTo>
                <a:lnTo>
                  <a:pt x="4245863" y="1627632"/>
                </a:lnTo>
                <a:lnTo>
                  <a:pt x="271272" y="1627632"/>
                </a:lnTo>
                <a:lnTo>
                  <a:pt x="222499" y="1623262"/>
                </a:lnTo>
                <a:lnTo>
                  <a:pt x="176600" y="1610665"/>
                </a:lnTo>
                <a:lnTo>
                  <a:pt x="134337" y="1590604"/>
                </a:lnTo>
                <a:lnTo>
                  <a:pt x="96478" y="1563845"/>
                </a:lnTo>
                <a:lnTo>
                  <a:pt x="63786" y="1531153"/>
                </a:lnTo>
                <a:lnTo>
                  <a:pt x="37027" y="1493294"/>
                </a:lnTo>
                <a:lnTo>
                  <a:pt x="16966" y="1451031"/>
                </a:lnTo>
                <a:lnTo>
                  <a:pt x="4369" y="1405132"/>
                </a:lnTo>
                <a:lnTo>
                  <a:pt x="0" y="1356360"/>
                </a:lnTo>
                <a:lnTo>
                  <a:pt x="0" y="271272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lang="en-AU" noProof="0" dirty="0"/>
          </a:p>
        </p:txBody>
      </p:sp>
      <p:sp>
        <p:nvSpPr>
          <p:cNvPr id="7" name="object 7"/>
          <p:cNvSpPr txBox="1"/>
          <p:nvPr/>
        </p:nvSpPr>
        <p:spPr>
          <a:xfrm>
            <a:off x="6496558" y="815466"/>
            <a:ext cx="419163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AU" sz="1400" noProof="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lang="en-AU" sz="1400" spc="-5" noProof="0" dirty="0">
                <a:solidFill>
                  <a:srgbClr val="FFFFFF"/>
                </a:solidFill>
                <a:latin typeface="Calibri"/>
                <a:cs typeface="Calibri"/>
              </a:rPr>
              <a:t>mild </a:t>
            </a:r>
            <a:r>
              <a:rPr lang="en-AU" sz="1400" spc="-45" noProof="0" dirty="0">
                <a:solidFill>
                  <a:srgbClr val="FFFFFF"/>
                </a:solidFill>
                <a:latin typeface="Calibri"/>
                <a:cs typeface="Calibri"/>
              </a:rPr>
              <a:t>FEP, </a:t>
            </a:r>
            <a:r>
              <a:rPr lang="en-AU" sz="1400" noProof="0" dirty="0">
                <a:solidFill>
                  <a:srgbClr val="FFFFFF"/>
                </a:solidFill>
                <a:latin typeface="Calibri"/>
                <a:cs typeface="Calibri"/>
              </a:rPr>
              <a:t>aim </a:t>
            </a:r>
            <a:r>
              <a:rPr lang="en-AU" sz="1400" spc="-5" noProof="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lang="en-AU" sz="1400" spc="-10" noProof="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lang="en-AU" sz="1400" spc="-5" noProof="0" dirty="0">
                <a:solidFill>
                  <a:srgbClr val="FFFFFF"/>
                </a:solidFill>
                <a:latin typeface="Calibri"/>
                <a:cs typeface="Calibri"/>
              </a:rPr>
              <a:t>prescribe </a:t>
            </a:r>
            <a:r>
              <a:rPr lang="en-AU" sz="1400" spc="-10" noProof="0" dirty="0">
                <a:solidFill>
                  <a:srgbClr val="FFFFFF"/>
                </a:solidFill>
                <a:latin typeface="Calibri"/>
                <a:cs typeface="Calibri"/>
              </a:rPr>
              <a:t>anti-psychotic for </a:t>
            </a:r>
            <a:r>
              <a:rPr lang="en-AU" sz="1400" spc="-5" noProof="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lang="en-AU" sz="1400" spc="-10" noProof="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lang="en-AU" sz="1400" noProof="0" dirty="0">
                <a:solidFill>
                  <a:srgbClr val="FFFFFF"/>
                </a:solidFill>
                <a:latin typeface="Calibri"/>
                <a:cs typeface="Calibri"/>
              </a:rPr>
              <a:t>24 – 48 </a:t>
            </a:r>
            <a:r>
              <a:rPr lang="en-AU" sz="1400" spc="-10" noProof="0" dirty="0">
                <a:solidFill>
                  <a:srgbClr val="FFFFFF"/>
                </a:solidFill>
                <a:latin typeface="Calibri"/>
                <a:cs typeface="Calibri"/>
              </a:rPr>
              <a:t>hours </a:t>
            </a:r>
            <a:r>
              <a:rPr lang="en-AU" sz="1400" noProof="0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lang="en-AU" sz="1400" spc="-5" noProof="0" dirty="0">
                <a:solidFill>
                  <a:srgbClr val="FFFFFF"/>
                </a:solidFill>
                <a:latin typeface="Calibri"/>
                <a:cs typeface="Calibri"/>
              </a:rPr>
              <a:t>possible. Rather give  </a:t>
            </a:r>
            <a:r>
              <a:rPr lang="en-AU" sz="1400" spc="-10" noProof="0" dirty="0">
                <a:solidFill>
                  <a:srgbClr val="FFFFFF"/>
                </a:solidFill>
                <a:latin typeface="Calibri"/>
                <a:cs typeface="Calibri"/>
              </a:rPr>
              <a:t>benzodiazepines </a:t>
            </a:r>
            <a:r>
              <a:rPr lang="en-AU" sz="1400" spc="-5" noProof="0" dirty="0">
                <a:solidFill>
                  <a:srgbClr val="FFFFFF"/>
                </a:solidFill>
                <a:latin typeface="Calibri"/>
                <a:cs typeface="Calibri"/>
              </a:rPr>
              <a:t>and actively </a:t>
            </a:r>
            <a:r>
              <a:rPr lang="en-AU" sz="1400" spc="-10" noProof="0" dirty="0">
                <a:solidFill>
                  <a:srgbClr val="FFFFFF"/>
                </a:solidFill>
                <a:latin typeface="Calibri"/>
                <a:cs typeface="Calibri"/>
              </a:rPr>
              <a:t>search for </a:t>
            </a:r>
            <a:r>
              <a:rPr lang="en-AU" sz="1400" spc="-5" noProof="0" dirty="0">
                <a:solidFill>
                  <a:srgbClr val="FFFFFF"/>
                </a:solidFill>
                <a:latin typeface="Calibri"/>
                <a:cs typeface="Calibri"/>
              </a:rPr>
              <a:t>underlying</a:t>
            </a:r>
            <a:r>
              <a:rPr lang="en-AU" sz="1400" spc="130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AU" sz="1400" spc="-10" noProof="0" dirty="0">
                <a:solidFill>
                  <a:srgbClr val="FFFFFF"/>
                </a:solidFill>
                <a:latin typeface="Calibri"/>
                <a:cs typeface="Calibri"/>
              </a:rPr>
              <a:t>cause.</a:t>
            </a:r>
            <a:endParaRPr lang="en-AU" sz="1400" noProof="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lang="en-AU" sz="1400" spc="-5" noProof="0" dirty="0">
                <a:solidFill>
                  <a:srgbClr val="FFFFFF"/>
                </a:solidFill>
                <a:latin typeface="Calibri"/>
                <a:cs typeface="Calibri"/>
              </a:rPr>
              <a:t>If post ictal </a:t>
            </a:r>
            <a:r>
              <a:rPr lang="en-AU" sz="1400" spc="-10" noProof="0" dirty="0">
                <a:solidFill>
                  <a:srgbClr val="FFFFFF"/>
                </a:solidFill>
                <a:latin typeface="Calibri"/>
                <a:cs typeface="Calibri"/>
              </a:rPr>
              <a:t>psychosis, </a:t>
            </a:r>
            <a:r>
              <a:rPr lang="en-AU" sz="1400" noProof="0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lang="en-AU" sz="1400" spc="-5" noProof="0" dirty="0">
                <a:solidFill>
                  <a:srgbClr val="FFFFFF"/>
                </a:solidFill>
                <a:latin typeface="Calibri"/>
                <a:cs typeface="Calibri"/>
              </a:rPr>
              <a:t>increase </a:t>
            </a:r>
            <a:r>
              <a:rPr lang="en-AU" sz="1400" noProof="0" dirty="0">
                <a:solidFill>
                  <a:srgbClr val="FFFFFF"/>
                </a:solidFill>
                <a:latin typeface="Calibri"/>
                <a:cs typeface="Calibri"/>
              </a:rPr>
              <a:t>risk if</a:t>
            </a:r>
            <a:r>
              <a:rPr lang="en-AU" sz="1400" spc="15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AU" sz="1400" spc="-10" noProof="0" dirty="0">
                <a:solidFill>
                  <a:srgbClr val="FFFFFF"/>
                </a:solidFill>
                <a:latin typeface="Calibri"/>
                <a:cs typeface="Calibri"/>
              </a:rPr>
              <a:t>seizure.</a:t>
            </a:r>
            <a:endParaRPr lang="en-AU" sz="14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97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E62A8-C9B1-3B93-6AE8-53CF2A8D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8CB811B-E2C7-00BB-D325-428400EE32DB}"/>
              </a:ext>
            </a:extLst>
          </p:cNvPr>
          <p:cNvSpPr txBox="1"/>
          <p:nvPr/>
        </p:nvSpPr>
        <p:spPr>
          <a:xfrm>
            <a:off x="775207" y="914722"/>
            <a:ext cx="1718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1600" b="1" spc="-10" noProof="0" dirty="0">
                <a:latin typeface="Calibri"/>
                <a:cs typeface="Calibri"/>
              </a:rPr>
              <a:t>Management </a:t>
            </a:r>
            <a:r>
              <a:rPr lang="en-AU" sz="1600" b="1" spc="-5" noProof="0" dirty="0">
                <a:latin typeface="Calibri"/>
                <a:cs typeface="Calibri"/>
              </a:rPr>
              <a:t>of</a:t>
            </a:r>
            <a:r>
              <a:rPr lang="en-AU" sz="1600" b="1" spc="-30" noProof="0" dirty="0">
                <a:latin typeface="Calibri"/>
                <a:cs typeface="Calibri"/>
              </a:rPr>
              <a:t> </a:t>
            </a:r>
            <a:r>
              <a:rPr lang="en-AU" sz="1600" b="1" spc="-5" noProof="0" dirty="0">
                <a:latin typeface="Calibri"/>
                <a:cs typeface="Calibri"/>
              </a:rPr>
              <a:t>FEP</a:t>
            </a:r>
            <a:endParaRPr lang="en-AU" sz="1600" noProof="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248B321-F1CF-5AD7-D802-7133A2F93FDD}"/>
              </a:ext>
            </a:extLst>
          </p:cNvPr>
          <p:cNvSpPr txBox="1"/>
          <p:nvPr/>
        </p:nvSpPr>
        <p:spPr>
          <a:xfrm>
            <a:off x="775207" y="914722"/>
            <a:ext cx="11314012" cy="5307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723900" indent="-198120" algn="just">
              <a:lnSpc>
                <a:spcPct val="120000"/>
              </a:lnSpc>
              <a:spcBef>
                <a:spcPts val="100"/>
              </a:spcBef>
            </a:pPr>
            <a:endParaRPr lang="en-AU" noProof="0" dirty="0">
              <a:latin typeface="Calibri"/>
              <a:cs typeface="Calibri"/>
            </a:endParaRPr>
          </a:p>
          <a:p>
            <a:pPr marL="210820" marR="723900" indent="-198120" algn="just">
              <a:lnSpc>
                <a:spcPct val="120000"/>
              </a:lnSpc>
              <a:spcBef>
                <a:spcPts val="100"/>
              </a:spcBef>
            </a:pPr>
            <a:r>
              <a:rPr lang="en-AU" spc="-5" noProof="0" dirty="0">
                <a:latin typeface="Calibri"/>
                <a:cs typeface="Calibri"/>
              </a:rPr>
              <a:t>REMEMBER: the degree of agitation does </a:t>
            </a:r>
            <a:r>
              <a:rPr lang="en-AU" spc="-15" noProof="0" dirty="0">
                <a:latin typeface="Calibri"/>
                <a:cs typeface="Calibri"/>
              </a:rPr>
              <a:t>NOT </a:t>
            </a:r>
            <a:r>
              <a:rPr lang="en-AU" spc="-5" noProof="0" dirty="0">
                <a:latin typeface="Calibri"/>
                <a:cs typeface="Calibri"/>
              </a:rPr>
              <a:t>equal the dose; </a:t>
            </a:r>
            <a:r>
              <a:rPr lang="en-AU" spc="-10" noProof="0" dirty="0">
                <a:latin typeface="Calibri"/>
                <a:cs typeface="Calibri"/>
              </a:rPr>
              <a:t>titrate according to </a:t>
            </a:r>
            <a:r>
              <a:rPr lang="en-AU" spc="-5" noProof="0" dirty="0">
                <a:latin typeface="Calibri"/>
                <a:cs typeface="Calibri"/>
              </a:rPr>
              <a:t>weight and</a:t>
            </a:r>
            <a:r>
              <a:rPr lang="en-AU" spc="110" noProof="0" dirty="0">
                <a:latin typeface="Calibri"/>
                <a:cs typeface="Calibri"/>
              </a:rPr>
              <a:t> </a:t>
            </a:r>
            <a:r>
              <a:rPr lang="en-AU" spc="-5" noProof="0" dirty="0">
                <a:latin typeface="Calibri"/>
                <a:cs typeface="Calibri"/>
              </a:rPr>
              <a:t>response.</a:t>
            </a:r>
            <a:endParaRPr lang="en-AU" noProof="0" dirty="0">
              <a:latin typeface="Calibri"/>
              <a:cs typeface="Calibri"/>
            </a:endParaRPr>
          </a:p>
          <a:p>
            <a:pPr marL="553085" indent="-342900" algn="just">
              <a:lnSpc>
                <a:spcPct val="100000"/>
              </a:lnSpc>
              <a:spcBef>
                <a:spcPts val="335"/>
              </a:spcBef>
              <a:buFont typeface="+mj-lt"/>
              <a:buAutoNum type="arabicPeriod"/>
              <a:tabLst>
                <a:tab pos="382270" algn="l"/>
              </a:tabLst>
            </a:pPr>
            <a:r>
              <a:rPr lang="en-AU" spc="-10" noProof="0" dirty="0">
                <a:latin typeface="Calibri"/>
                <a:cs typeface="Calibri"/>
              </a:rPr>
              <a:t>Lorazepam </a:t>
            </a:r>
            <a:r>
              <a:rPr lang="en-AU" spc="-5" noProof="0" dirty="0">
                <a:latin typeface="Calibri"/>
                <a:cs typeface="Calibri"/>
              </a:rPr>
              <a:t>2-4mg po/</a:t>
            </a:r>
            <a:r>
              <a:rPr lang="en-AU" spc="-5" noProof="0" dirty="0" err="1">
                <a:latin typeface="Calibri"/>
                <a:cs typeface="Calibri"/>
              </a:rPr>
              <a:t>imi</a:t>
            </a:r>
            <a:r>
              <a:rPr lang="en-AU" spc="-5" noProof="0" dirty="0">
                <a:latin typeface="Calibri"/>
                <a:cs typeface="Calibri"/>
              </a:rPr>
              <a:t> </a:t>
            </a:r>
            <a:r>
              <a:rPr lang="en-AU" spc="-10" noProof="0" dirty="0">
                <a:latin typeface="Calibri"/>
                <a:cs typeface="Calibri"/>
              </a:rPr>
              <a:t>stat </a:t>
            </a:r>
            <a:r>
              <a:rPr lang="en-AU" noProof="0" dirty="0">
                <a:latin typeface="Calibri"/>
                <a:cs typeface="Calibri"/>
              </a:rPr>
              <a:t>8 </a:t>
            </a:r>
            <a:r>
              <a:rPr lang="en-AU" spc="-5" noProof="0" dirty="0">
                <a:latin typeface="Calibri"/>
                <a:cs typeface="Calibri"/>
              </a:rPr>
              <a:t>hourly </a:t>
            </a:r>
            <a:r>
              <a:rPr lang="en-AU" spc="-15" noProof="0" dirty="0">
                <a:latin typeface="Calibri"/>
                <a:cs typeface="Calibri"/>
              </a:rPr>
              <a:t>(keep </a:t>
            </a:r>
            <a:r>
              <a:rPr lang="en-AU" spc="-10" noProof="0" dirty="0">
                <a:latin typeface="Calibri"/>
                <a:cs typeface="Calibri"/>
              </a:rPr>
              <a:t>eye </a:t>
            </a:r>
            <a:r>
              <a:rPr lang="en-AU" noProof="0" dirty="0">
                <a:latin typeface="Calibri"/>
                <a:cs typeface="Calibri"/>
              </a:rPr>
              <a:t>on </a:t>
            </a:r>
            <a:r>
              <a:rPr lang="en-AU" spc="-10" noProof="0" dirty="0">
                <a:latin typeface="Calibri"/>
                <a:cs typeface="Calibri"/>
              </a:rPr>
              <a:t>respiratory</a:t>
            </a:r>
            <a:r>
              <a:rPr lang="en-AU" spc="-5" noProof="0" dirty="0">
                <a:latin typeface="Calibri"/>
                <a:cs typeface="Calibri"/>
              </a:rPr>
              <a:t> </a:t>
            </a:r>
            <a:r>
              <a:rPr lang="en-AU" spc="-10" noProof="0" dirty="0">
                <a:latin typeface="Calibri"/>
                <a:cs typeface="Calibri"/>
              </a:rPr>
              <a:t>effort)</a:t>
            </a:r>
            <a:endParaRPr lang="en-AU" noProof="0" dirty="0">
              <a:latin typeface="Calibri"/>
              <a:cs typeface="Calibri"/>
            </a:endParaRPr>
          </a:p>
          <a:p>
            <a:pPr marL="553085" indent="-342900" algn="just">
              <a:lnSpc>
                <a:spcPct val="100000"/>
              </a:lnSpc>
              <a:spcBef>
                <a:spcPts val="335"/>
              </a:spcBef>
              <a:buFont typeface="+mj-lt"/>
              <a:buAutoNum type="arabicPeriod"/>
              <a:tabLst>
                <a:tab pos="382270" algn="l"/>
              </a:tabLst>
            </a:pPr>
            <a:r>
              <a:rPr lang="en-AU" spc="-5" noProof="0" dirty="0">
                <a:latin typeface="Calibri"/>
                <a:cs typeface="Calibri"/>
              </a:rPr>
              <a:t>Olanzapine </a:t>
            </a:r>
            <a:r>
              <a:rPr lang="en-AU" noProof="0" dirty="0">
                <a:latin typeface="Calibri"/>
                <a:cs typeface="Calibri"/>
              </a:rPr>
              <a:t>5 – </a:t>
            </a:r>
            <a:r>
              <a:rPr lang="en-AU" spc="-5" noProof="0" dirty="0">
                <a:latin typeface="Calibri"/>
                <a:cs typeface="Calibri"/>
              </a:rPr>
              <a:t>10mg oral dispersible or IMI </a:t>
            </a:r>
            <a:r>
              <a:rPr lang="en-AU" spc="-15" noProof="0" dirty="0">
                <a:latin typeface="Calibri"/>
                <a:cs typeface="Calibri"/>
              </a:rPr>
              <a:t>(keep </a:t>
            </a:r>
            <a:r>
              <a:rPr lang="en-AU" spc="-10" noProof="0" dirty="0">
                <a:latin typeface="Calibri"/>
                <a:cs typeface="Calibri"/>
              </a:rPr>
              <a:t>eye </a:t>
            </a:r>
            <a:r>
              <a:rPr lang="en-AU" noProof="0" dirty="0">
                <a:latin typeface="Calibri"/>
                <a:cs typeface="Calibri"/>
              </a:rPr>
              <a:t>on </a:t>
            </a:r>
            <a:r>
              <a:rPr lang="en-AU" spc="-5" noProof="0" dirty="0">
                <a:latin typeface="Calibri"/>
                <a:cs typeface="Calibri"/>
              </a:rPr>
              <a:t>BP): IMI not </a:t>
            </a:r>
            <a:r>
              <a:rPr lang="en-AU" spc="-10" noProof="0" dirty="0">
                <a:latin typeface="Calibri"/>
                <a:cs typeface="Calibri"/>
              </a:rPr>
              <a:t>to </a:t>
            </a:r>
            <a:r>
              <a:rPr lang="en-AU" spc="-5" noProof="0" dirty="0">
                <a:latin typeface="Calibri"/>
                <a:cs typeface="Calibri"/>
              </a:rPr>
              <a:t>be given </a:t>
            </a:r>
            <a:r>
              <a:rPr lang="en-AU" noProof="0" dirty="0">
                <a:latin typeface="Calibri"/>
                <a:cs typeface="Calibri"/>
              </a:rPr>
              <a:t>within 2 </a:t>
            </a:r>
            <a:r>
              <a:rPr lang="en-AU" spc="-10" noProof="0" dirty="0">
                <a:latin typeface="Calibri"/>
                <a:cs typeface="Calibri"/>
              </a:rPr>
              <a:t>hours </a:t>
            </a:r>
            <a:r>
              <a:rPr lang="en-AU" spc="-5" noProof="0" dirty="0">
                <a:latin typeface="Calibri"/>
                <a:cs typeface="Calibri"/>
              </a:rPr>
              <a:t>of </a:t>
            </a:r>
            <a:r>
              <a:rPr lang="en-AU" spc="-10" noProof="0" dirty="0">
                <a:latin typeface="Calibri"/>
                <a:cs typeface="Calibri"/>
              </a:rPr>
              <a:t>Lorazepam </a:t>
            </a:r>
            <a:r>
              <a:rPr lang="en-AU" spc="-5" noProof="0" dirty="0">
                <a:latin typeface="Calibri"/>
                <a:cs typeface="Calibri"/>
              </a:rPr>
              <a:t>IMI  </a:t>
            </a:r>
            <a:br>
              <a:rPr lang="en-AU" spc="-5" noProof="0" dirty="0">
                <a:latin typeface="Calibri"/>
                <a:cs typeface="Calibri"/>
              </a:rPr>
            </a:br>
            <a:r>
              <a:rPr lang="en-AU" noProof="0" dirty="0">
                <a:latin typeface="Calibri"/>
                <a:cs typeface="Calibri"/>
              </a:rPr>
              <a:t>if </a:t>
            </a:r>
            <a:r>
              <a:rPr lang="en-AU" spc="-5" noProof="0" dirty="0">
                <a:latin typeface="Calibri"/>
                <a:cs typeface="Calibri"/>
              </a:rPr>
              <a:t>unsuccessful, </a:t>
            </a:r>
            <a:r>
              <a:rPr lang="en-AU" spc="-15" noProof="0" dirty="0">
                <a:latin typeface="Calibri"/>
                <a:cs typeface="Calibri"/>
              </a:rPr>
              <a:t>CAREFULLY</a:t>
            </a:r>
            <a:r>
              <a:rPr lang="en-AU" spc="-25" noProof="0" dirty="0">
                <a:latin typeface="Calibri"/>
                <a:cs typeface="Calibri"/>
              </a:rPr>
              <a:t> </a:t>
            </a:r>
            <a:r>
              <a:rPr lang="en-AU" spc="-10" noProof="0" dirty="0">
                <a:latin typeface="Calibri"/>
                <a:cs typeface="Calibri"/>
              </a:rPr>
              <a:t>consider</a:t>
            </a:r>
            <a:endParaRPr lang="en-AU" noProof="0" dirty="0">
              <a:latin typeface="Calibri"/>
              <a:cs typeface="Calibri"/>
            </a:endParaRPr>
          </a:p>
          <a:p>
            <a:pPr marL="553085" indent="-342900">
              <a:lnSpc>
                <a:spcPct val="100000"/>
              </a:lnSpc>
              <a:spcBef>
                <a:spcPts val="335"/>
              </a:spcBef>
              <a:buFont typeface="+mj-lt"/>
              <a:buAutoNum type="arabicPeriod"/>
              <a:tabLst>
                <a:tab pos="369570" algn="l"/>
              </a:tabLst>
            </a:pPr>
            <a:r>
              <a:rPr lang="en-AU" spc="-5" noProof="0" dirty="0">
                <a:latin typeface="Calibri"/>
                <a:cs typeface="Calibri"/>
              </a:rPr>
              <a:t>Haloperidol 5mg oral/ IMI </a:t>
            </a:r>
            <a:r>
              <a:rPr lang="en-AU" noProof="0" dirty="0">
                <a:latin typeface="Calibri"/>
                <a:cs typeface="Calibri"/>
              </a:rPr>
              <a:t>&amp; </a:t>
            </a:r>
            <a:r>
              <a:rPr lang="en-AU" spc="-10" noProof="0" dirty="0">
                <a:latin typeface="Calibri"/>
                <a:cs typeface="Calibri"/>
              </a:rPr>
              <a:t>Promethazine </a:t>
            </a:r>
            <a:r>
              <a:rPr lang="en-AU" spc="-5" noProof="0" dirty="0">
                <a:latin typeface="Calibri"/>
                <a:cs typeface="Calibri"/>
              </a:rPr>
              <a:t>25mg oral/ </a:t>
            </a:r>
            <a:r>
              <a:rPr lang="en-AU" noProof="0" dirty="0">
                <a:latin typeface="Calibri"/>
                <a:cs typeface="Calibri"/>
              </a:rPr>
              <a:t>5 – </a:t>
            </a:r>
            <a:r>
              <a:rPr lang="en-AU" spc="-5" noProof="0" dirty="0">
                <a:latin typeface="Calibri"/>
                <a:cs typeface="Calibri"/>
              </a:rPr>
              <a:t>10mg IMI </a:t>
            </a:r>
            <a:r>
              <a:rPr lang="en-AU" spc="-10" noProof="0" dirty="0">
                <a:latin typeface="Calibri"/>
                <a:cs typeface="Calibri"/>
              </a:rPr>
              <a:t>(monitor ECG, </a:t>
            </a:r>
            <a:r>
              <a:rPr lang="en-AU" noProof="0" dirty="0">
                <a:latin typeface="Calibri"/>
                <a:cs typeface="Calibri"/>
              </a:rPr>
              <a:t>BP &amp; </a:t>
            </a:r>
            <a:r>
              <a:rPr lang="en-AU" spc="-10" noProof="0" dirty="0">
                <a:latin typeface="Calibri"/>
                <a:cs typeface="Calibri"/>
              </a:rPr>
              <a:t>respiratory</a:t>
            </a:r>
            <a:r>
              <a:rPr lang="en-AU" spc="40" noProof="0" dirty="0">
                <a:latin typeface="Calibri"/>
                <a:cs typeface="Calibri"/>
              </a:rPr>
              <a:t> </a:t>
            </a:r>
            <a:r>
              <a:rPr lang="en-AU" spc="-10" noProof="0" dirty="0">
                <a:latin typeface="Calibri"/>
                <a:cs typeface="Calibri"/>
              </a:rPr>
              <a:t>effort)</a:t>
            </a:r>
            <a:endParaRPr lang="en-AU" noProof="0" dirty="0">
              <a:latin typeface="Calibri"/>
              <a:cs typeface="Calibri"/>
            </a:endParaRPr>
          </a:p>
          <a:p>
            <a:pPr marL="553085" indent="-342900">
              <a:lnSpc>
                <a:spcPct val="100000"/>
              </a:lnSpc>
              <a:spcBef>
                <a:spcPts val="335"/>
              </a:spcBef>
              <a:buFont typeface="+mj-lt"/>
              <a:buAutoNum type="arabicPeriod"/>
              <a:tabLst>
                <a:tab pos="389255" algn="l"/>
              </a:tabLst>
            </a:pPr>
            <a:r>
              <a:rPr lang="en-AU" spc="-10" noProof="0" dirty="0">
                <a:latin typeface="Calibri"/>
                <a:cs typeface="Calibri"/>
              </a:rPr>
              <a:t>Zuclopenthixol </a:t>
            </a:r>
            <a:r>
              <a:rPr lang="en-AU" spc="-5" noProof="0" dirty="0" err="1">
                <a:latin typeface="Calibri"/>
                <a:cs typeface="Calibri"/>
              </a:rPr>
              <a:t>Acuphase</a:t>
            </a:r>
            <a:r>
              <a:rPr lang="en-AU" spc="-5" noProof="0" dirty="0">
                <a:latin typeface="Calibri"/>
                <a:cs typeface="Calibri"/>
              </a:rPr>
              <a:t>: be cautious. </a:t>
            </a:r>
            <a:r>
              <a:rPr lang="en-AU" noProof="0" dirty="0">
                <a:latin typeface="Calibri"/>
                <a:cs typeface="Calibri"/>
              </a:rPr>
              <a:t>50 – </a:t>
            </a:r>
            <a:r>
              <a:rPr lang="en-AU" spc="-5" noProof="0" dirty="0">
                <a:latin typeface="Calibri"/>
                <a:cs typeface="Calibri"/>
              </a:rPr>
              <a:t>150mg IMI, </a:t>
            </a:r>
            <a:r>
              <a:rPr lang="en-AU" spc="-10" noProof="0" dirty="0">
                <a:latin typeface="Calibri"/>
                <a:cs typeface="Calibri"/>
              </a:rPr>
              <a:t>preferably </a:t>
            </a:r>
            <a:r>
              <a:rPr lang="en-AU" noProof="0" dirty="0">
                <a:latin typeface="Calibri"/>
                <a:cs typeface="Calibri"/>
              </a:rPr>
              <a:t>2 – 3 </a:t>
            </a:r>
            <a:r>
              <a:rPr lang="en-AU" spc="-15" noProof="0" dirty="0">
                <a:latin typeface="Calibri"/>
                <a:cs typeface="Calibri"/>
              </a:rPr>
              <a:t>days </a:t>
            </a:r>
            <a:r>
              <a:rPr lang="en-AU" noProof="0" dirty="0">
                <a:latin typeface="Calibri"/>
                <a:cs typeface="Calibri"/>
              </a:rPr>
              <a:t>if </a:t>
            </a:r>
            <a:r>
              <a:rPr lang="en-AU" spc="-10" noProof="0" dirty="0">
                <a:latin typeface="Calibri"/>
                <a:cs typeface="Calibri"/>
              </a:rPr>
              <a:t>repeat necessary. </a:t>
            </a:r>
            <a:r>
              <a:rPr lang="en-AU" noProof="0" dirty="0">
                <a:latin typeface="Calibri"/>
                <a:cs typeface="Calibri"/>
              </a:rPr>
              <a:t>MAX </a:t>
            </a:r>
            <a:r>
              <a:rPr lang="en-AU" spc="-5" noProof="0" dirty="0">
                <a:latin typeface="Calibri"/>
                <a:cs typeface="Calibri"/>
              </a:rPr>
              <a:t>300mg </a:t>
            </a:r>
            <a:r>
              <a:rPr lang="en-AU" noProof="0" dirty="0">
                <a:latin typeface="Calibri"/>
                <a:cs typeface="Calibri"/>
              </a:rPr>
              <a:t>72</a:t>
            </a:r>
            <a:r>
              <a:rPr lang="en-AU" spc="200" noProof="0" dirty="0">
                <a:latin typeface="Calibri"/>
                <a:cs typeface="Calibri"/>
              </a:rPr>
              <a:t> </a:t>
            </a:r>
            <a:r>
              <a:rPr lang="en-AU" spc="-10" noProof="0" dirty="0">
                <a:latin typeface="Calibri"/>
                <a:cs typeface="Calibri"/>
              </a:rPr>
              <a:t>hours.</a:t>
            </a:r>
          </a:p>
          <a:p>
            <a:pPr marL="210185">
              <a:lnSpc>
                <a:spcPct val="100000"/>
              </a:lnSpc>
              <a:spcBef>
                <a:spcPts val="335"/>
              </a:spcBef>
              <a:tabLst>
                <a:tab pos="389255" algn="l"/>
              </a:tabLst>
            </a:pPr>
            <a:endParaRPr lang="en-AU" noProof="0" dirty="0">
              <a:latin typeface="Calibri"/>
              <a:cs typeface="Calibri"/>
            </a:endParaRPr>
          </a:p>
          <a:p>
            <a:pPr marL="384175" indent="-173990">
              <a:lnSpc>
                <a:spcPct val="100000"/>
              </a:lnSpc>
              <a:spcBef>
                <a:spcPts val="340"/>
              </a:spcBef>
              <a:buFont typeface="Calibri"/>
              <a:buAutoNum type="alphaLcPeriod" startAt="2"/>
              <a:tabLst>
                <a:tab pos="384810" algn="l"/>
              </a:tabLst>
            </a:pPr>
            <a:r>
              <a:rPr lang="en-AU" b="1" noProof="0" dirty="0">
                <a:latin typeface="Calibri"/>
                <a:cs typeface="Calibri"/>
              </a:rPr>
              <a:t> Monitor </a:t>
            </a:r>
            <a:r>
              <a:rPr lang="en-AU" b="1" spc="-5" noProof="0" dirty="0">
                <a:latin typeface="Calibri"/>
                <a:cs typeface="Calibri"/>
              </a:rPr>
              <a:t>vitals </a:t>
            </a:r>
            <a:r>
              <a:rPr lang="en-AU" b="1" noProof="0" dirty="0">
                <a:latin typeface="Calibri"/>
                <a:cs typeface="Calibri"/>
              </a:rPr>
              <a:t>and </a:t>
            </a:r>
            <a:r>
              <a:rPr lang="en-AU" b="1" spc="-10" noProof="0" dirty="0">
                <a:latin typeface="Calibri"/>
                <a:cs typeface="Calibri"/>
              </a:rPr>
              <a:t>for </a:t>
            </a:r>
            <a:r>
              <a:rPr lang="en-AU" b="1" noProof="0" dirty="0">
                <a:latin typeface="Calibri"/>
                <a:cs typeface="Calibri"/>
              </a:rPr>
              <a:t>signs</a:t>
            </a:r>
            <a:r>
              <a:rPr lang="en-AU" b="1" spc="-75" noProof="0" dirty="0">
                <a:latin typeface="Calibri"/>
                <a:cs typeface="Calibri"/>
              </a:rPr>
              <a:t> </a:t>
            </a:r>
            <a:r>
              <a:rPr lang="en-AU" b="1" noProof="0" dirty="0">
                <a:latin typeface="Calibri"/>
                <a:cs typeface="Calibri"/>
              </a:rPr>
              <a:t>of:</a:t>
            </a:r>
            <a:endParaRPr lang="en-AU" noProof="0" dirty="0">
              <a:latin typeface="Calibri"/>
              <a:cs typeface="Calibri"/>
            </a:endParaRPr>
          </a:p>
          <a:p>
            <a:pPr marL="537845" lvl="1" indent="-129539">
              <a:lnSpc>
                <a:spcPct val="100000"/>
              </a:lnSpc>
              <a:spcBef>
                <a:spcPts val="335"/>
              </a:spcBef>
              <a:buChar char="&gt;"/>
              <a:tabLst>
                <a:tab pos="538480" algn="l"/>
              </a:tabLst>
            </a:pPr>
            <a:r>
              <a:rPr lang="en-AU" spc="-5" noProof="0" dirty="0">
                <a:latin typeface="Calibri"/>
                <a:cs typeface="Calibri"/>
              </a:rPr>
              <a:t>Acute </a:t>
            </a:r>
            <a:r>
              <a:rPr lang="en-AU" spc="-10" noProof="0" dirty="0">
                <a:latin typeface="Calibri"/>
                <a:cs typeface="Calibri"/>
              </a:rPr>
              <a:t>dystonic </a:t>
            </a:r>
            <a:r>
              <a:rPr lang="en-AU" spc="-5" noProof="0" dirty="0">
                <a:latin typeface="Calibri"/>
                <a:cs typeface="Calibri"/>
              </a:rPr>
              <a:t>reaction </a:t>
            </a:r>
            <a:r>
              <a:rPr lang="en-AU" noProof="0" dirty="0">
                <a:latin typeface="Calibri"/>
                <a:cs typeface="Calibri"/>
              </a:rPr>
              <a:t>-&gt; </a:t>
            </a:r>
            <a:r>
              <a:rPr lang="en-AU" spc="-5" noProof="0" dirty="0">
                <a:latin typeface="Calibri"/>
                <a:cs typeface="Calibri"/>
              </a:rPr>
              <a:t>Benztropine 2mg oral/</a:t>
            </a:r>
            <a:r>
              <a:rPr lang="en-AU" spc="-10" noProof="0" dirty="0">
                <a:latin typeface="Calibri"/>
                <a:cs typeface="Calibri"/>
              </a:rPr>
              <a:t> </a:t>
            </a:r>
            <a:r>
              <a:rPr lang="en-AU" spc="-5" noProof="0" dirty="0">
                <a:latin typeface="Calibri"/>
                <a:cs typeface="Calibri"/>
              </a:rPr>
              <a:t>IMI</a:t>
            </a:r>
            <a:endParaRPr lang="en-AU" noProof="0" dirty="0">
              <a:latin typeface="Calibri"/>
              <a:cs typeface="Calibri"/>
            </a:endParaRPr>
          </a:p>
          <a:p>
            <a:pPr marL="537845" lvl="1" indent="-129539">
              <a:lnSpc>
                <a:spcPct val="100000"/>
              </a:lnSpc>
              <a:spcBef>
                <a:spcPts val="335"/>
              </a:spcBef>
              <a:buChar char="&gt;"/>
              <a:tabLst>
                <a:tab pos="538480" algn="l"/>
              </a:tabLst>
            </a:pPr>
            <a:r>
              <a:rPr lang="en-AU" spc="-5" noProof="0" dirty="0">
                <a:latin typeface="Calibri"/>
                <a:cs typeface="Calibri"/>
              </a:rPr>
              <a:t>Respiratory depression </a:t>
            </a:r>
            <a:r>
              <a:rPr lang="en-AU" noProof="0" dirty="0">
                <a:latin typeface="Calibri"/>
                <a:cs typeface="Calibri"/>
              </a:rPr>
              <a:t>-&gt; A/B/C &amp; </a:t>
            </a:r>
            <a:r>
              <a:rPr lang="en-AU" spc="-10" noProof="0" dirty="0">
                <a:latin typeface="Calibri"/>
                <a:cs typeface="Calibri"/>
              </a:rPr>
              <a:t>respiratory</a:t>
            </a:r>
            <a:r>
              <a:rPr lang="en-AU" spc="-55" noProof="0" dirty="0">
                <a:latin typeface="Calibri"/>
                <a:cs typeface="Calibri"/>
              </a:rPr>
              <a:t> </a:t>
            </a:r>
            <a:r>
              <a:rPr lang="en-AU" spc="-5" noProof="0" dirty="0">
                <a:latin typeface="Calibri"/>
                <a:cs typeface="Calibri"/>
              </a:rPr>
              <a:t>assistance</a:t>
            </a:r>
            <a:endParaRPr lang="en-AU" noProof="0" dirty="0">
              <a:latin typeface="Calibri"/>
              <a:cs typeface="Calibri"/>
            </a:endParaRPr>
          </a:p>
          <a:p>
            <a:pPr marL="537845" lvl="1" indent="-129539">
              <a:lnSpc>
                <a:spcPct val="100000"/>
              </a:lnSpc>
              <a:spcBef>
                <a:spcPts val="335"/>
              </a:spcBef>
              <a:buChar char="&gt;"/>
              <a:tabLst>
                <a:tab pos="538480" algn="l"/>
              </a:tabLst>
            </a:pPr>
            <a:r>
              <a:rPr lang="en-AU" spc="-5" noProof="0" dirty="0">
                <a:latin typeface="Calibri"/>
                <a:cs typeface="Calibri"/>
              </a:rPr>
              <a:t>Decreasing </a:t>
            </a:r>
            <a:r>
              <a:rPr lang="en-AU" noProof="0" dirty="0">
                <a:latin typeface="Calibri"/>
                <a:cs typeface="Calibri"/>
              </a:rPr>
              <a:t>BP -&gt; </a:t>
            </a:r>
            <a:r>
              <a:rPr lang="en-AU" spc="-5" noProof="0" dirty="0">
                <a:latin typeface="Calibri"/>
                <a:cs typeface="Calibri"/>
              </a:rPr>
              <a:t>supine, </a:t>
            </a:r>
            <a:r>
              <a:rPr lang="en-AU" spc="-15" noProof="0" dirty="0">
                <a:latin typeface="Calibri"/>
                <a:cs typeface="Calibri"/>
              </a:rPr>
              <a:t>feet </a:t>
            </a:r>
            <a:r>
              <a:rPr lang="en-AU" spc="-5" noProof="0" dirty="0">
                <a:latin typeface="Calibri"/>
                <a:cs typeface="Calibri"/>
              </a:rPr>
              <a:t>raised, </a:t>
            </a:r>
            <a:r>
              <a:rPr lang="en-AU" noProof="0" dirty="0">
                <a:latin typeface="Calibri"/>
                <a:cs typeface="Calibri"/>
              </a:rPr>
              <a:t>iv </a:t>
            </a:r>
            <a:r>
              <a:rPr lang="en-AU" spc="-5" noProof="0" dirty="0">
                <a:latin typeface="Calibri"/>
                <a:cs typeface="Calibri"/>
              </a:rPr>
              <a:t>fluids, internal medicine </a:t>
            </a:r>
            <a:r>
              <a:rPr lang="en-AU" noProof="0" dirty="0">
                <a:latin typeface="Calibri"/>
                <a:cs typeface="Calibri"/>
              </a:rPr>
              <a:t>if</a:t>
            </a:r>
            <a:r>
              <a:rPr lang="en-AU" spc="50" noProof="0" dirty="0">
                <a:latin typeface="Calibri"/>
                <a:cs typeface="Calibri"/>
              </a:rPr>
              <a:t> </a:t>
            </a:r>
            <a:r>
              <a:rPr lang="en-AU" noProof="0" dirty="0">
                <a:latin typeface="Calibri"/>
                <a:cs typeface="Calibri"/>
              </a:rPr>
              <a:t>necessary</a:t>
            </a:r>
          </a:p>
          <a:p>
            <a:pPr marL="537845" lvl="1" indent="-129539">
              <a:lnSpc>
                <a:spcPct val="100000"/>
              </a:lnSpc>
              <a:spcBef>
                <a:spcPts val="335"/>
              </a:spcBef>
              <a:buChar char="&gt;"/>
              <a:tabLst>
                <a:tab pos="538480" algn="l"/>
              </a:tabLst>
            </a:pPr>
            <a:r>
              <a:rPr lang="en-AU" spc="-5" noProof="0" dirty="0">
                <a:latin typeface="Calibri"/>
                <a:cs typeface="Calibri"/>
              </a:rPr>
              <a:t>Neurolept Malignant </a:t>
            </a:r>
            <a:r>
              <a:rPr lang="en-AU" spc="-10" noProof="0" dirty="0">
                <a:latin typeface="Calibri"/>
                <a:cs typeface="Calibri"/>
              </a:rPr>
              <a:t>Syndrome: </a:t>
            </a:r>
            <a:r>
              <a:rPr lang="en-AU" spc="-30" noProof="0" dirty="0">
                <a:latin typeface="Calibri"/>
                <a:cs typeface="Calibri"/>
              </a:rPr>
              <a:t>Fever, </a:t>
            </a:r>
            <a:r>
              <a:rPr lang="en-AU" spc="-5" noProof="0" dirty="0">
                <a:latin typeface="Calibri"/>
                <a:cs typeface="Calibri"/>
              </a:rPr>
              <a:t>muscle </a:t>
            </a:r>
            <a:r>
              <a:rPr lang="en-AU" noProof="0" dirty="0">
                <a:latin typeface="Calibri"/>
                <a:cs typeface="Calibri"/>
              </a:rPr>
              <a:t>rigidity </a:t>
            </a:r>
            <a:r>
              <a:rPr lang="en-AU" spc="-5" noProof="0" dirty="0">
                <a:latin typeface="Calibri"/>
                <a:cs typeface="Calibri"/>
              </a:rPr>
              <a:t>(raised </a:t>
            </a:r>
            <a:r>
              <a:rPr lang="en-AU" noProof="0" dirty="0">
                <a:latin typeface="Calibri"/>
                <a:cs typeface="Calibri"/>
              </a:rPr>
              <a:t>CK), </a:t>
            </a:r>
            <a:r>
              <a:rPr lang="en-AU" spc="-5" noProof="0" dirty="0">
                <a:latin typeface="Calibri"/>
                <a:cs typeface="Calibri"/>
              </a:rPr>
              <a:t>autonomic </a:t>
            </a:r>
            <a:r>
              <a:rPr lang="en-AU" spc="-10" noProof="0" dirty="0">
                <a:latin typeface="Calibri"/>
                <a:cs typeface="Calibri"/>
              </a:rPr>
              <a:t>instability,</a:t>
            </a:r>
            <a:r>
              <a:rPr lang="en-AU" spc="45" noProof="0" dirty="0">
                <a:latin typeface="Calibri"/>
                <a:cs typeface="Calibri"/>
              </a:rPr>
              <a:t> </a:t>
            </a:r>
            <a:r>
              <a:rPr lang="en-AU" noProof="0" dirty="0">
                <a:latin typeface="Calibri"/>
                <a:cs typeface="Calibri"/>
              </a:rPr>
              <a:t>delirium</a:t>
            </a:r>
          </a:p>
          <a:p>
            <a:pPr marL="1600200">
              <a:lnSpc>
                <a:spcPct val="100000"/>
              </a:lnSpc>
              <a:spcBef>
                <a:spcPts val="340"/>
              </a:spcBef>
            </a:pPr>
            <a:r>
              <a:rPr lang="en-AU" noProof="0" dirty="0">
                <a:latin typeface="Calibri"/>
                <a:cs typeface="Calibri"/>
              </a:rPr>
              <a:t>-&gt; </a:t>
            </a:r>
            <a:r>
              <a:rPr lang="en-AU" spc="-5" noProof="0" dirty="0">
                <a:latin typeface="Calibri"/>
                <a:cs typeface="Calibri"/>
              </a:rPr>
              <a:t>cessation </a:t>
            </a:r>
            <a:r>
              <a:rPr lang="en-AU" noProof="0" dirty="0">
                <a:latin typeface="Calibri"/>
                <a:cs typeface="Calibri"/>
              </a:rPr>
              <a:t>of </a:t>
            </a:r>
            <a:r>
              <a:rPr lang="en-AU" spc="-5" noProof="0" dirty="0">
                <a:latin typeface="Calibri"/>
                <a:cs typeface="Calibri"/>
              </a:rPr>
              <a:t>medication, </a:t>
            </a:r>
            <a:r>
              <a:rPr lang="en-AU" noProof="0" dirty="0">
                <a:latin typeface="Calibri"/>
                <a:cs typeface="Calibri"/>
              </a:rPr>
              <a:t>iv </a:t>
            </a:r>
            <a:r>
              <a:rPr lang="en-AU" spc="-5" noProof="0" dirty="0">
                <a:latin typeface="Calibri"/>
                <a:cs typeface="Calibri"/>
              </a:rPr>
              <a:t>fluids </a:t>
            </a:r>
            <a:r>
              <a:rPr lang="en-AU" noProof="0" dirty="0">
                <a:latin typeface="Calibri"/>
                <a:cs typeface="Calibri"/>
              </a:rPr>
              <a:t>+ </a:t>
            </a:r>
            <a:r>
              <a:rPr lang="en-AU" spc="-5" noProof="0" dirty="0">
                <a:latin typeface="Calibri"/>
                <a:cs typeface="Calibri"/>
              </a:rPr>
              <a:t>urine output, Benztropine, </a:t>
            </a:r>
            <a:r>
              <a:rPr lang="en-AU" spc="-15" noProof="0" dirty="0">
                <a:latin typeface="Calibri"/>
                <a:cs typeface="Calibri"/>
              </a:rPr>
              <a:t>refer </a:t>
            </a:r>
            <a:r>
              <a:rPr lang="en-AU" spc="-10" noProof="0" dirty="0">
                <a:latin typeface="Calibri"/>
                <a:cs typeface="Calibri"/>
              </a:rPr>
              <a:t>to </a:t>
            </a:r>
            <a:r>
              <a:rPr lang="en-AU" spc="-5" noProof="0" dirty="0">
                <a:latin typeface="Calibri"/>
                <a:cs typeface="Calibri"/>
              </a:rPr>
              <a:t>internal medicine (10%</a:t>
            </a:r>
            <a:r>
              <a:rPr lang="en-AU" spc="170" noProof="0" dirty="0">
                <a:latin typeface="Calibri"/>
                <a:cs typeface="Calibri"/>
              </a:rPr>
              <a:t> </a:t>
            </a:r>
            <a:r>
              <a:rPr lang="en-AU" spc="-5" noProof="0" dirty="0">
                <a:latin typeface="Calibri"/>
                <a:cs typeface="Calibri"/>
              </a:rPr>
              <a:t>mortality)</a:t>
            </a:r>
            <a:endParaRPr lang="en-AU" noProof="0" dirty="0">
              <a:latin typeface="Calibri"/>
              <a:cs typeface="Calibri"/>
            </a:endParaRPr>
          </a:p>
          <a:p>
            <a:pPr marL="537845" lvl="1" indent="-129539">
              <a:lnSpc>
                <a:spcPct val="100000"/>
              </a:lnSpc>
              <a:spcBef>
                <a:spcPts val="335"/>
              </a:spcBef>
              <a:buChar char="&gt;"/>
              <a:tabLst>
                <a:tab pos="538480" algn="l"/>
              </a:tabLst>
            </a:pPr>
            <a:r>
              <a:rPr lang="en-AU" spc="-5" noProof="0" dirty="0">
                <a:latin typeface="Calibri"/>
                <a:cs typeface="Calibri"/>
              </a:rPr>
              <a:t>Akathisia (15% </a:t>
            </a:r>
            <a:r>
              <a:rPr lang="en-AU" spc="-10" noProof="0" dirty="0">
                <a:latin typeface="Calibri"/>
                <a:cs typeface="Calibri"/>
              </a:rPr>
              <a:t>completed </a:t>
            </a:r>
            <a:r>
              <a:rPr lang="en-AU" spc="-5" noProof="0" dirty="0">
                <a:latin typeface="Calibri"/>
                <a:cs typeface="Calibri"/>
              </a:rPr>
              <a:t>suicide): </a:t>
            </a:r>
            <a:r>
              <a:rPr lang="en-AU" spc="-10" noProof="0" dirty="0">
                <a:latin typeface="Calibri"/>
                <a:cs typeface="Calibri"/>
              </a:rPr>
              <a:t>propranolol </a:t>
            </a:r>
            <a:r>
              <a:rPr lang="en-AU" noProof="0" dirty="0">
                <a:latin typeface="Calibri"/>
                <a:cs typeface="Calibri"/>
              </a:rPr>
              <a:t>&amp;</a:t>
            </a:r>
            <a:r>
              <a:rPr lang="en-AU" spc="40" noProof="0" dirty="0">
                <a:latin typeface="Calibri"/>
                <a:cs typeface="Calibri"/>
              </a:rPr>
              <a:t> </a:t>
            </a:r>
            <a:r>
              <a:rPr lang="en-AU" spc="-10" noProof="0" dirty="0">
                <a:latin typeface="Calibri"/>
                <a:cs typeface="Calibri"/>
              </a:rPr>
              <a:t>benzodiazepine</a:t>
            </a:r>
            <a:endParaRPr lang="en-AU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28000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3689</Words>
  <Application>Microsoft Macintosh PowerPoint</Application>
  <PresentationFormat>Widescreen</PresentationFormat>
  <Paragraphs>370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 MT</vt:lpstr>
      <vt:lpstr>Menlo</vt:lpstr>
      <vt:lpstr>Times New Roman</vt:lpstr>
      <vt:lpstr>Wingdings</vt:lpstr>
      <vt:lpstr>Parcel</vt:lpstr>
      <vt:lpstr>Psychotic disorders</vt:lpstr>
      <vt:lpstr>Psychosis is:</vt:lpstr>
      <vt:lpstr>Psychosis is:</vt:lpstr>
      <vt:lpstr>Secondary causes:</vt:lpstr>
      <vt:lpstr>Case</vt:lpstr>
      <vt:lpstr>First Episode Psychosis (FEP)</vt:lpstr>
      <vt:lpstr>First Episode Psychosis (FEP)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Schizophrenia</vt:lpstr>
      <vt:lpstr>Schizophrenia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Delusional Disorder</vt:lpstr>
      <vt:lpstr>Delusional Disorder</vt:lpstr>
      <vt:lpstr>DSM-5 Differential</vt:lpstr>
      <vt:lpstr>References/ recommended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Psychotic disorders</dc:title>
  <dc:creator>Robert Lundin</dc:creator>
  <cp:lastModifiedBy>Robert Lundin</cp:lastModifiedBy>
  <cp:revision>14</cp:revision>
  <dcterms:created xsi:type="dcterms:W3CDTF">2019-09-25T18:15:08Z</dcterms:created>
  <dcterms:modified xsi:type="dcterms:W3CDTF">2025-09-04T01:00:32Z</dcterms:modified>
</cp:coreProperties>
</file>