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59" r:id="rId1"/>
  </p:sldMasterIdLst>
  <p:sldIdLst>
    <p:sldId id="256" r:id="rId2"/>
    <p:sldId id="257" r:id="rId3"/>
    <p:sldId id="258" r:id="rId4"/>
  </p:sldIdLst>
  <p:sldSz cx="10693400" cy="7556500"/>
  <p:notesSz cx="10693400" cy="7556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5"/>
    <p:restoredTop sz="94630"/>
  </p:normalViewPr>
  <p:slideViewPr>
    <p:cSldViewPr>
      <p:cViewPr varScale="1">
        <p:scale>
          <a:sx n="298" d="100"/>
          <a:sy n="298" d="100"/>
        </p:scale>
        <p:origin x="3128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2363" y="884015"/>
            <a:ext cx="6570541" cy="2800280"/>
          </a:xfrm>
        </p:spPr>
        <p:txBody>
          <a:bodyPr bIns="0" anchor="b">
            <a:normAutofit/>
          </a:bodyPr>
          <a:lstStyle>
            <a:lvl1pPr algn="l">
              <a:defRPr sz="595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02363" y="3890865"/>
            <a:ext cx="6570541" cy="1077194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763" b="0" cap="all" baseline="0">
                <a:solidFill>
                  <a:schemeClr val="tx1"/>
                </a:solidFill>
              </a:defRPr>
            </a:lvl1pPr>
            <a:lvl2pPr marL="377842" indent="0" algn="ctr">
              <a:buNone/>
              <a:defRPr sz="1653"/>
            </a:lvl2pPr>
            <a:lvl3pPr marL="755683" indent="0" algn="ctr">
              <a:buNone/>
              <a:defRPr sz="1488"/>
            </a:lvl3pPr>
            <a:lvl4pPr marL="1133525" indent="0" algn="ctr">
              <a:buNone/>
              <a:defRPr sz="1322"/>
            </a:lvl4pPr>
            <a:lvl5pPr marL="1511366" indent="0" algn="ctr">
              <a:buNone/>
              <a:defRPr sz="1322"/>
            </a:lvl5pPr>
            <a:lvl6pPr marL="1889208" indent="0" algn="ctr">
              <a:buNone/>
              <a:defRPr sz="1322"/>
            </a:lvl6pPr>
            <a:lvl7pPr marL="2267049" indent="0" algn="ctr">
              <a:buNone/>
              <a:defRPr sz="1322"/>
            </a:lvl7pPr>
            <a:lvl8pPr marL="2644891" indent="0" algn="ctr">
              <a:buNone/>
              <a:defRPr sz="1322"/>
            </a:lvl8pPr>
            <a:lvl9pPr marL="3022732" indent="0" algn="ctr">
              <a:buNone/>
              <a:defRPr sz="132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2362" y="362849"/>
            <a:ext cx="3609247" cy="340694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lang="en-AU"/>
              <a:t>©</a:t>
            </a:r>
            <a:r>
              <a:rPr lang="en-AU" spc="75"/>
              <a:t> </a:t>
            </a:r>
            <a:r>
              <a:rPr lang="en-AU"/>
              <a:t>SPMM</a:t>
            </a:r>
            <a:r>
              <a:rPr lang="en-AU" spc="75"/>
              <a:t> </a:t>
            </a:r>
            <a:r>
              <a:rPr lang="en-AU" spc="-10"/>
              <a:t>Course</a:t>
            </a:r>
            <a:endParaRPr lang="en-AU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77806" y="880350"/>
            <a:ext cx="937900" cy="554868"/>
          </a:xfrm>
        </p:spPr>
        <p:txBody>
          <a:bodyPr/>
          <a:lstStyle/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802363" y="3887931"/>
            <a:ext cx="657054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680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688083" y="2035217"/>
            <a:ext cx="76848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lang="en-AU"/>
              <a:t>©</a:t>
            </a:r>
            <a:r>
              <a:rPr lang="en-AU" spc="75"/>
              <a:t> </a:t>
            </a:r>
            <a:r>
              <a:rPr lang="en-AU"/>
              <a:t>SPMM</a:t>
            </a:r>
            <a:r>
              <a:rPr lang="en-AU" spc="75"/>
              <a:t> </a:t>
            </a:r>
            <a:r>
              <a:rPr lang="en-AU" spc="-10"/>
              <a:t>Course</a:t>
            </a:r>
            <a:endParaRPr lang="en-AU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9417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90250" y="880352"/>
            <a:ext cx="1289929" cy="513450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88083" y="880352"/>
            <a:ext cx="6199336" cy="513450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lang="en-AU"/>
              <a:t>©</a:t>
            </a:r>
            <a:r>
              <a:rPr lang="en-AU" spc="75"/>
              <a:t> </a:t>
            </a:r>
            <a:r>
              <a:rPr lang="en-AU"/>
              <a:t>SPMM</a:t>
            </a:r>
            <a:r>
              <a:rPr lang="en-AU" spc="75"/>
              <a:t> </a:t>
            </a:r>
            <a:r>
              <a:rPr lang="en-AU" spc="-10"/>
              <a:t>Course</a:t>
            </a:r>
            <a:endParaRPr lang="en-AU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  <p:cxnSp>
        <p:nvCxnSpPr>
          <p:cNvPr id="15" name="Straight Connector 14"/>
          <p:cNvCxnSpPr/>
          <p:nvPr/>
        </p:nvCxnSpPr>
        <p:spPr>
          <a:xfrm>
            <a:off x="8090249" y="880352"/>
            <a:ext cx="0" cy="513450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464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lang="en-AU"/>
              <a:t>©</a:t>
            </a:r>
            <a:r>
              <a:rPr lang="en-AU" spc="75"/>
              <a:t> </a:t>
            </a:r>
            <a:r>
              <a:rPr lang="en-AU"/>
              <a:t>SPMM</a:t>
            </a:r>
            <a:r>
              <a:rPr lang="en-AU" spc="75"/>
              <a:t> </a:t>
            </a:r>
            <a:r>
              <a:rPr lang="en-AU" spc="-10"/>
              <a:t>Course</a:t>
            </a:r>
            <a:endParaRPr lang="en-AU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688083" y="2035217"/>
            <a:ext cx="76848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044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082" y="1934995"/>
            <a:ext cx="6568772" cy="2080241"/>
          </a:xfrm>
        </p:spPr>
        <p:txBody>
          <a:bodyPr anchor="b">
            <a:normAutofit/>
          </a:bodyPr>
          <a:lstStyle>
            <a:lvl1pPr algn="l">
              <a:defRPr sz="352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8084" y="4193865"/>
            <a:ext cx="6568772" cy="1116098"/>
          </a:xfrm>
        </p:spPr>
        <p:txBody>
          <a:bodyPr tIns="91440">
            <a:normAutofit/>
          </a:bodyPr>
          <a:lstStyle>
            <a:lvl1pPr marL="0" indent="0" algn="l">
              <a:buNone/>
              <a:defRPr sz="1983">
                <a:solidFill>
                  <a:schemeClr val="tx1"/>
                </a:solidFill>
              </a:defRPr>
            </a:lvl1pPr>
            <a:lvl2pPr marL="377842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683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525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4pPr>
            <a:lvl5pPr marL="1511366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5pPr>
            <a:lvl6pPr marL="1889208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6pPr>
            <a:lvl7pPr marL="2267049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7pPr>
            <a:lvl8pPr marL="264489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8pPr>
            <a:lvl9pPr marL="3022732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lang="en-AU"/>
              <a:t>©</a:t>
            </a:r>
            <a:r>
              <a:rPr lang="en-AU" spc="75"/>
              <a:t> </a:t>
            </a:r>
            <a:r>
              <a:rPr lang="en-AU"/>
              <a:t>SPMM</a:t>
            </a:r>
            <a:r>
              <a:rPr lang="en-AU" spc="75"/>
              <a:t> </a:t>
            </a:r>
            <a:r>
              <a:rPr lang="en-AU" spc="-10"/>
              <a:t>Course</a:t>
            </a:r>
            <a:endParaRPr lang="en-AU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88082" y="4192530"/>
            <a:ext cx="65687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19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083" y="886870"/>
            <a:ext cx="7684821" cy="116719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88082" y="2219059"/>
            <a:ext cx="3655532" cy="37876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7627" y="2219060"/>
            <a:ext cx="3655276" cy="378768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lang="en-AU"/>
              <a:t>©</a:t>
            </a:r>
            <a:r>
              <a:rPr lang="en-AU" spc="75"/>
              <a:t> </a:t>
            </a:r>
            <a:r>
              <a:rPr lang="en-AU"/>
              <a:t>SPMM</a:t>
            </a:r>
            <a:r>
              <a:rPr lang="en-AU" spc="75"/>
              <a:t> </a:t>
            </a:r>
            <a:r>
              <a:rPr lang="en-AU" spc="-10"/>
              <a:t>Course</a:t>
            </a:r>
            <a:endParaRPr lang="en-AU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688083" y="2035217"/>
            <a:ext cx="76848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0576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688083" y="2035217"/>
            <a:ext cx="76848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082" y="886070"/>
            <a:ext cx="7684822" cy="11639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8082" y="2225246"/>
            <a:ext cx="3655410" cy="88362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424" b="0" cap="all" baseline="0">
                <a:solidFill>
                  <a:schemeClr val="accent1"/>
                </a:solidFill>
              </a:defRPr>
            </a:lvl1pPr>
            <a:lvl2pPr marL="377842" indent="0">
              <a:buNone/>
              <a:defRPr sz="1653" b="1"/>
            </a:lvl2pPr>
            <a:lvl3pPr marL="755683" indent="0">
              <a:buNone/>
              <a:defRPr sz="1488" b="1"/>
            </a:lvl3pPr>
            <a:lvl4pPr marL="1133525" indent="0">
              <a:buNone/>
              <a:defRPr sz="1322" b="1"/>
            </a:lvl4pPr>
            <a:lvl5pPr marL="1511366" indent="0">
              <a:buNone/>
              <a:defRPr sz="1322" b="1"/>
            </a:lvl5pPr>
            <a:lvl6pPr marL="1889208" indent="0">
              <a:buNone/>
              <a:defRPr sz="1322" b="1"/>
            </a:lvl6pPr>
            <a:lvl7pPr marL="2267049" indent="0">
              <a:buNone/>
              <a:defRPr sz="1322" b="1"/>
            </a:lvl7pPr>
            <a:lvl8pPr marL="2644891" indent="0">
              <a:buNone/>
              <a:defRPr sz="1322" b="1"/>
            </a:lvl8pPr>
            <a:lvl9pPr marL="3022732" indent="0">
              <a:buNone/>
              <a:defRPr sz="132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88082" y="3111928"/>
            <a:ext cx="3655410" cy="2913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7627" y="2229051"/>
            <a:ext cx="3655276" cy="88394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424" b="0" cap="all" baseline="0">
                <a:solidFill>
                  <a:schemeClr val="accent1"/>
                </a:solidFill>
              </a:defRPr>
            </a:lvl1pPr>
            <a:lvl2pPr marL="377842" indent="0">
              <a:buNone/>
              <a:defRPr sz="1653" b="1"/>
            </a:lvl2pPr>
            <a:lvl3pPr marL="755683" indent="0">
              <a:buNone/>
              <a:defRPr sz="1488" b="1"/>
            </a:lvl3pPr>
            <a:lvl4pPr marL="1133525" indent="0">
              <a:buNone/>
              <a:defRPr sz="1322" b="1"/>
            </a:lvl4pPr>
            <a:lvl5pPr marL="1511366" indent="0">
              <a:buNone/>
              <a:defRPr sz="1322" b="1"/>
            </a:lvl5pPr>
            <a:lvl6pPr marL="1889208" indent="0">
              <a:buNone/>
              <a:defRPr sz="1322" b="1"/>
            </a:lvl6pPr>
            <a:lvl7pPr marL="2267049" indent="0">
              <a:buNone/>
              <a:defRPr sz="1322" b="1"/>
            </a:lvl7pPr>
            <a:lvl8pPr marL="2644891" indent="0">
              <a:buNone/>
              <a:defRPr sz="1322" b="1"/>
            </a:lvl8pPr>
            <a:lvl9pPr marL="3022732" indent="0">
              <a:buNone/>
              <a:defRPr sz="132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7627" y="3108866"/>
            <a:ext cx="3655276" cy="290599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lang="en-AU"/>
              <a:t>©</a:t>
            </a:r>
            <a:r>
              <a:rPr lang="en-AU" spc="75"/>
              <a:t> </a:t>
            </a:r>
            <a:r>
              <a:rPr lang="en-AU"/>
              <a:t>SPMM</a:t>
            </a:r>
            <a:r>
              <a:rPr lang="en-AU" spc="75"/>
              <a:t> </a:t>
            </a:r>
            <a:r>
              <a:rPr lang="en-AU" spc="-10"/>
              <a:t>Course</a:t>
            </a:r>
            <a:endParaRPr lang="en-AU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83369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688083" y="2035217"/>
            <a:ext cx="76848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lang="en-AU"/>
              <a:t>©</a:t>
            </a:r>
            <a:r>
              <a:rPr lang="en-AU" spc="75"/>
              <a:t> </a:t>
            </a:r>
            <a:r>
              <a:rPr lang="en-AU"/>
              <a:t>SPMM</a:t>
            </a:r>
            <a:r>
              <a:rPr lang="en-AU" spc="75"/>
              <a:t> </a:t>
            </a:r>
            <a:r>
              <a:rPr lang="en-AU" spc="-10"/>
              <a:t>Course</a:t>
            </a:r>
            <a:endParaRPr lang="en-AU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820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lang="en-AU"/>
              <a:t>©</a:t>
            </a:r>
            <a:r>
              <a:rPr lang="en-AU" spc="75"/>
              <a:t> </a:t>
            </a:r>
            <a:r>
              <a:rPr lang="en-AU"/>
              <a:t>SPMM</a:t>
            </a:r>
            <a:r>
              <a:rPr lang="en-AU" spc="75"/>
              <a:t> </a:t>
            </a:r>
            <a:r>
              <a:rPr lang="en-AU" spc="-10"/>
              <a:t>Course</a:t>
            </a:r>
            <a:endParaRPr lang="en-AU" spc="-1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9886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2880" y="880350"/>
            <a:ext cx="2837014" cy="2475990"/>
          </a:xfrm>
        </p:spPr>
        <p:txBody>
          <a:bodyPr anchor="b">
            <a:normAutofit/>
          </a:bodyPr>
          <a:lstStyle>
            <a:lvl1pPr algn="l"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6062" y="880351"/>
            <a:ext cx="4476841" cy="513333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2880" y="3531978"/>
            <a:ext cx="2838673" cy="2477162"/>
          </a:xfrm>
        </p:spPr>
        <p:txBody>
          <a:bodyPr>
            <a:normAutofit/>
          </a:bodyPr>
          <a:lstStyle>
            <a:lvl1pPr marL="0" indent="0" algn="l">
              <a:buNone/>
              <a:defRPr sz="1763"/>
            </a:lvl1pPr>
            <a:lvl2pPr marL="377842" indent="0">
              <a:buNone/>
              <a:defRPr sz="1157"/>
            </a:lvl2pPr>
            <a:lvl3pPr marL="755683" indent="0">
              <a:buNone/>
              <a:defRPr sz="992"/>
            </a:lvl3pPr>
            <a:lvl4pPr marL="1133525" indent="0">
              <a:buNone/>
              <a:defRPr sz="826"/>
            </a:lvl4pPr>
            <a:lvl5pPr marL="1511366" indent="0">
              <a:buNone/>
              <a:defRPr sz="826"/>
            </a:lvl5pPr>
            <a:lvl6pPr marL="1889208" indent="0">
              <a:buNone/>
              <a:defRPr sz="826"/>
            </a:lvl6pPr>
            <a:lvl7pPr marL="2267049" indent="0">
              <a:buNone/>
              <a:defRPr sz="826"/>
            </a:lvl7pPr>
            <a:lvl8pPr marL="2644891" indent="0">
              <a:buNone/>
              <a:defRPr sz="826"/>
            </a:lvl8pPr>
            <a:lvl9pPr marL="3022732" indent="0">
              <a:buNone/>
              <a:defRPr sz="82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lang="en-AU"/>
              <a:t>©</a:t>
            </a:r>
            <a:r>
              <a:rPr lang="en-AU" spc="75"/>
              <a:t> </a:t>
            </a:r>
            <a:r>
              <a:rPr lang="en-AU"/>
              <a:t>SPMM</a:t>
            </a:r>
            <a:r>
              <a:rPr lang="en-AU" spc="75"/>
              <a:t> </a:t>
            </a:r>
            <a:r>
              <a:rPr lang="en-AU" spc="-10"/>
              <a:t>Course</a:t>
            </a:r>
            <a:endParaRPr lang="en-AU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686044" y="3531976"/>
            <a:ext cx="283388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6147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5843131" y="531282"/>
            <a:ext cx="4106372" cy="5673546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852" y="1244556"/>
            <a:ext cx="3794771" cy="2017032"/>
          </a:xfrm>
        </p:spPr>
        <p:txBody>
          <a:bodyPr anchor="b">
            <a:normAutofit/>
          </a:bodyPr>
          <a:lstStyle>
            <a:lvl1pPr>
              <a:defRPr sz="352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95816" y="1236876"/>
            <a:ext cx="2613706" cy="4260120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645"/>
            </a:lvl1pPr>
            <a:lvl2pPr marL="377842" indent="0">
              <a:buNone/>
              <a:defRPr sz="2314"/>
            </a:lvl2pPr>
            <a:lvl3pPr marL="755683" indent="0">
              <a:buNone/>
              <a:defRPr sz="1983"/>
            </a:lvl3pPr>
            <a:lvl4pPr marL="1133525" indent="0">
              <a:buNone/>
              <a:defRPr sz="1653"/>
            </a:lvl4pPr>
            <a:lvl5pPr marL="1511366" indent="0">
              <a:buNone/>
              <a:defRPr sz="1653"/>
            </a:lvl5pPr>
            <a:lvl6pPr marL="1889208" indent="0">
              <a:buNone/>
              <a:defRPr sz="1653"/>
            </a:lvl6pPr>
            <a:lvl7pPr marL="2267049" indent="0">
              <a:buNone/>
              <a:defRPr sz="1653"/>
            </a:lvl7pPr>
            <a:lvl8pPr marL="2644891" indent="0">
              <a:buNone/>
              <a:defRPr sz="1653"/>
            </a:lvl8pPr>
            <a:lvl9pPr marL="3022732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8084" y="3466417"/>
            <a:ext cx="3789334" cy="2207827"/>
          </a:xfrm>
        </p:spPr>
        <p:txBody>
          <a:bodyPr>
            <a:normAutofit/>
          </a:bodyPr>
          <a:lstStyle>
            <a:lvl1pPr marL="0" indent="0" algn="l">
              <a:buNone/>
              <a:defRPr sz="1983"/>
            </a:lvl1pPr>
            <a:lvl2pPr marL="377842" indent="0">
              <a:buNone/>
              <a:defRPr sz="1157"/>
            </a:lvl2pPr>
            <a:lvl3pPr marL="755683" indent="0">
              <a:buNone/>
              <a:defRPr sz="992"/>
            </a:lvl3pPr>
            <a:lvl4pPr marL="1133525" indent="0">
              <a:buNone/>
              <a:defRPr sz="826"/>
            </a:lvl4pPr>
            <a:lvl5pPr marL="1511366" indent="0">
              <a:buNone/>
              <a:defRPr sz="826"/>
            </a:lvl5pPr>
            <a:lvl6pPr marL="1889208" indent="0">
              <a:buNone/>
              <a:defRPr sz="826"/>
            </a:lvl6pPr>
            <a:lvl7pPr marL="2267049" indent="0">
              <a:buNone/>
              <a:defRPr sz="826"/>
            </a:lvl7pPr>
            <a:lvl8pPr marL="2644891" indent="0">
              <a:buNone/>
              <a:defRPr sz="826"/>
            </a:lvl8pPr>
            <a:lvl9pPr marL="3022732" indent="0">
              <a:buNone/>
              <a:defRPr sz="82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80098" y="6026973"/>
            <a:ext cx="3803525" cy="352728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81112" y="351096"/>
            <a:ext cx="3802511" cy="35361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685498" y="3463787"/>
            <a:ext cx="379135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64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1040"/>
            <a:ext cx="10693400" cy="4495027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716067"/>
            <a:ext cx="10693401" cy="853634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722538"/>
            <a:ext cx="106934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88083" y="886462"/>
            <a:ext cx="7684821" cy="11561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8083" y="2221040"/>
            <a:ext cx="7684821" cy="3802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3317" y="364019"/>
            <a:ext cx="2769586" cy="340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8082" y="362849"/>
            <a:ext cx="4717544" cy="340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lang="en-AU"/>
              <a:t>©</a:t>
            </a:r>
            <a:r>
              <a:rPr lang="en-AU" spc="75"/>
              <a:t> </a:t>
            </a:r>
            <a:r>
              <a:rPr lang="en-AU"/>
              <a:t>SPMM</a:t>
            </a:r>
            <a:r>
              <a:rPr lang="en-AU" spc="75"/>
              <a:t> </a:t>
            </a:r>
            <a:r>
              <a:rPr lang="en-AU" spc="-10"/>
              <a:t>Course</a:t>
            </a:r>
            <a:endParaRPr lang="en-AU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0367" y="880350"/>
            <a:ext cx="930581" cy="55486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3085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579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</p:sldLayoutIdLst>
  <p:txStyles>
    <p:titleStyle>
      <a:lvl1pPr algn="l" defTabSz="755683" rtl="0" eaLnBrk="1" latinLnBrk="0" hangingPunct="1">
        <a:lnSpc>
          <a:spcPct val="90000"/>
        </a:lnSpc>
        <a:spcBef>
          <a:spcPct val="0"/>
        </a:spcBef>
        <a:buNone/>
        <a:defRPr sz="3526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1894" indent="-251894" algn="l" defTabSz="755683" rtl="0" eaLnBrk="1" latinLnBrk="0" hangingPunct="1">
        <a:lnSpc>
          <a:spcPct val="120000"/>
        </a:lnSpc>
        <a:spcBef>
          <a:spcPts val="1102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204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55683" indent="-251894" algn="l" defTabSz="755683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763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9472" indent="-251894" algn="l" defTabSz="755683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76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63260" indent="-251894" algn="l" defTabSz="755683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43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267049" indent="-251894" algn="l" defTabSz="755683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22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770838" indent="-251894" algn="l" defTabSz="1007577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22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274626" indent="-251894" algn="l" defTabSz="1007577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22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778415" indent="-251894" algn="l" defTabSz="1007577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22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282204" indent="-251894" algn="l" defTabSz="1007577" rtl="0" eaLnBrk="1" latinLnBrk="0" hangingPunct="1">
        <a:lnSpc>
          <a:spcPct val="120000"/>
        </a:lnSpc>
        <a:spcBef>
          <a:spcPts val="551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22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842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683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525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366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208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049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4891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2732" algn="l" defTabSz="75568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0572" y="1209878"/>
            <a:ext cx="8421370" cy="78168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050" spc="-40" dirty="0">
                <a:latin typeface="Rockwell"/>
                <a:cs typeface="Rockwell"/>
              </a:rPr>
              <a:t>The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design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study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can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be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considered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from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two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aspects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related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recording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exposure </a:t>
            </a:r>
            <a:r>
              <a:rPr sz="1050" spc="-20" dirty="0">
                <a:latin typeface="Rockwell"/>
                <a:cs typeface="Rockwell"/>
              </a:rPr>
              <a:t>and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outcome:</a:t>
            </a:r>
            <a:endParaRPr sz="1050" dirty="0">
              <a:latin typeface="Rockwell"/>
              <a:cs typeface="Rockwell"/>
            </a:endParaRPr>
          </a:p>
          <a:p>
            <a:pPr marL="469265" marR="5080" indent="-228600">
              <a:lnSpc>
                <a:spcPct val="118100"/>
              </a:lnSpc>
              <a:buFont typeface="Rockwell"/>
              <a:buAutoNum type="arabicPeriod"/>
              <a:tabLst>
                <a:tab pos="469265" algn="l"/>
              </a:tabLst>
            </a:pPr>
            <a:r>
              <a:rPr sz="1050" b="1" spc="-10" dirty="0">
                <a:latin typeface="Rockwell"/>
                <a:cs typeface="Rockwell"/>
              </a:rPr>
              <a:t>The</a:t>
            </a:r>
            <a:r>
              <a:rPr sz="1050" b="1" spc="-25" dirty="0">
                <a:latin typeface="Rockwell"/>
                <a:cs typeface="Rockwell"/>
              </a:rPr>
              <a:t> </a:t>
            </a:r>
            <a:r>
              <a:rPr sz="1050" b="1" spc="-20" dirty="0">
                <a:latin typeface="Rockwell"/>
                <a:cs typeface="Rockwell"/>
              </a:rPr>
              <a:t>direction </a:t>
            </a:r>
            <a:r>
              <a:rPr sz="1050" spc="-20" dirty="0">
                <a:latin typeface="Rockwell"/>
                <a:cs typeface="Rockwell"/>
              </a:rPr>
              <a:t>e.g.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looking </a:t>
            </a:r>
            <a:r>
              <a:rPr sz="1050" spc="-30" dirty="0">
                <a:latin typeface="Rockwell"/>
                <a:cs typeface="Rockwell"/>
              </a:rPr>
              <a:t>forward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(prospective)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from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exposure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25" dirty="0">
                <a:latin typeface="Rockwell"/>
                <a:cs typeface="Rockwell"/>
              </a:rPr>
              <a:t> outcome, </a:t>
            </a:r>
            <a:r>
              <a:rPr sz="1050" dirty="0">
                <a:latin typeface="Rockwell"/>
                <a:cs typeface="Rockwell"/>
              </a:rPr>
              <a:t>or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backwards </a:t>
            </a:r>
            <a:r>
              <a:rPr sz="1050" spc="-25" dirty="0">
                <a:latin typeface="Rockwell"/>
                <a:cs typeface="Rockwell"/>
              </a:rPr>
              <a:t>(retrospective) </a:t>
            </a:r>
            <a:r>
              <a:rPr sz="1050" spc="-20" dirty="0">
                <a:latin typeface="Rockwell"/>
                <a:cs typeface="Rockwell"/>
              </a:rPr>
              <a:t>from </a:t>
            </a:r>
            <a:r>
              <a:rPr sz="1050" spc="-25" dirty="0">
                <a:latin typeface="Rockwell"/>
                <a:cs typeface="Rockwell"/>
              </a:rPr>
              <a:t>outcome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to </a:t>
            </a:r>
            <a:r>
              <a:rPr sz="1050" spc="-30" dirty="0">
                <a:latin typeface="Rockwell"/>
                <a:cs typeface="Rockwell"/>
              </a:rPr>
              <a:t>exposure,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or</a:t>
            </a:r>
            <a:r>
              <a:rPr sz="1050" spc="-20" dirty="0">
                <a:latin typeface="Rockwell"/>
                <a:cs typeface="Rockwell"/>
              </a:rPr>
              <a:t> mixed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(cross-</a:t>
            </a:r>
            <a:r>
              <a:rPr sz="1050" spc="-25" dirty="0">
                <a:latin typeface="Rockwell"/>
                <a:cs typeface="Rockwell"/>
              </a:rPr>
              <a:t>sectional)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35" dirty="0">
                <a:latin typeface="Rockwell"/>
                <a:cs typeface="Rockwell"/>
              </a:rPr>
              <a:t>when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exposure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and</a:t>
            </a:r>
            <a:r>
              <a:rPr sz="1050" spc="-1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outcome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get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measured</a:t>
            </a:r>
            <a:r>
              <a:rPr sz="1050" spc="-10" dirty="0">
                <a:latin typeface="Rockwell"/>
                <a:cs typeface="Rockwell"/>
              </a:rPr>
              <a:t> together.</a:t>
            </a:r>
            <a:endParaRPr sz="1050" dirty="0">
              <a:latin typeface="Rockwell"/>
              <a:cs typeface="Rockwell"/>
            </a:endParaRPr>
          </a:p>
          <a:p>
            <a:pPr marL="469265" indent="-228600">
              <a:lnSpc>
                <a:spcPct val="100000"/>
              </a:lnSpc>
              <a:spcBef>
                <a:spcPts val="229"/>
              </a:spcBef>
              <a:buFont typeface="Rockwell"/>
              <a:buAutoNum type="arabicPeriod"/>
              <a:tabLst>
                <a:tab pos="469265" algn="l"/>
              </a:tabLst>
            </a:pPr>
            <a:r>
              <a:rPr sz="1050" b="1" spc="-10" dirty="0">
                <a:latin typeface="Rockwell"/>
                <a:cs typeface="Rockwell"/>
              </a:rPr>
              <a:t>Sample</a:t>
            </a:r>
            <a:r>
              <a:rPr sz="1050" b="1" spc="-45" dirty="0">
                <a:latin typeface="Rockwell"/>
                <a:cs typeface="Rockwell"/>
              </a:rPr>
              <a:t> </a:t>
            </a:r>
            <a:r>
              <a:rPr sz="1050" b="1" spc="-10" dirty="0">
                <a:latin typeface="Rockwell"/>
                <a:cs typeface="Rockwell"/>
              </a:rPr>
              <a:t>selection</a:t>
            </a:r>
            <a:r>
              <a:rPr sz="1050" b="1" spc="-4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e.g.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selection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by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exposure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(exposed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vs.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spc="-35" dirty="0">
                <a:latin typeface="Rockwell"/>
                <a:cs typeface="Rockwell"/>
              </a:rPr>
              <a:t>non-</a:t>
            </a:r>
            <a:r>
              <a:rPr sz="1050" dirty="0">
                <a:latin typeface="Rockwell"/>
                <a:cs typeface="Rockwell"/>
              </a:rPr>
              <a:t>exposed)</a:t>
            </a:r>
            <a:r>
              <a:rPr lang="en-AU" sz="1050" spc="18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or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by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outcome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(cases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vs.</a:t>
            </a:r>
            <a:r>
              <a:rPr sz="1050" spc="-5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controls)</a:t>
            </a:r>
            <a:endParaRPr sz="1050" dirty="0">
              <a:latin typeface="Rockwell"/>
              <a:cs typeface="Rockwel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3007" y="2365980"/>
            <a:ext cx="4734560" cy="9501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7600"/>
              </a:lnSpc>
              <a:spcBef>
                <a:spcPts val="100"/>
              </a:spcBef>
            </a:pPr>
            <a:r>
              <a:rPr sz="1050" dirty="0">
                <a:latin typeface="Rockwell"/>
                <a:cs typeface="Rockwell"/>
              </a:rPr>
              <a:t>In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b="1" spc="-25" dirty="0">
                <a:latin typeface="Rockwell"/>
                <a:cs typeface="Rockwell"/>
              </a:rPr>
              <a:t>prospective</a:t>
            </a:r>
            <a:r>
              <a:rPr sz="1050" b="1" spc="-15" dirty="0">
                <a:latin typeface="Rockwell"/>
                <a:cs typeface="Rockwell"/>
              </a:rPr>
              <a:t> </a:t>
            </a:r>
            <a:r>
              <a:rPr sz="1050" b="1" spc="-20" dirty="0">
                <a:latin typeface="Rockwell"/>
                <a:cs typeface="Rockwell"/>
              </a:rPr>
              <a:t>research</a:t>
            </a:r>
            <a:r>
              <a:rPr sz="1050" b="1" spc="-1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groups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individuals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are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assembled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40" dirty="0">
                <a:latin typeface="Rockwell"/>
                <a:cs typeface="Rockwell"/>
              </a:rPr>
              <a:t>who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would </a:t>
            </a:r>
            <a:r>
              <a:rPr sz="1050" spc="-30" dirty="0">
                <a:latin typeface="Rockwell"/>
                <a:cs typeface="Rockwell"/>
              </a:rPr>
              <a:t>have </a:t>
            </a:r>
            <a:r>
              <a:rPr sz="1050" spc="-20" dirty="0">
                <a:latin typeface="Rockwell"/>
                <a:cs typeface="Rockwell"/>
              </a:rPr>
              <a:t>been</a:t>
            </a:r>
            <a:r>
              <a:rPr sz="1050" spc="-25" dirty="0">
                <a:latin typeface="Rockwell"/>
                <a:cs typeface="Rockwell"/>
              </a:rPr>
              <a:t> exposed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risk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factor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or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intervention.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40" dirty="0">
                <a:latin typeface="Rockwell"/>
                <a:cs typeface="Rockwell"/>
              </a:rPr>
              <a:t>The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researcher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then </a:t>
            </a:r>
            <a:r>
              <a:rPr sz="1050" spc="-25" dirty="0">
                <a:latin typeface="Rockwell"/>
                <a:cs typeface="Rockwell"/>
              </a:rPr>
              <a:t>waits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for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outcome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happen.</a:t>
            </a:r>
            <a:r>
              <a:rPr sz="1050" spc="204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In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b="1" spc="-25" dirty="0">
                <a:latin typeface="Rockwell"/>
                <a:cs typeface="Rockwell"/>
              </a:rPr>
              <a:t>retrospective</a:t>
            </a:r>
            <a:r>
              <a:rPr sz="1050" b="1" spc="-35" dirty="0">
                <a:latin typeface="Rockwell"/>
                <a:cs typeface="Rockwell"/>
              </a:rPr>
              <a:t> </a:t>
            </a:r>
            <a:r>
              <a:rPr sz="1050" b="1" spc="-20" dirty="0">
                <a:latin typeface="Rockwell"/>
                <a:cs typeface="Rockwell"/>
              </a:rPr>
              <a:t>research</a:t>
            </a:r>
            <a:r>
              <a:rPr sz="1050" spc="-20" dirty="0">
                <a:latin typeface="Rockwell"/>
                <a:cs typeface="Rockwell"/>
              </a:rPr>
              <a:t>,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lang="en-AU" sz="1050" dirty="0">
                <a:latin typeface="Rockwell"/>
                <a:cs typeface="Rockwell"/>
              </a:rPr>
              <a:t>the exposure has already occurred and cases are often identified from medical records or historical data.</a:t>
            </a:r>
            <a:endParaRPr sz="1050" dirty="0">
              <a:latin typeface="Rockwell"/>
              <a:cs typeface="Rockwel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9759" y="3386771"/>
            <a:ext cx="4817745" cy="96456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17600"/>
              </a:lnSpc>
              <a:spcBef>
                <a:spcPts val="75"/>
              </a:spcBef>
            </a:pPr>
            <a:r>
              <a:rPr sz="1050" b="1" u="sng" spc="-20" dirty="0">
                <a:uFill>
                  <a:solidFill>
                    <a:srgbClr val="000000"/>
                  </a:solidFill>
                </a:uFill>
                <a:latin typeface="Rockwell"/>
                <a:cs typeface="Rockwell"/>
              </a:rPr>
              <a:t>Descriptive</a:t>
            </a:r>
            <a:r>
              <a:rPr sz="1050" b="1" u="sng" spc="-30" dirty="0">
                <a:uFill>
                  <a:solidFill>
                    <a:srgbClr val="000000"/>
                  </a:solidFill>
                </a:uFill>
                <a:latin typeface="Rockwell"/>
                <a:cs typeface="Rockwell"/>
              </a:rPr>
              <a:t> </a:t>
            </a:r>
            <a:r>
              <a:rPr sz="1050" b="1" u="sng" spc="-10" dirty="0">
                <a:uFill>
                  <a:solidFill>
                    <a:srgbClr val="000000"/>
                  </a:solidFill>
                </a:uFill>
                <a:latin typeface="Rockwell"/>
                <a:cs typeface="Rockwell"/>
              </a:rPr>
              <a:t>studies</a:t>
            </a:r>
            <a:r>
              <a:rPr sz="1050" b="1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aim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describe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25" dirty="0">
                <a:latin typeface="Rockwell"/>
                <a:cs typeface="Rockwell"/>
              </a:rPr>
              <a:t> characteristics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group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of </a:t>
            </a:r>
            <a:r>
              <a:rPr sz="1050" spc="-20" dirty="0">
                <a:latin typeface="Rockwell"/>
                <a:cs typeface="Rockwell"/>
              </a:rPr>
              <a:t>subjects.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There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is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no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testing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30" dirty="0">
                <a:latin typeface="Rockwell"/>
                <a:cs typeface="Rockwell"/>
              </a:rPr>
              <a:t> causal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hypothesis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or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any </a:t>
            </a:r>
            <a:r>
              <a:rPr sz="1050" spc="-10" dirty="0">
                <a:latin typeface="Rockwell"/>
                <a:cs typeface="Rockwell"/>
              </a:rPr>
              <a:t>comparisons </a:t>
            </a:r>
            <a:r>
              <a:rPr sz="1050" spc="-25" dirty="0">
                <a:latin typeface="Rockwell"/>
                <a:cs typeface="Rockwell"/>
              </a:rPr>
              <a:t>with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other </a:t>
            </a:r>
            <a:r>
              <a:rPr sz="1050" spc="-25" dirty="0">
                <a:latin typeface="Rockwell"/>
                <a:cs typeface="Rockwell"/>
              </a:rPr>
              <a:t>groups.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Descriptive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studies describe</a:t>
            </a:r>
            <a:r>
              <a:rPr sz="1050" spc="-10" dirty="0">
                <a:latin typeface="Rockwell"/>
                <a:cs typeface="Rockwell"/>
              </a:rPr>
              <a:t> the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characteristics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present </a:t>
            </a:r>
            <a:r>
              <a:rPr sz="1050" dirty="0">
                <a:latin typeface="Rockwell"/>
                <a:cs typeface="Rockwell"/>
              </a:rPr>
              <a:t>in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members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study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group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and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discuss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distribution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these characteristics.</a:t>
            </a:r>
            <a:endParaRPr sz="1050" dirty="0">
              <a:latin typeface="Rockwell"/>
              <a:cs typeface="Rockwel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1717" y="4863196"/>
            <a:ext cx="8588375" cy="12452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050" spc="-40" dirty="0">
                <a:latin typeface="Rockwell"/>
                <a:cs typeface="Rockwell"/>
              </a:rPr>
              <a:t>The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simplest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forms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descriptive studies </a:t>
            </a:r>
            <a:r>
              <a:rPr sz="1050" spc="-20" dirty="0">
                <a:latin typeface="Rockwell"/>
                <a:cs typeface="Rockwell"/>
              </a:rPr>
              <a:t>are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b="1" dirty="0">
                <a:latin typeface="Rockwell"/>
                <a:cs typeface="Rockwell"/>
              </a:rPr>
              <a:t>case</a:t>
            </a:r>
            <a:r>
              <a:rPr sz="1050" b="1" spc="-25" dirty="0">
                <a:latin typeface="Rockwell"/>
                <a:cs typeface="Rockwell"/>
              </a:rPr>
              <a:t> </a:t>
            </a:r>
            <a:r>
              <a:rPr sz="1050" b="1" spc="-20" dirty="0">
                <a:latin typeface="Rockwell"/>
                <a:cs typeface="Rockwell"/>
              </a:rPr>
              <a:t>reports</a:t>
            </a:r>
            <a:r>
              <a:rPr sz="1050" b="1" spc="-3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and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b="1" dirty="0">
                <a:latin typeface="Rockwell"/>
                <a:cs typeface="Rockwell"/>
              </a:rPr>
              <a:t>case</a:t>
            </a:r>
            <a:r>
              <a:rPr sz="1050" b="1" spc="-25" dirty="0">
                <a:latin typeface="Rockwell"/>
                <a:cs typeface="Rockwell"/>
              </a:rPr>
              <a:t> </a:t>
            </a:r>
            <a:r>
              <a:rPr sz="1050" b="1" spc="-10" dirty="0">
                <a:latin typeface="Rockwell"/>
                <a:cs typeface="Rockwell"/>
              </a:rPr>
              <a:t>series</a:t>
            </a:r>
            <a:r>
              <a:rPr sz="1050" spc="-10" dirty="0">
                <a:latin typeface="Rockwell"/>
                <a:cs typeface="Rockwell"/>
              </a:rPr>
              <a:t>.</a:t>
            </a:r>
            <a:endParaRPr sz="1050" dirty="0">
              <a:latin typeface="Rockwell"/>
              <a:cs typeface="Rockwell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1050" dirty="0">
              <a:latin typeface="Rockwell"/>
              <a:cs typeface="Rockwell"/>
            </a:endParaRPr>
          </a:p>
          <a:p>
            <a:pPr marL="12700" marR="5080">
              <a:lnSpc>
                <a:spcPct val="99700"/>
              </a:lnSpc>
            </a:pPr>
            <a:r>
              <a:rPr sz="1050" spc="-110" dirty="0">
                <a:latin typeface="Rockwell"/>
                <a:cs typeface="Rockwell"/>
              </a:rPr>
              <a:t>A</a:t>
            </a:r>
            <a:r>
              <a:rPr sz="105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special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type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descriptive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study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is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cross-</a:t>
            </a:r>
            <a:r>
              <a:rPr sz="1050" spc="-25" dirty="0">
                <a:latin typeface="Rockwell"/>
                <a:cs typeface="Rockwell"/>
              </a:rPr>
              <a:t>sectional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study.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b="1" spc="-20" dirty="0">
                <a:latin typeface="Rockwell"/>
                <a:cs typeface="Rockwell"/>
              </a:rPr>
              <a:t>Cross-sectional </a:t>
            </a:r>
            <a:r>
              <a:rPr sz="1050" b="1" spc="-10" dirty="0">
                <a:latin typeface="Rockwell"/>
                <a:cs typeface="Rockwell"/>
              </a:rPr>
              <a:t>studies</a:t>
            </a:r>
            <a:r>
              <a:rPr sz="1050" b="1" spc="-1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can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suggest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presence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relationships.</a:t>
            </a:r>
            <a:r>
              <a:rPr sz="1050" spc="-20" dirty="0">
                <a:latin typeface="Rockwell"/>
                <a:cs typeface="Rockwell"/>
              </a:rPr>
              <a:t> They </a:t>
            </a:r>
            <a:r>
              <a:rPr sz="1050" spc="-10" dirty="0">
                <a:latin typeface="Rockwell"/>
                <a:cs typeface="Rockwell"/>
              </a:rPr>
              <a:t>are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also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called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b="1" spc="-20" dirty="0">
                <a:latin typeface="Rockwell"/>
                <a:cs typeface="Rockwell"/>
              </a:rPr>
              <a:t>prevalence</a:t>
            </a:r>
            <a:r>
              <a:rPr sz="1050" b="1" spc="-30" dirty="0">
                <a:latin typeface="Rockwell"/>
                <a:cs typeface="Rockwell"/>
              </a:rPr>
              <a:t> </a:t>
            </a:r>
            <a:r>
              <a:rPr sz="1050" b="1" spc="-10" dirty="0">
                <a:latin typeface="Rockwell"/>
                <a:cs typeface="Rockwell"/>
              </a:rPr>
              <a:t>studies</a:t>
            </a:r>
            <a:r>
              <a:rPr sz="1050" b="1" spc="-3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and </a:t>
            </a:r>
            <a:r>
              <a:rPr sz="1050" spc="-10" dirty="0">
                <a:latin typeface="Rockwell"/>
                <a:cs typeface="Rockwell"/>
              </a:rPr>
              <a:t>are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used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describe</a:t>
            </a:r>
            <a:r>
              <a:rPr sz="1050" spc="-30" dirty="0">
                <a:latin typeface="Rockwell"/>
                <a:cs typeface="Rockwell"/>
              </a:rPr>
              <a:t> various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attributes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subjects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in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study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group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but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i="1" dirty="0">
                <a:latin typeface="Rockwell"/>
                <a:cs typeface="Rockwell"/>
              </a:rPr>
              <a:t>at</a:t>
            </a:r>
            <a:r>
              <a:rPr sz="1050" i="1" spc="-35" dirty="0">
                <a:latin typeface="Rockwell"/>
                <a:cs typeface="Rockwell"/>
              </a:rPr>
              <a:t> </a:t>
            </a:r>
            <a:r>
              <a:rPr sz="1050" i="1" dirty="0">
                <a:latin typeface="Rockwell"/>
                <a:cs typeface="Rockwell"/>
              </a:rPr>
              <a:t>a</a:t>
            </a:r>
            <a:r>
              <a:rPr sz="1050" i="1" spc="-35" dirty="0">
                <a:latin typeface="Rockwell"/>
                <a:cs typeface="Rockwell"/>
              </a:rPr>
              <a:t> </a:t>
            </a:r>
            <a:r>
              <a:rPr sz="1050" i="1" spc="-20" dirty="0">
                <a:latin typeface="Rockwell"/>
                <a:cs typeface="Rockwell"/>
              </a:rPr>
              <a:t>single</a:t>
            </a:r>
            <a:r>
              <a:rPr sz="1050" i="1" spc="-30" dirty="0">
                <a:latin typeface="Rockwell"/>
                <a:cs typeface="Rockwell"/>
              </a:rPr>
              <a:t> </a:t>
            </a:r>
            <a:r>
              <a:rPr sz="1050" i="1" spc="-20" dirty="0">
                <a:latin typeface="Rockwell"/>
                <a:cs typeface="Rockwell"/>
              </a:rPr>
              <a:t>point</a:t>
            </a:r>
            <a:r>
              <a:rPr sz="1050" i="1" spc="-40" dirty="0">
                <a:latin typeface="Rockwell"/>
                <a:cs typeface="Rockwell"/>
              </a:rPr>
              <a:t> </a:t>
            </a:r>
            <a:r>
              <a:rPr sz="1050" i="1" spc="-25" dirty="0">
                <a:latin typeface="Rockwell"/>
                <a:cs typeface="Rockwell"/>
              </a:rPr>
              <a:t>in </a:t>
            </a:r>
            <a:r>
              <a:rPr sz="1050" i="1" spc="-20" dirty="0">
                <a:latin typeface="Rockwell"/>
                <a:cs typeface="Rockwell"/>
              </a:rPr>
              <a:t>time</a:t>
            </a:r>
            <a:r>
              <a:rPr sz="1050" i="1" spc="-25" dirty="0">
                <a:latin typeface="Rockwell"/>
                <a:cs typeface="Rockwell"/>
              </a:rPr>
              <a:t> </a:t>
            </a:r>
            <a:r>
              <a:rPr sz="1050" i="1" dirty="0">
                <a:latin typeface="Rockwell"/>
                <a:cs typeface="Rockwell"/>
              </a:rPr>
              <a:t>(a</a:t>
            </a:r>
            <a:r>
              <a:rPr sz="1050" i="1" spc="-25" dirty="0">
                <a:latin typeface="Rockwell"/>
                <a:cs typeface="Rockwell"/>
              </a:rPr>
              <a:t> snapshot).</a:t>
            </a:r>
            <a:r>
              <a:rPr sz="1050" i="1" spc="-35" dirty="0">
                <a:latin typeface="Rockwell"/>
                <a:cs typeface="Rockwell"/>
              </a:rPr>
              <a:t> </a:t>
            </a:r>
            <a:r>
              <a:rPr sz="1050" b="1" spc="-25" dirty="0">
                <a:latin typeface="Rockwell"/>
                <a:cs typeface="Rockwell"/>
              </a:rPr>
              <a:t>Surveys </a:t>
            </a:r>
            <a:r>
              <a:rPr sz="1050" spc="-10" dirty="0">
                <a:latin typeface="Rockwell"/>
                <a:cs typeface="Rockwell"/>
              </a:rPr>
              <a:t>are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cross-</a:t>
            </a:r>
            <a:r>
              <a:rPr sz="1050" spc="-25" dirty="0">
                <a:latin typeface="Rockwell"/>
                <a:cs typeface="Rockwell"/>
              </a:rPr>
              <a:t>sectional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studies.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b="1" spc="-10" dirty="0">
                <a:latin typeface="Rockwell"/>
                <a:cs typeface="Rockwell"/>
              </a:rPr>
              <a:t>Census</a:t>
            </a:r>
            <a:r>
              <a:rPr sz="1050" b="1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special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lang="en-AU" sz="1050" spc="-20" dirty="0">
                <a:latin typeface="Rockwell"/>
                <a:cs typeface="Rockwell"/>
              </a:rPr>
              <a:t>cross-sectional study where instead of a subset, the sample includes the whole</a:t>
            </a:r>
            <a:r>
              <a:rPr sz="105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population.</a:t>
            </a:r>
            <a:r>
              <a:rPr sz="1050" spc="10" dirty="0">
                <a:latin typeface="Rockwell"/>
                <a:cs typeface="Rockwell"/>
              </a:rPr>
              <a:t> </a:t>
            </a:r>
            <a:r>
              <a:rPr sz="1200" spc="-55" dirty="0">
                <a:latin typeface="Rockwell"/>
                <a:cs typeface="Rockwell"/>
              </a:rPr>
              <a:t>In</a:t>
            </a:r>
            <a:r>
              <a:rPr sz="1200" spc="-20" dirty="0">
                <a:latin typeface="Rockwell"/>
                <a:cs typeface="Rockwell"/>
              </a:rPr>
              <a:t> </a:t>
            </a:r>
            <a:r>
              <a:rPr sz="1200" b="1" spc="-50" dirty="0">
                <a:latin typeface="Rockwell"/>
                <a:cs typeface="Rockwell"/>
              </a:rPr>
              <a:t>longitudinal</a:t>
            </a:r>
            <a:r>
              <a:rPr sz="1200" b="1" spc="-25" dirty="0">
                <a:latin typeface="Rockwell"/>
                <a:cs typeface="Rockwell"/>
              </a:rPr>
              <a:t> </a:t>
            </a:r>
            <a:r>
              <a:rPr sz="1200" b="1" spc="-55" dirty="0">
                <a:latin typeface="Rockwell"/>
                <a:cs typeface="Rockwell"/>
              </a:rPr>
              <a:t>prospective</a:t>
            </a:r>
            <a:r>
              <a:rPr sz="1200" b="1" spc="-30" dirty="0">
                <a:latin typeface="Rockwell"/>
                <a:cs typeface="Rockwell"/>
              </a:rPr>
              <a:t> </a:t>
            </a:r>
            <a:r>
              <a:rPr sz="1200" b="1" spc="-45" dirty="0">
                <a:latin typeface="Rockwell"/>
                <a:cs typeface="Rockwell"/>
              </a:rPr>
              <a:t>studies</a:t>
            </a:r>
            <a:r>
              <a:rPr sz="1200" b="1" spc="-20" dirty="0">
                <a:latin typeface="Rockwell"/>
                <a:cs typeface="Rockwell"/>
              </a:rPr>
              <a:t> </a:t>
            </a:r>
            <a:r>
              <a:rPr sz="1200" spc="-60" dirty="0">
                <a:latin typeface="Rockwell"/>
                <a:cs typeface="Rockwell"/>
              </a:rPr>
              <a:t>observations</a:t>
            </a:r>
            <a:r>
              <a:rPr sz="1200" spc="-25" dirty="0">
                <a:latin typeface="Rockwell"/>
                <a:cs typeface="Rockwell"/>
              </a:rPr>
              <a:t> </a:t>
            </a:r>
            <a:r>
              <a:rPr sz="1200" spc="-65" dirty="0">
                <a:latin typeface="Rockwell"/>
                <a:cs typeface="Rockwell"/>
              </a:rPr>
              <a:t>are</a:t>
            </a:r>
            <a:r>
              <a:rPr sz="1200" spc="-30" dirty="0">
                <a:latin typeface="Rockwell"/>
                <a:cs typeface="Rockwell"/>
              </a:rPr>
              <a:t> </a:t>
            </a:r>
            <a:r>
              <a:rPr sz="1200" spc="-60" dirty="0">
                <a:latin typeface="Rockwell"/>
                <a:cs typeface="Rockwell"/>
              </a:rPr>
              <a:t>repeated</a:t>
            </a:r>
            <a:r>
              <a:rPr sz="1200" spc="-25" dirty="0">
                <a:latin typeface="Rockwell"/>
                <a:cs typeface="Rockwell"/>
              </a:rPr>
              <a:t> </a:t>
            </a:r>
            <a:r>
              <a:rPr sz="1200" spc="-45" dirty="0">
                <a:latin typeface="Rockwell"/>
                <a:cs typeface="Rockwell"/>
              </a:rPr>
              <a:t>in</a:t>
            </a:r>
            <a:r>
              <a:rPr sz="1200" spc="-20" dirty="0">
                <a:latin typeface="Rockwell"/>
                <a:cs typeface="Rockwell"/>
              </a:rPr>
              <a:t> </a:t>
            </a:r>
            <a:r>
              <a:rPr sz="1200" spc="-70" dirty="0">
                <a:latin typeface="Rockwell"/>
                <a:cs typeface="Rockwell"/>
              </a:rPr>
              <a:t>same</a:t>
            </a:r>
            <a:r>
              <a:rPr sz="1200" spc="-25" dirty="0">
                <a:latin typeface="Rockwell"/>
                <a:cs typeface="Rockwell"/>
              </a:rPr>
              <a:t> </a:t>
            </a:r>
            <a:r>
              <a:rPr sz="1200" spc="-60" dirty="0">
                <a:latin typeface="Rockwell"/>
                <a:cs typeface="Rockwell"/>
              </a:rPr>
              <a:t>population</a:t>
            </a:r>
            <a:r>
              <a:rPr sz="1200" spc="-30" dirty="0">
                <a:latin typeface="Rockwell"/>
                <a:cs typeface="Rockwell"/>
              </a:rPr>
              <a:t> </a:t>
            </a:r>
            <a:r>
              <a:rPr sz="1200" spc="-80" dirty="0">
                <a:latin typeface="Rockwell"/>
                <a:cs typeface="Rockwell"/>
              </a:rPr>
              <a:t>over</a:t>
            </a:r>
            <a:r>
              <a:rPr sz="1200" spc="-25" dirty="0">
                <a:latin typeface="Rockwell"/>
                <a:cs typeface="Rockwell"/>
              </a:rPr>
              <a:t> </a:t>
            </a:r>
            <a:r>
              <a:rPr sz="1200" spc="-50" dirty="0">
                <a:latin typeface="Rockwell"/>
                <a:cs typeface="Rockwell"/>
              </a:rPr>
              <a:t>a </a:t>
            </a:r>
            <a:r>
              <a:rPr sz="1200" spc="-65" dirty="0">
                <a:latin typeface="Rockwell"/>
                <a:cs typeface="Rockwell"/>
              </a:rPr>
              <a:t>prolonged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50" dirty="0">
                <a:latin typeface="Rockwell"/>
                <a:cs typeface="Rockwell"/>
              </a:rPr>
              <a:t>time.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70" dirty="0">
                <a:latin typeface="Rockwell"/>
                <a:cs typeface="Rockwell"/>
              </a:rPr>
              <a:t>This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20" dirty="0">
                <a:latin typeface="Rockwell"/>
                <a:cs typeface="Rockwell"/>
              </a:rPr>
              <a:t>is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55" dirty="0">
                <a:latin typeface="Rockwell"/>
                <a:cs typeface="Rockwell"/>
              </a:rPr>
              <a:t>helpful</a:t>
            </a:r>
            <a:r>
              <a:rPr sz="1200" spc="-5" dirty="0">
                <a:latin typeface="Rockwell"/>
                <a:cs typeface="Rockwell"/>
              </a:rPr>
              <a:t> </a:t>
            </a:r>
            <a:r>
              <a:rPr sz="1200" spc="-30" dirty="0">
                <a:latin typeface="Rockwell"/>
                <a:cs typeface="Rockwell"/>
              </a:rPr>
              <a:t>to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70" dirty="0">
                <a:latin typeface="Rockwell"/>
                <a:cs typeface="Rockwell"/>
              </a:rPr>
              <a:t>study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60" dirty="0">
                <a:latin typeface="Rockwell"/>
                <a:cs typeface="Rockwell"/>
              </a:rPr>
              <a:t>natural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70" dirty="0">
                <a:latin typeface="Rockwell"/>
                <a:cs typeface="Rockwell"/>
              </a:rPr>
              <a:t>course</a:t>
            </a:r>
            <a:r>
              <a:rPr sz="1200" spc="-5" dirty="0">
                <a:latin typeface="Rockwell"/>
                <a:cs typeface="Rockwell"/>
              </a:rPr>
              <a:t> </a:t>
            </a:r>
            <a:r>
              <a:rPr sz="1200" spc="-35" dirty="0">
                <a:latin typeface="Rockwell"/>
                <a:cs typeface="Rockwell"/>
              </a:rPr>
              <a:t>of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50" dirty="0">
                <a:latin typeface="Rockwell"/>
                <a:cs typeface="Rockwell"/>
              </a:rPr>
              <a:t>illness,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70" dirty="0">
                <a:latin typeface="Rockwell"/>
                <a:cs typeface="Rockwell"/>
              </a:rPr>
              <a:t>study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55" dirty="0">
                <a:latin typeface="Rockwell"/>
                <a:cs typeface="Rockwell"/>
              </a:rPr>
              <a:t>risk</a:t>
            </a:r>
            <a:r>
              <a:rPr sz="1200" spc="-5" dirty="0">
                <a:latin typeface="Rockwell"/>
                <a:cs typeface="Rockwell"/>
              </a:rPr>
              <a:t> </a:t>
            </a:r>
            <a:r>
              <a:rPr sz="1200" spc="-50" dirty="0">
                <a:latin typeface="Rockwell"/>
                <a:cs typeface="Rockwell"/>
              </a:rPr>
              <a:t>factors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80" dirty="0">
                <a:latin typeface="Rockwell"/>
                <a:cs typeface="Rockwell"/>
              </a:rPr>
              <a:t>and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55" dirty="0">
                <a:latin typeface="Rockwell"/>
                <a:cs typeface="Rockwell"/>
              </a:rPr>
              <a:t>find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55" dirty="0">
                <a:latin typeface="Rockwell"/>
                <a:cs typeface="Rockwell"/>
              </a:rPr>
              <a:t>out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65" dirty="0">
                <a:latin typeface="Rockwell"/>
                <a:cs typeface="Rockwell"/>
              </a:rPr>
              <a:t>incidence</a:t>
            </a:r>
            <a:r>
              <a:rPr sz="1200" spc="-5" dirty="0">
                <a:latin typeface="Rockwell"/>
                <a:cs typeface="Rockwell"/>
              </a:rPr>
              <a:t> </a:t>
            </a:r>
            <a:r>
              <a:rPr sz="1200" spc="-55" dirty="0">
                <a:latin typeface="Rockwell"/>
                <a:cs typeface="Rockwell"/>
              </a:rPr>
              <a:t>rates.</a:t>
            </a:r>
            <a:r>
              <a:rPr sz="1200" spc="-10" dirty="0">
                <a:latin typeface="Rockwell"/>
                <a:cs typeface="Rockwell"/>
              </a:rPr>
              <a:t> </a:t>
            </a:r>
            <a:r>
              <a:rPr sz="1200" spc="-25" dirty="0">
                <a:latin typeface="Rockwell"/>
                <a:cs typeface="Rockwell"/>
              </a:rPr>
              <a:t>But </a:t>
            </a:r>
            <a:r>
              <a:rPr sz="1200" spc="-60" dirty="0">
                <a:latin typeface="Rockwell"/>
                <a:cs typeface="Rockwell"/>
              </a:rPr>
              <a:t>longitudinal</a:t>
            </a:r>
            <a:r>
              <a:rPr sz="1200" spc="-5" dirty="0">
                <a:latin typeface="Rockwell"/>
                <a:cs typeface="Rockwell"/>
              </a:rPr>
              <a:t> </a:t>
            </a:r>
            <a:r>
              <a:rPr sz="1200" spc="-55" dirty="0">
                <a:latin typeface="Rockwell"/>
                <a:cs typeface="Rockwell"/>
              </a:rPr>
              <a:t>studies</a:t>
            </a:r>
            <a:r>
              <a:rPr sz="1200" dirty="0">
                <a:latin typeface="Rockwell"/>
                <a:cs typeface="Rockwell"/>
              </a:rPr>
              <a:t> </a:t>
            </a:r>
            <a:r>
              <a:rPr sz="1200" spc="-65" dirty="0">
                <a:latin typeface="Rockwell"/>
                <a:cs typeface="Rockwell"/>
              </a:rPr>
              <a:t>are</a:t>
            </a:r>
            <a:r>
              <a:rPr sz="1200" dirty="0">
                <a:latin typeface="Rockwell"/>
                <a:cs typeface="Rockwell"/>
              </a:rPr>
              <a:t> </a:t>
            </a:r>
            <a:r>
              <a:rPr sz="1200" spc="-60" dirty="0">
                <a:latin typeface="Rockwell"/>
                <a:cs typeface="Rockwell"/>
              </a:rPr>
              <a:t>costly</a:t>
            </a:r>
            <a:r>
              <a:rPr sz="1200" dirty="0">
                <a:latin typeface="Rockwell"/>
                <a:cs typeface="Rockwell"/>
              </a:rPr>
              <a:t> </a:t>
            </a:r>
            <a:r>
              <a:rPr sz="1200" spc="-80" dirty="0">
                <a:latin typeface="Rockwell"/>
                <a:cs typeface="Rockwell"/>
              </a:rPr>
              <a:t>and</a:t>
            </a:r>
            <a:r>
              <a:rPr sz="1200" dirty="0">
                <a:latin typeface="Rockwell"/>
                <a:cs typeface="Rockwell"/>
              </a:rPr>
              <a:t> </a:t>
            </a:r>
            <a:r>
              <a:rPr lang="en-AU" sz="1200" spc="-50" dirty="0">
                <a:latin typeface="Rockwell"/>
                <a:cs typeface="Rockwell"/>
              </a:rPr>
              <a:t>time-consuming.</a:t>
            </a:r>
            <a:endParaRPr sz="1200" dirty="0">
              <a:latin typeface="Rockwell"/>
              <a:cs typeface="Rockwel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698557" y="2625276"/>
            <a:ext cx="1253490" cy="470534"/>
            <a:chOff x="5698557" y="2625276"/>
            <a:chExt cx="1253490" cy="470534"/>
          </a:xfrm>
        </p:grpSpPr>
        <p:sp>
          <p:nvSpPr>
            <p:cNvPr id="9" name="object 9"/>
            <p:cNvSpPr/>
            <p:nvPr/>
          </p:nvSpPr>
          <p:spPr>
            <a:xfrm>
              <a:off x="5711258" y="2637976"/>
              <a:ext cx="1228090" cy="445134"/>
            </a:xfrm>
            <a:custGeom>
              <a:avLst/>
              <a:gdLst/>
              <a:ahLst/>
              <a:cxnLst/>
              <a:rect l="l" t="t" r="r" b="b"/>
              <a:pathLst>
                <a:path w="1228090" h="445135">
                  <a:moveTo>
                    <a:pt x="1183507" y="0"/>
                  </a:moveTo>
                  <a:lnTo>
                    <a:pt x="44508" y="0"/>
                  </a:lnTo>
                  <a:lnTo>
                    <a:pt x="27183" y="3497"/>
                  </a:lnTo>
                  <a:lnTo>
                    <a:pt x="13035" y="13036"/>
                  </a:lnTo>
                  <a:lnTo>
                    <a:pt x="3497" y="27184"/>
                  </a:lnTo>
                  <a:lnTo>
                    <a:pt x="0" y="44509"/>
                  </a:lnTo>
                  <a:lnTo>
                    <a:pt x="0" y="400580"/>
                  </a:lnTo>
                  <a:lnTo>
                    <a:pt x="3497" y="417905"/>
                  </a:lnTo>
                  <a:lnTo>
                    <a:pt x="13035" y="432052"/>
                  </a:lnTo>
                  <a:lnTo>
                    <a:pt x="27183" y="441591"/>
                  </a:lnTo>
                  <a:lnTo>
                    <a:pt x="44508" y="445089"/>
                  </a:lnTo>
                  <a:lnTo>
                    <a:pt x="1183507" y="445089"/>
                  </a:lnTo>
                  <a:lnTo>
                    <a:pt x="1200833" y="441591"/>
                  </a:lnTo>
                  <a:lnTo>
                    <a:pt x="1214981" y="432052"/>
                  </a:lnTo>
                  <a:lnTo>
                    <a:pt x="1224519" y="417905"/>
                  </a:lnTo>
                  <a:lnTo>
                    <a:pt x="1228017" y="400580"/>
                  </a:lnTo>
                  <a:lnTo>
                    <a:pt x="1228017" y="44509"/>
                  </a:lnTo>
                  <a:lnTo>
                    <a:pt x="1224519" y="27184"/>
                  </a:lnTo>
                  <a:lnTo>
                    <a:pt x="1214981" y="13036"/>
                  </a:lnTo>
                  <a:lnTo>
                    <a:pt x="1200833" y="3497"/>
                  </a:lnTo>
                  <a:lnTo>
                    <a:pt x="1183507" y="0"/>
                  </a:lnTo>
                  <a:close/>
                </a:path>
              </a:pathLst>
            </a:custGeom>
            <a:solidFill>
              <a:srgbClr val="CD66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711257" y="2637976"/>
              <a:ext cx="1228090" cy="445134"/>
            </a:xfrm>
            <a:custGeom>
              <a:avLst/>
              <a:gdLst/>
              <a:ahLst/>
              <a:cxnLst/>
              <a:rect l="l" t="t" r="r" b="b"/>
              <a:pathLst>
                <a:path w="1228090" h="445135">
                  <a:moveTo>
                    <a:pt x="0" y="44509"/>
                  </a:moveTo>
                  <a:lnTo>
                    <a:pt x="3497" y="27183"/>
                  </a:lnTo>
                  <a:lnTo>
                    <a:pt x="13036" y="13036"/>
                  </a:lnTo>
                  <a:lnTo>
                    <a:pt x="27184" y="3497"/>
                  </a:lnTo>
                  <a:lnTo>
                    <a:pt x="44510" y="0"/>
                  </a:lnTo>
                  <a:lnTo>
                    <a:pt x="1183508" y="0"/>
                  </a:lnTo>
                  <a:lnTo>
                    <a:pt x="1200833" y="3497"/>
                  </a:lnTo>
                  <a:lnTo>
                    <a:pt x="1214981" y="13036"/>
                  </a:lnTo>
                  <a:lnTo>
                    <a:pt x="1224520" y="27183"/>
                  </a:lnTo>
                  <a:lnTo>
                    <a:pt x="1228018" y="44509"/>
                  </a:lnTo>
                  <a:lnTo>
                    <a:pt x="1228018" y="400580"/>
                  </a:lnTo>
                  <a:lnTo>
                    <a:pt x="1224520" y="417904"/>
                  </a:lnTo>
                  <a:lnTo>
                    <a:pt x="1214981" y="432052"/>
                  </a:lnTo>
                  <a:lnTo>
                    <a:pt x="1200833" y="441591"/>
                  </a:lnTo>
                  <a:lnTo>
                    <a:pt x="1183508" y="445089"/>
                  </a:lnTo>
                  <a:lnTo>
                    <a:pt x="44510" y="445089"/>
                  </a:lnTo>
                  <a:lnTo>
                    <a:pt x="27184" y="441591"/>
                  </a:lnTo>
                  <a:lnTo>
                    <a:pt x="13036" y="432052"/>
                  </a:lnTo>
                  <a:lnTo>
                    <a:pt x="3497" y="417904"/>
                  </a:lnTo>
                  <a:lnTo>
                    <a:pt x="0" y="400580"/>
                  </a:lnTo>
                  <a:lnTo>
                    <a:pt x="0" y="4450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913304" y="2636239"/>
            <a:ext cx="831215" cy="429259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58750" marR="5080" indent="-146685">
              <a:lnSpc>
                <a:spcPts val="1500"/>
              </a:lnSpc>
              <a:spcBef>
                <a:spcPts val="300"/>
              </a:spcBef>
            </a:pPr>
            <a:r>
              <a:rPr sz="1400" spc="-10" dirty="0" err="1">
                <a:solidFill>
                  <a:srgbClr val="FFFFFF"/>
                </a:solidFill>
                <a:latin typeface="Calibri"/>
                <a:cs typeface="Calibri"/>
              </a:rPr>
              <a:t>Descrip</a:t>
            </a:r>
            <a:r>
              <a:rPr lang="en-AU" sz="1400" spc="-10" dirty="0" err="1">
                <a:solidFill>
                  <a:srgbClr val="FFFFFF"/>
                </a:solidFill>
                <a:latin typeface="Calibri"/>
                <a:cs typeface="Calibri"/>
              </a:rPr>
              <a:t>ti</a:t>
            </a:r>
            <a:r>
              <a:rPr sz="1400" spc="-10" dirty="0" err="1">
                <a:solidFill>
                  <a:srgbClr val="FFFFFF"/>
                </a:solidFill>
                <a:latin typeface="Calibri"/>
                <a:cs typeface="Calibri"/>
              </a:rPr>
              <a:t>ve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 studies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821360" y="3070366"/>
            <a:ext cx="1005205" cy="582295"/>
            <a:chOff x="5821360" y="3070366"/>
            <a:chExt cx="1005205" cy="582295"/>
          </a:xfrm>
        </p:grpSpPr>
        <p:sp>
          <p:nvSpPr>
            <p:cNvPr id="13" name="object 13"/>
            <p:cNvSpPr/>
            <p:nvPr/>
          </p:nvSpPr>
          <p:spPr>
            <a:xfrm>
              <a:off x="5834060" y="3083066"/>
              <a:ext cx="123189" cy="334010"/>
            </a:xfrm>
            <a:custGeom>
              <a:avLst/>
              <a:gdLst/>
              <a:ahLst/>
              <a:cxnLst/>
              <a:rect l="l" t="t" r="r" b="b"/>
              <a:pathLst>
                <a:path w="123189" h="334010">
                  <a:moveTo>
                    <a:pt x="0" y="0"/>
                  </a:moveTo>
                  <a:lnTo>
                    <a:pt x="0" y="333816"/>
                  </a:lnTo>
                  <a:lnTo>
                    <a:pt x="122801" y="333816"/>
                  </a:lnTo>
                </a:path>
              </a:pathLst>
            </a:custGeom>
            <a:ln w="25400">
              <a:solidFill>
                <a:srgbClr val="AB52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956862" y="3194338"/>
              <a:ext cx="857250" cy="445134"/>
            </a:xfrm>
            <a:custGeom>
              <a:avLst/>
              <a:gdLst/>
              <a:ahLst/>
              <a:cxnLst/>
              <a:rect l="l" t="t" r="r" b="b"/>
              <a:pathLst>
                <a:path w="857250" h="445135">
                  <a:moveTo>
                    <a:pt x="812275" y="0"/>
                  </a:moveTo>
                  <a:lnTo>
                    <a:pt x="44508" y="0"/>
                  </a:lnTo>
                  <a:lnTo>
                    <a:pt x="27183" y="3497"/>
                  </a:lnTo>
                  <a:lnTo>
                    <a:pt x="13035" y="13036"/>
                  </a:lnTo>
                  <a:lnTo>
                    <a:pt x="3497" y="27183"/>
                  </a:lnTo>
                  <a:lnTo>
                    <a:pt x="0" y="44508"/>
                  </a:lnTo>
                  <a:lnTo>
                    <a:pt x="0" y="400579"/>
                  </a:lnTo>
                  <a:lnTo>
                    <a:pt x="3497" y="417904"/>
                  </a:lnTo>
                  <a:lnTo>
                    <a:pt x="13035" y="432052"/>
                  </a:lnTo>
                  <a:lnTo>
                    <a:pt x="27183" y="441591"/>
                  </a:lnTo>
                  <a:lnTo>
                    <a:pt x="44508" y="445089"/>
                  </a:lnTo>
                  <a:lnTo>
                    <a:pt x="812275" y="445089"/>
                  </a:lnTo>
                  <a:lnTo>
                    <a:pt x="829599" y="441591"/>
                  </a:lnTo>
                  <a:lnTo>
                    <a:pt x="843747" y="432052"/>
                  </a:lnTo>
                  <a:lnTo>
                    <a:pt x="853286" y="417904"/>
                  </a:lnTo>
                  <a:lnTo>
                    <a:pt x="856783" y="400579"/>
                  </a:lnTo>
                  <a:lnTo>
                    <a:pt x="856783" y="44508"/>
                  </a:lnTo>
                  <a:lnTo>
                    <a:pt x="853286" y="27183"/>
                  </a:lnTo>
                  <a:lnTo>
                    <a:pt x="843747" y="13036"/>
                  </a:lnTo>
                  <a:lnTo>
                    <a:pt x="829599" y="3497"/>
                  </a:lnTo>
                  <a:lnTo>
                    <a:pt x="812275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56862" y="3194338"/>
              <a:ext cx="857250" cy="445134"/>
            </a:xfrm>
            <a:custGeom>
              <a:avLst/>
              <a:gdLst/>
              <a:ahLst/>
              <a:cxnLst/>
              <a:rect l="l" t="t" r="r" b="b"/>
              <a:pathLst>
                <a:path w="857250" h="445135">
                  <a:moveTo>
                    <a:pt x="0" y="44509"/>
                  </a:moveTo>
                  <a:lnTo>
                    <a:pt x="3497" y="27184"/>
                  </a:lnTo>
                  <a:lnTo>
                    <a:pt x="13036" y="13036"/>
                  </a:lnTo>
                  <a:lnTo>
                    <a:pt x="27184" y="3497"/>
                  </a:lnTo>
                  <a:lnTo>
                    <a:pt x="44510" y="0"/>
                  </a:lnTo>
                  <a:lnTo>
                    <a:pt x="812276" y="0"/>
                  </a:lnTo>
                  <a:lnTo>
                    <a:pt x="829601" y="3497"/>
                  </a:lnTo>
                  <a:lnTo>
                    <a:pt x="843748" y="13036"/>
                  </a:lnTo>
                  <a:lnTo>
                    <a:pt x="853287" y="27184"/>
                  </a:lnTo>
                  <a:lnTo>
                    <a:pt x="856785" y="44509"/>
                  </a:lnTo>
                  <a:lnTo>
                    <a:pt x="856785" y="400580"/>
                  </a:lnTo>
                  <a:lnTo>
                    <a:pt x="853287" y="417905"/>
                  </a:lnTo>
                  <a:lnTo>
                    <a:pt x="843748" y="432052"/>
                  </a:lnTo>
                  <a:lnTo>
                    <a:pt x="829601" y="441591"/>
                  </a:lnTo>
                  <a:lnTo>
                    <a:pt x="812276" y="445089"/>
                  </a:lnTo>
                  <a:lnTo>
                    <a:pt x="44510" y="445089"/>
                  </a:lnTo>
                  <a:lnTo>
                    <a:pt x="27184" y="441591"/>
                  </a:lnTo>
                  <a:lnTo>
                    <a:pt x="13036" y="432052"/>
                  </a:lnTo>
                  <a:lnTo>
                    <a:pt x="3497" y="417905"/>
                  </a:lnTo>
                  <a:lnTo>
                    <a:pt x="0" y="400580"/>
                  </a:lnTo>
                  <a:lnTo>
                    <a:pt x="0" y="44509"/>
                  </a:lnTo>
                  <a:close/>
                </a:path>
              </a:pathLst>
            </a:custGeom>
            <a:ln w="25400">
              <a:solidFill>
                <a:srgbClr val="CD66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003612" y="3245496"/>
            <a:ext cx="769620" cy="32512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227329" marR="5080" indent="-215265">
              <a:lnSpc>
                <a:spcPts val="1100"/>
              </a:lnSpc>
              <a:spcBef>
                <a:spcPts val="270"/>
              </a:spcBef>
            </a:pPr>
            <a:r>
              <a:rPr sz="1050" dirty="0">
                <a:latin typeface="Calibri"/>
                <a:cs typeface="Calibri"/>
              </a:rPr>
              <a:t>case</a:t>
            </a:r>
            <a:r>
              <a:rPr sz="1050" spc="-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reports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spc="-50" dirty="0">
                <a:latin typeface="Calibri"/>
                <a:cs typeface="Calibri"/>
              </a:rPr>
              <a:t>/</a:t>
            </a:r>
            <a:r>
              <a:rPr sz="1050" spc="-10" dirty="0">
                <a:latin typeface="Calibri"/>
                <a:cs typeface="Calibri"/>
              </a:rPr>
              <a:t> series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821360" y="3070366"/>
            <a:ext cx="1024255" cy="1138555"/>
            <a:chOff x="5821360" y="3070366"/>
            <a:chExt cx="1024255" cy="1138555"/>
          </a:xfrm>
        </p:grpSpPr>
        <p:sp>
          <p:nvSpPr>
            <p:cNvPr id="18" name="object 18"/>
            <p:cNvSpPr/>
            <p:nvPr/>
          </p:nvSpPr>
          <p:spPr>
            <a:xfrm>
              <a:off x="5834060" y="3083066"/>
              <a:ext cx="123189" cy="890269"/>
            </a:xfrm>
            <a:custGeom>
              <a:avLst/>
              <a:gdLst/>
              <a:ahLst/>
              <a:cxnLst/>
              <a:rect l="l" t="t" r="r" b="b"/>
              <a:pathLst>
                <a:path w="123189" h="890270">
                  <a:moveTo>
                    <a:pt x="0" y="0"/>
                  </a:moveTo>
                  <a:lnTo>
                    <a:pt x="0" y="890178"/>
                  </a:lnTo>
                  <a:lnTo>
                    <a:pt x="122801" y="890178"/>
                  </a:lnTo>
                </a:path>
              </a:pathLst>
            </a:custGeom>
            <a:ln w="25400">
              <a:solidFill>
                <a:srgbClr val="AB52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956862" y="3750699"/>
              <a:ext cx="876300" cy="445134"/>
            </a:xfrm>
            <a:custGeom>
              <a:avLst/>
              <a:gdLst/>
              <a:ahLst/>
              <a:cxnLst/>
              <a:rect l="l" t="t" r="r" b="b"/>
              <a:pathLst>
                <a:path w="876300" h="445135">
                  <a:moveTo>
                    <a:pt x="831325" y="0"/>
                  </a:moveTo>
                  <a:lnTo>
                    <a:pt x="44508" y="0"/>
                  </a:lnTo>
                  <a:lnTo>
                    <a:pt x="27183" y="3497"/>
                  </a:lnTo>
                  <a:lnTo>
                    <a:pt x="13035" y="13036"/>
                  </a:lnTo>
                  <a:lnTo>
                    <a:pt x="3497" y="27184"/>
                  </a:lnTo>
                  <a:lnTo>
                    <a:pt x="0" y="44509"/>
                  </a:lnTo>
                  <a:lnTo>
                    <a:pt x="0" y="400579"/>
                  </a:lnTo>
                  <a:lnTo>
                    <a:pt x="3497" y="417904"/>
                  </a:lnTo>
                  <a:lnTo>
                    <a:pt x="13035" y="432052"/>
                  </a:lnTo>
                  <a:lnTo>
                    <a:pt x="27183" y="441591"/>
                  </a:lnTo>
                  <a:lnTo>
                    <a:pt x="44508" y="445089"/>
                  </a:lnTo>
                  <a:lnTo>
                    <a:pt x="831325" y="445089"/>
                  </a:lnTo>
                  <a:lnTo>
                    <a:pt x="848649" y="441591"/>
                  </a:lnTo>
                  <a:lnTo>
                    <a:pt x="862797" y="432052"/>
                  </a:lnTo>
                  <a:lnTo>
                    <a:pt x="872336" y="417904"/>
                  </a:lnTo>
                  <a:lnTo>
                    <a:pt x="875833" y="400579"/>
                  </a:lnTo>
                  <a:lnTo>
                    <a:pt x="875833" y="44509"/>
                  </a:lnTo>
                  <a:lnTo>
                    <a:pt x="872336" y="27184"/>
                  </a:lnTo>
                  <a:lnTo>
                    <a:pt x="862797" y="13036"/>
                  </a:lnTo>
                  <a:lnTo>
                    <a:pt x="848649" y="3497"/>
                  </a:lnTo>
                  <a:lnTo>
                    <a:pt x="831325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956862" y="3750700"/>
              <a:ext cx="876300" cy="445134"/>
            </a:xfrm>
            <a:custGeom>
              <a:avLst/>
              <a:gdLst/>
              <a:ahLst/>
              <a:cxnLst/>
              <a:rect l="l" t="t" r="r" b="b"/>
              <a:pathLst>
                <a:path w="876300" h="445135">
                  <a:moveTo>
                    <a:pt x="0" y="44509"/>
                  </a:moveTo>
                  <a:lnTo>
                    <a:pt x="3497" y="27183"/>
                  </a:lnTo>
                  <a:lnTo>
                    <a:pt x="13036" y="13036"/>
                  </a:lnTo>
                  <a:lnTo>
                    <a:pt x="27184" y="3497"/>
                  </a:lnTo>
                  <a:lnTo>
                    <a:pt x="44510" y="0"/>
                  </a:lnTo>
                  <a:lnTo>
                    <a:pt x="831326" y="0"/>
                  </a:lnTo>
                  <a:lnTo>
                    <a:pt x="848651" y="3497"/>
                  </a:lnTo>
                  <a:lnTo>
                    <a:pt x="862798" y="13036"/>
                  </a:lnTo>
                  <a:lnTo>
                    <a:pt x="872337" y="27183"/>
                  </a:lnTo>
                  <a:lnTo>
                    <a:pt x="875835" y="44509"/>
                  </a:lnTo>
                  <a:lnTo>
                    <a:pt x="875835" y="400580"/>
                  </a:lnTo>
                  <a:lnTo>
                    <a:pt x="872337" y="417905"/>
                  </a:lnTo>
                  <a:lnTo>
                    <a:pt x="862798" y="432052"/>
                  </a:lnTo>
                  <a:lnTo>
                    <a:pt x="848651" y="441591"/>
                  </a:lnTo>
                  <a:lnTo>
                    <a:pt x="831326" y="445089"/>
                  </a:lnTo>
                  <a:lnTo>
                    <a:pt x="44510" y="445089"/>
                  </a:lnTo>
                  <a:lnTo>
                    <a:pt x="27184" y="441591"/>
                  </a:lnTo>
                  <a:lnTo>
                    <a:pt x="13036" y="432052"/>
                  </a:lnTo>
                  <a:lnTo>
                    <a:pt x="3497" y="417905"/>
                  </a:lnTo>
                  <a:lnTo>
                    <a:pt x="0" y="400580"/>
                  </a:lnTo>
                  <a:lnTo>
                    <a:pt x="0" y="44509"/>
                  </a:lnTo>
                  <a:close/>
                </a:path>
              </a:pathLst>
            </a:custGeom>
            <a:ln w="25400">
              <a:solidFill>
                <a:srgbClr val="CD66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002270" y="3809414"/>
            <a:ext cx="791845" cy="31750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212090" marR="5080" indent="-200025">
              <a:lnSpc>
                <a:spcPts val="1100"/>
              </a:lnSpc>
              <a:spcBef>
                <a:spcPts val="219"/>
              </a:spcBef>
            </a:pPr>
            <a:r>
              <a:rPr sz="1000" dirty="0">
                <a:latin typeface="Calibri"/>
                <a:cs typeface="Calibri"/>
              </a:rPr>
              <a:t>Cross</a:t>
            </a:r>
            <a:r>
              <a:rPr sz="1000" spc="-3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sec</a:t>
            </a:r>
            <a:r>
              <a:rPr lang="en-AU" sz="1000" spc="-10" dirty="0" err="1">
                <a:latin typeface="Calibri"/>
                <a:cs typeface="Calibri"/>
              </a:rPr>
              <a:t>ti</a:t>
            </a:r>
            <a:r>
              <a:rPr sz="1000" spc="-10" dirty="0" err="1">
                <a:latin typeface="Calibri"/>
                <a:cs typeface="Calibri"/>
              </a:rPr>
              <a:t>onal</a:t>
            </a:r>
            <a:r>
              <a:rPr sz="1000" spc="-10" dirty="0">
                <a:latin typeface="Calibri"/>
                <a:cs typeface="Calibri"/>
              </a:rPr>
              <a:t> studies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7149121" y="2625276"/>
            <a:ext cx="1156335" cy="470534"/>
            <a:chOff x="7149121" y="2625276"/>
            <a:chExt cx="1156335" cy="470534"/>
          </a:xfrm>
        </p:grpSpPr>
        <p:sp>
          <p:nvSpPr>
            <p:cNvPr id="23" name="object 23"/>
            <p:cNvSpPr/>
            <p:nvPr/>
          </p:nvSpPr>
          <p:spPr>
            <a:xfrm>
              <a:off x="7161821" y="2637976"/>
              <a:ext cx="1130935" cy="445134"/>
            </a:xfrm>
            <a:custGeom>
              <a:avLst/>
              <a:gdLst/>
              <a:ahLst/>
              <a:cxnLst/>
              <a:rect l="l" t="t" r="r" b="b"/>
              <a:pathLst>
                <a:path w="1130934" h="445135">
                  <a:moveTo>
                    <a:pt x="1086026" y="0"/>
                  </a:moveTo>
                  <a:lnTo>
                    <a:pt x="44509" y="0"/>
                  </a:lnTo>
                  <a:lnTo>
                    <a:pt x="27184" y="3497"/>
                  </a:lnTo>
                  <a:lnTo>
                    <a:pt x="13036" y="13036"/>
                  </a:lnTo>
                  <a:lnTo>
                    <a:pt x="3497" y="27184"/>
                  </a:lnTo>
                  <a:lnTo>
                    <a:pt x="0" y="44509"/>
                  </a:lnTo>
                  <a:lnTo>
                    <a:pt x="0" y="400580"/>
                  </a:lnTo>
                  <a:lnTo>
                    <a:pt x="3497" y="417905"/>
                  </a:lnTo>
                  <a:lnTo>
                    <a:pt x="13036" y="432052"/>
                  </a:lnTo>
                  <a:lnTo>
                    <a:pt x="27184" y="441591"/>
                  </a:lnTo>
                  <a:lnTo>
                    <a:pt x="44509" y="445089"/>
                  </a:lnTo>
                  <a:lnTo>
                    <a:pt x="1086026" y="445089"/>
                  </a:lnTo>
                  <a:lnTo>
                    <a:pt x="1103351" y="441591"/>
                  </a:lnTo>
                  <a:lnTo>
                    <a:pt x="1117498" y="432052"/>
                  </a:lnTo>
                  <a:lnTo>
                    <a:pt x="1127037" y="417905"/>
                  </a:lnTo>
                  <a:lnTo>
                    <a:pt x="1130534" y="400580"/>
                  </a:lnTo>
                  <a:lnTo>
                    <a:pt x="1130534" y="44509"/>
                  </a:lnTo>
                  <a:lnTo>
                    <a:pt x="1127037" y="27184"/>
                  </a:lnTo>
                  <a:lnTo>
                    <a:pt x="1117498" y="13036"/>
                  </a:lnTo>
                  <a:lnTo>
                    <a:pt x="1103351" y="3497"/>
                  </a:lnTo>
                  <a:lnTo>
                    <a:pt x="1086026" y="0"/>
                  </a:lnTo>
                  <a:close/>
                </a:path>
              </a:pathLst>
            </a:custGeom>
            <a:solidFill>
              <a:srgbClr val="CD66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161821" y="2637976"/>
              <a:ext cx="1130935" cy="445134"/>
            </a:xfrm>
            <a:custGeom>
              <a:avLst/>
              <a:gdLst/>
              <a:ahLst/>
              <a:cxnLst/>
              <a:rect l="l" t="t" r="r" b="b"/>
              <a:pathLst>
                <a:path w="1130934" h="445135">
                  <a:moveTo>
                    <a:pt x="0" y="44509"/>
                  </a:moveTo>
                  <a:lnTo>
                    <a:pt x="3497" y="27183"/>
                  </a:lnTo>
                  <a:lnTo>
                    <a:pt x="13036" y="13036"/>
                  </a:lnTo>
                  <a:lnTo>
                    <a:pt x="27184" y="3497"/>
                  </a:lnTo>
                  <a:lnTo>
                    <a:pt x="44510" y="0"/>
                  </a:lnTo>
                  <a:lnTo>
                    <a:pt x="1086026" y="0"/>
                  </a:lnTo>
                  <a:lnTo>
                    <a:pt x="1103351" y="3497"/>
                  </a:lnTo>
                  <a:lnTo>
                    <a:pt x="1117499" y="13036"/>
                  </a:lnTo>
                  <a:lnTo>
                    <a:pt x="1127038" y="27183"/>
                  </a:lnTo>
                  <a:lnTo>
                    <a:pt x="1130536" y="44509"/>
                  </a:lnTo>
                  <a:lnTo>
                    <a:pt x="1130536" y="400580"/>
                  </a:lnTo>
                  <a:lnTo>
                    <a:pt x="1127038" y="417904"/>
                  </a:lnTo>
                  <a:lnTo>
                    <a:pt x="1117499" y="432052"/>
                  </a:lnTo>
                  <a:lnTo>
                    <a:pt x="1103351" y="441591"/>
                  </a:lnTo>
                  <a:lnTo>
                    <a:pt x="1086026" y="445089"/>
                  </a:lnTo>
                  <a:lnTo>
                    <a:pt x="44510" y="445089"/>
                  </a:lnTo>
                  <a:lnTo>
                    <a:pt x="27184" y="441591"/>
                  </a:lnTo>
                  <a:lnTo>
                    <a:pt x="13036" y="432052"/>
                  </a:lnTo>
                  <a:lnTo>
                    <a:pt x="3497" y="417904"/>
                  </a:lnTo>
                  <a:lnTo>
                    <a:pt x="0" y="400580"/>
                  </a:lnTo>
                  <a:lnTo>
                    <a:pt x="0" y="4450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7366825" y="2636239"/>
            <a:ext cx="727075" cy="429259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06680" marR="5080" indent="-94615">
              <a:lnSpc>
                <a:spcPts val="1500"/>
              </a:lnSpc>
              <a:spcBef>
                <a:spcPts val="300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Analy</a:t>
            </a:r>
            <a:r>
              <a:rPr lang="en-AU" sz="1400" spc="-10" dirty="0" err="1">
                <a:solidFill>
                  <a:srgbClr val="FFFFFF"/>
                </a:solidFill>
                <a:latin typeface="Calibri"/>
                <a:cs typeface="Calibri"/>
              </a:rPr>
              <a:t>ti</a:t>
            </a:r>
            <a:r>
              <a:rPr sz="1400" spc="-10" dirty="0" err="1">
                <a:solidFill>
                  <a:srgbClr val="FFFFFF"/>
                </a:solidFill>
                <a:latin typeface="Calibri"/>
                <a:cs typeface="Calibri"/>
              </a:rPr>
              <a:t>cal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 studies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7262176" y="3070366"/>
            <a:ext cx="1151255" cy="582295"/>
            <a:chOff x="7262176" y="3070366"/>
            <a:chExt cx="1151255" cy="582295"/>
          </a:xfrm>
        </p:grpSpPr>
        <p:sp>
          <p:nvSpPr>
            <p:cNvPr id="27" name="object 27"/>
            <p:cNvSpPr/>
            <p:nvPr/>
          </p:nvSpPr>
          <p:spPr>
            <a:xfrm>
              <a:off x="7274876" y="3083066"/>
              <a:ext cx="113664" cy="334010"/>
            </a:xfrm>
            <a:custGeom>
              <a:avLst/>
              <a:gdLst/>
              <a:ahLst/>
              <a:cxnLst/>
              <a:rect l="l" t="t" r="r" b="b"/>
              <a:pathLst>
                <a:path w="113665" h="334010">
                  <a:moveTo>
                    <a:pt x="0" y="0"/>
                  </a:moveTo>
                  <a:lnTo>
                    <a:pt x="0" y="333816"/>
                  </a:lnTo>
                  <a:lnTo>
                    <a:pt x="113052" y="333816"/>
                  </a:lnTo>
                </a:path>
              </a:pathLst>
            </a:custGeom>
            <a:ln w="25400">
              <a:solidFill>
                <a:srgbClr val="AB52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387929" y="3194338"/>
              <a:ext cx="1012825" cy="445134"/>
            </a:xfrm>
            <a:custGeom>
              <a:avLst/>
              <a:gdLst/>
              <a:ahLst/>
              <a:cxnLst/>
              <a:rect l="l" t="t" r="r" b="b"/>
              <a:pathLst>
                <a:path w="1012825" h="445135">
                  <a:moveTo>
                    <a:pt x="968079" y="0"/>
                  </a:moveTo>
                  <a:lnTo>
                    <a:pt x="44508" y="0"/>
                  </a:lnTo>
                  <a:lnTo>
                    <a:pt x="27183" y="3497"/>
                  </a:lnTo>
                  <a:lnTo>
                    <a:pt x="13036" y="13036"/>
                  </a:lnTo>
                  <a:lnTo>
                    <a:pt x="3497" y="27183"/>
                  </a:lnTo>
                  <a:lnTo>
                    <a:pt x="0" y="44508"/>
                  </a:lnTo>
                  <a:lnTo>
                    <a:pt x="0" y="400579"/>
                  </a:lnTo>
                  <a:lnTo>
                    <a:pt x="3497" y="417904"/>
                  </a:lnTo>
                  <a:lnTo>
                    <a:pt x="13036" y="432052"/>
                  </a:lnTo>
                  <a:lnTo>
                    <a:pt x="27183" y="441591"/>
                  </a:lnTo>
                  <a:lnTo>
                    <a:pt x="44508" y="445089"/>
                  </a:lnTo>
                  <a:lnTo>
                    <a:pt x="968079" y="445089"/>
                  </a:lnTo>
                  <a:lnTo>
                    <a:pt x="985404" y="441591"/>
                  </a:lnTo>
                  <a:lnTo>
                    <a:pt x="999552" y="432052"/>
                  </a:lnTo>
                  <a:lnTo>
                    <a:pt x="1009091" y="417904"/>
                  </a:lnTo>
                  <a:lnTo>
                    <a:pt x="1012588" y="400579"/>
                  </a:lnTo>
                  <a:lnTo>
                    <a:pt x="1012588" y="44508"/>
                  </a:lnTo>
                  <a:lnTo>
                    <a:pt x="1009091" y="27183"/>
                  </a:lnTo>
                  <a:lnTo>
                    <a:pt x="999552" y="13036"/>
                  </a:lnTo>
                  <a:lnTo>
                    <a:pt x="985404" y="3497"/>
                  </a:lnTo>
                  <a:lnTo>
                    <a:pt x="968079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387929" y="3194338"/>
              <a:ext cx="1012825" cy="445134"/>
            </a:xfrm>
            <a:custGeom>
              <a:avLst/>
              <a:gdLst/>
              <a:ahLst/>
              <a:cxnLst/>
              <a:rect l="l" t="t" r="r" b="b"/>
              <a:pathLst>
                <a:path w="1012825" h="445135">
                  <a:moveTo>
                    <a:pt x="0" y="44509"/>
                  </a:moveTo>
                  <a:lnTo>
                    <a:pt x="3497" y="27184"/>
                  </a:lnTo>
                  <a:lnTo>
                    <a:pt x="13036" y="13036"/>
                  </a:lnTo>
                  <a:lnTo>
                    <a:pt x="27183" y="3497"/>
                  </a:lnTo>
                  <a:lnTo>
                    <a:pt x="44509" y="0"/>
                  </a:lnTo>
                  <a:lnTo>
                    <a:pt x="968079" y="0"/>
                  </a:lnTo>
                  <a:lnTo>
                    <a:pt x="985404" y="3497"/>
                  </a:lnTo>
                  <a:lnTo>
                    <a:pt x="999551" y="13036"/>
                  </a:lnTo>
                  <a:lnTo>
                    <a:pt x="1009090" y="27184"/>
                  </a:lnTo>
                  <a:lnTo>
                    <a:pt x="1012588" y="44509"/>
                  </a:lnTo>
                  <a:lnTo>
                    <a:pt x="1012588" y="400580"/>
                  </a:lnTo>
                  <a:lnTo>
                    <a:pt x="1009090" y="417905"/>
                  </a:lnTo>
                  <a:lnTo>
                    <a:pt x="999551" y="432052"/>
                  </a:lnTo>
                  <a:lnTo>
                    <a:pt x="985404" y="441591"/>
                  </a:lnTo>
                  <a:lnTo>
                    <a:pt x="968079" y="445089"/>
                  </a:lnTo>
                  <a:lnTo>
                    <a:pt x="44509" y="445089"/>
                  </a:lnTo>
                  <a:lnTo>
                    <a:pt x="27183" y="441591"/>
                  </a:lnTo>
                  <a:lnTo>
                    <a:pt x="13036" y="432052"/>
                  </a:lnTo>
                  <a:lnTo>
                    <a:pt x="3497" y="417905"/>
                  </a:lnTo>
                  <a:lnTo>
                    <a:pt x="0" y="400580"/>
                  </a:lnTo>
                  <a:lnTo>
                    <a:pt x="0" y="44509"/>
                  </a:lnTo>
                  <a:close/>
                </a:path>
              </a:pathLst>
            </a:custGeom>
            <a:ln w="25400">
              <a:solidFill>
                <a:srgbClr val="CD66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7569057" y="3253052"/>
            <a:ext cx="657225" cy="31750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44780" marR="5080" indent="-132715">
              <a:lnSpc>
                <a:spcPts val="1100"/>
              </a:lnSpc>
              <a:spcBef>
                <a:spcPts val="219"/>
              </a:spcBef>
            </a:pPr>
            <a:r>
              <a:rPr sz="1000" spc="-50" dirty="0">
                <a:latin typeface="Calibri"/>
                <a:cs typeface="Calibri"/>
              </a:rPr>
              <a:t>case-</a:t>
            </a:r>
            <a:r>
              <a:rPr sz="1000" spc="-204" dirty="0">
                <a:latin typeface="Calibri"/>
                <a:cs typeface="Calibri"/>
              </a:rPr>
              <a:t>­</a:t>
            </a:r>
            <a:r>
              <a:rPr sz="1000" spc="-30" dirty="0">
                <a:latin typeface="Calibri"/>
                <a:cs typeface="Calibri"/>
              </a:rPr>
              <a:t>‐control</a:t>
            </a:r>
            <a:r>
              <a:rPr sz="1000" spc="-10" dirty="0">
                <a:latin typeface="Calibri"/>
                <a:cs typeface="Calibri"/>
              </a:rPr>
              <a:t> studies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7262176" y="3070366"/>
            <a:ext cx="1079500" cy="1138555"/>
            <a:chOff x="7262176" y="3070366"/>
            <a:chExt cx="1079500" cy="1138555"/>
          </a:xfrm>
        </p:grpSpPr>
        <p:sp>
          <p:nvSpPr>
            <p:cNvPr id="32" name="object 32"/>
            <p:cNvSpPr/>
            <p:nvPr/>
          </p:nvSpPr>
          <p:spPr>
            <a:xfrm>
              <a:off x="7274876" y="3083066"/>
              <a:ext cx="113664" cy="890269"/>
            </a:xfrm>
            <a:custGeom>
              <a:avLst/>
              <a:gdLst/>
              <a:ahLst/>
              <a:cxnLst/>
              <a:rect l="l" t="t" r="r" b="b"/>
              <a:pathLst>
                <a:path w="113665" h="890270">
                  <a:moveTo>
                    <a:pt x="0" y="0"/>
                  </a:moveTo>
                  <a:lnTo>
                    <a:pt x="0" y="890178"/>
                  </a:lnTo>
                  <a:lnTo>
                    <a:pt x="113052" y="890178"/>
                  </a:lnTo>
                </a:path>
              </a:pathLst>
            </a:custGeom>
            <a:ln w="25400">
              <a:solidFill>
                <a:srgbClr val="AB52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387929" y="3750699"/>
              <a:ext cx="941069" cy="445134"/>
            </a:xfrm>
            <a:custGeom>
              <a:avLst/>
              <a:gdLst/>
              <a:ahLst/>
              <a:cxnLst/>
              <a:rect l="l" t="t" r="r" b="b"/>
              <a:pathLst>
                <a:path w="941070" h="445135">
                  <a:moveTo>
                    <a:pt x="896237" y="0"/>
                  </a:moveTo>
                  <a:lnTo>
                    <a:pt x="44508" y="0"/>
                  </a:lnTo>
                  <a:lnTo>
                    <a:pt x="27183" y="3497"/>
                  </a:lnTo>
                  <a:lnTo>
                    <a:pt x="13036" y="13036"/>
                  </a:lnTo>
                  <a:lnTo>
                    <a:pt x="3497" y="27184"/>
                  </a:lnTo>
                  <a:lnTo>
                    <a:pt x="0" y="44509"/>
                  </a:lnTo>
                  <a:lnTo>
                    <a:pt x="0" y="400579"/>
                  </a:lnTo>
                  <a:lnTo>
                    <a:pt x="3497" y="417904"/>
                  </a:lnTo>
                  <a:lnTo>
                    <a:pt x="13036" y="432052"/>
                  </a:lnTo>
                  <a:lnTo>
                    <a:pt x="27183" y="441591"/>
                  </a:lnTo>
                  <a:lnTo>
                    <a:pt x="44508" y="445089"/>
                  </a:lnTo>
                  <a:lnTo>
                    <a:pt x="896237" y="445089"/>
                  </a:lnTo>
                  <a:lnTo>
                    <a:pt x="913562" y="441591"/>
                  </a:lnTo>
                  <a:lnTo>
                    <a:pt x="927710" y="432052"/>
                  </a:lnTo>
                  <a:lnTo>
                    <a:pt x="937249" y="417904"/>
                  </a:lnTo>
                  <a:lnTo>
                    <a:pt x="940747" y="400579"/>
                  </a:lnTo>
                  <a:lnTo>
                    <a:pt x="940747" y="44509"/>
                  </a:lnTo>
                  <a:lnTo>
                    <a:pt x="937249" y="27184"/>
                  </a:lnTo>
                  <a:lnTo>
                    <a:pt x="927710" y="13036"/>
                  </a:lnTo>
                  <a:lnTo>
                    <a:pt x="913562" y="3497"/>
                  </a:lnTo>
                  <a:lnTo>
                    <a:pt x="896237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387929" y="3750700"/>
              <a:ext cx="941069" cy="445134"/>
            </a:xfrm>
            <a:custGeom>
              <a:avLst/>
              <a:gdLst/>
              <a:ahLst/>
              <a:cxnLst/>
              <a:rect l="l" t="t" r="r" b="b"/>
              <a:pathLst>
                <a:path w="941070" h="445135">
                  <a:moveTo>
                    <a:pt x="0" y="44509"/>
                  </a:moveTo>
                  <a:lnTo>
                    <a:pt x="3497" y="27183"/>
                  </a:lnTo>
                  <a:lnTo>
                    <a:pt x="13036" y="13036"/>
                  </a:lnTo>
                  <a:lnTo>
                    <a:pt x="27183" y="3497"/>
                  </a:lnTo>
                  <a:lnTo>
                    <a:pt x="44509" y="0"/>
                  </a:lnTo>
                  <a:lnTo>
                    <a:pt x="896238" y="0"/>
                  </a:lnTo>
                  <a:lnTo>
                    <a:pt x="913562" y="3497"/>
                  </a:lnTo>
                  <a:lnTo>
                    <a:pt x="927710" y="13036"/>
                  </a:lnTo>
                  <a:lnTo>
                    <a:pt x="937249" y="27183"/>
                  </a:lnTo>
                  <a:lnTo>
                    <a:pt x="940747" y="44509"/>
                  </a:lnTo>
                  <a:lnTo>
                    <a:pt x="940747" y="400580"/>
                  </a:lnTo>
                  <a:lnTo>
                    <a:pt x="937249" y="417905"/>
                  </a:lnTo>
                  <a:lnTo>
                    <a:pt x="927710" y="432052"/>
                  </a:lnTo>
                  <a:lnTo>
                    <a:pt x="913562" y="441591"/>
                  </a:lnTo>
                  <a:lnTo>
                    <a:pt x="896238" y="445089"/>
                  </a:lnTo>
                  <a:lnTo>
                    <a:pt x="44509" y="445089"/>
                  </a:lnTo>
                  <a:lnTo>
                    <a:pt x="27183" y="441591"/>
                  </a:lnTo>
                  <a:lnTo>
                    <a:pt x="13036" y="432052"/>
                  </a:lnTo>
                  <a:lnTo>
                    <a:pt x="3497" y="417905"/>
                  </a:lnTo>
                  <a:lnTo>
                    <a:pt x="0" y="400580"/>
                  </a:lnTo>
                  <a:lnTo>
                    <a:pt x="0" y="44509"/>
                  </a:lnTo>
                  <a:close/>
                </a:path>
              </a:pathLst>
            </a:custGeom>
            <a:ln w="25400">
              <a:solidFill>
                <a:srgbClr val="CD66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7481233" y="3877994"/>
            <a:ext cx="76073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cohort</a:t>
            </a:r>
            <a:r>
              <a:rPr sz="1000" spc="-2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studies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7262176" y="3070366"/>
            <a:ext cx="1216660" cy="1694814"/>
            <a:chOff x="7262176" y="3070366"/>
            <a:chExt cx="1216660" cy="1694814"/>
          </a:xfrm>
        </p:grpSpPr>
        <p:sp>
          <p:nvSpPr>
            <p:cNvPr id="37" name="object 37"/>
            <p:cNvSpPr/>
            <p:nvPr/>
          </p:nvSpPr>
          <p:spPr>
            <a:xfrm>
              <a:off x="7274876" y="3083066"/>
              <a:ext cx="113664" cy="1447165"/>
            </a:xfrm>
            <a:custGeom>
              <a:avLst/>
              <a:gdLst/>
              <a:ahLst/>
              <a:cxnLst/>
              <a:rect l="l" t="t" r="r" b="b"/>
              <a:pathLst>
                <a:path w="113665" h="1447164">
                  <a:moveTo>
                    <a:pt x="0" y="0"/>
                  </a:moveTo>
                  <a:lnTo>
                    <a:pt x="0" y="1446539"/>
                  </a:lnTo>
                  <a:lnTo>
                    <a:pt x="113052" y="1446539"/>
                  </a:lnTo>
                </a:path>
              </a:pathLst>
            </a:custGeom>
            <a:ln w="25400">
              <a:solidFill>
                <a:srgbClr val="AB52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387929" y="4307061"/>
              <a:ext cx="1078230" cy="445134"/>
            </a:xfrm>
            <a:custGeom>
              <a:avLst/>
              <a:gdLst/>
              <a:ahLst/>
              <a:cxnLst/>
              <a:rect l="l" t="t" r="r" b="b"/>
              <a:pathLst>
                <a:path w="1078229" h="445135">
                  <a:moveTo>
                    <a:pt x="1033339" y="0"/>
                  </a:moveTo>
                  <a:lnTo>
                    <a:pt x="44508" y="0"/>
                  </a:lnTo>
                  <a:lnTo>
                    <a:pt x="27183" y="3497"/>
                  </a:lnTo>
                  <a:lnTo>
                    <a:pt x="13036" y="13036"/>
                  </a:lnTo>
                  <a:lnTo>
                    <a:pt x="3497" y="27183"/>
                  </a:lnTo>
                  <a:lnTo>
                    <a:pt x="0" y="44508"/>
                  </a:lnTo>
                  <a:lnTo>
                    <a:pt x="0" y="400579"/>
                  </a:lnTo>
                  <a:lnTo>
                    <a:pt x="3497" y="417904"/>
                  </a:lnTo>
                  <a:lnTo>
                    <a:pt x="13036" y="432052"/>
                  </a:lnTo>
                  <a:lnTo>
                    <a:pt x="27183" y="441590"/>
                  </a:lnTo>
                  <a:lnTo>
                    <a:pt x="44508" y="445088"/>
                  </a:lnTo>
                  <a:lnTo>
                    <a:pt x="1033339" y="445088"/>
                  </a:lnTo>
                  <a:lnTo>
                    <a:pt x="1050664" y="441590"/>
                  </a:lnTo>
                  <a:lnTo>
                    <a:pt x="1064812" y="432052"/>
                  </a:lnTo>
                  <a:lnTo>
                    <a:pt x="1074351" y="417904"/>
                  </a:lnTo>
                  <a:lnTo>
                    <a:pt x="1077849" y="400579"/>
                  </a:lnTo>
                  <a:lnTo>
                    <a:pt x="1077849" y="44508"/>
                  </a:lnTo>
                  <a:lnTo>
                    <a:pt x="1074351" y="27183"/>
                  </a:lnTo>
                  <a:lnTo>
                    <a:pt x="1064812" y="13036"/>
                  </a:lnTo>
                  <a:lnTo>
                    <a:pt x="1050664" y="3497"/>
                  </a:lnTo>
                  <a:lnTo>
                    <a:pt x="1033339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387929" y="4307061"/>
              <a:ext cx="1078230" cy="445134"/>
            </a:xfrm>
            <a:custGeom>
              <a:avLst/>
              <a:gdLst/>
              <a:ahLst/>
              <a:cxnLst/>
              <a:rect l="l" t="t" r="r" b="b"/>
              <a:pathLst>
                <a:path w="1078229" h="445135">
                  <a:moveTo>
                    <a:pt x="0" y="44509"/>
                  </a:moveTo>
                  <a:lnTo>
                    <a:pt x="3497" y="27183"/>
                  </a:lnTo>
                  <a:lnTo>
                    <a:pt x="13036" y="13036"/>
                  </a:lnTo>
                  <a:lnTo>
                    <a:pt x="27183" y="3497"/>
                  </a:lnTo>
                  <a:lnTo>
                    <a:pt x="44509" y="0"/>
                  </a:lnTo>
                  <a:lnTo>
                    <a:pt x="1033340" y="0"/>
                  </a:lnTo>
                  <a:lnTo>
                    <a:pt x="1050665" y="3497"/>
                  </a:lnTo>
                  <a:lnTo>
                    <a:pt x="1064812" y="13036"/>
                  </a:lnTo>
                  <a:lnTo>
                    <a:pt x="1074351" y="27183"/>
                  </a:lnTo>
                  <a:lnTo>
                    <a:pt x="1077849" y="44509"/>
                  </a:lnTo>
                  <a:lnTo>
                    <a:pt x="1077849" y="400580"/>
                  </a:lnTo>
                  <a:lnTo>
                    <a:pt x="1074351" y="417904"/>
                  </a:lnTo>
                  <a:lnTo>
                    <a:pt x="1064812" y="432052"/>
                  </a:lnTo>
                  <a:lnTo>
                    <a:pt x="1050665" y="441591"/>
                  </a:lnTo>
                  <a:lnTo>
                    <a:pt x="1033340" y="445089"/>
                  </a:lnTo>
                  <a:lnTo>
                    <a:pt x="44509" y="445089"/>
                  </a:lnTo>
                  <a:lnTo>
                    <a:pt x="27183" y="441591"/>
                  </a:lnTo>
                  <a:lnTo>
                    <a:pt x="13036" y="432052"/>
                  </a:lnTo>
                  <a:lnTo>
                    <a:pt x="3497" y="417904"/>
                  </a:lnTo>
                  <a:lnTo>
                    <a:pt x="0" y="400580"/>
                  </a:lnTo>
                  <a:lnTo>
                    <a:pt x="0" y="44509"/>
                  </a:lnTo>
                  <a:close/>
                </a:path>
              </a:pathLst>
            </a:custGeom>
            <a:ln w="25400">
              <a:solidFill>
                <a:srgbClr val="CD66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7464611" y="4434354"/>
            <a:ext cx="93091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ecological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studies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8502201" y="2625276"/>
            <a:ext cx="1211580" cy="470534"/>
            <a:chOff x="8502201" y="2625276"/>
            <a:chExt cx="1211580" cy="470534"/>
          </a:xfrm>
        </p:grpSpPr>
        <p:sp>
          <p:nvSpPr>
            <p:cNvPr id="42" name="object 42"/>
            <p:cNvSpPr/>
            <p:nvPr/>
          </p:nvSpPr>
          <p:spPr>
            <a:xfrm>
              <a:off x="8514901" y="2637976"/>
              <a:ext cx="1186180" cy="445134"/>
            </a:xfrm>
            <a:custGeom>
              <a:avLst/>
              <a:gdLst/>
              <a:ahLst/>
              <a:cxnLst/>
              <a:rect l="l" t="t" r="r" b="b"/>
              <a:pathLst>
                <a:path w="1186179" h="445135">
                  <a:moveTo>
                    <a:pt x="1141412" y="0"/>
                  </a:moveTo>
                  <a:lnTo>
                    <a:pt x="44508" y="0"/>
                  </a:lnTo>
                  <a:lnTo>
                    <a:pt x="27183" y="3497"/>
                  </a:lnTo>
                  <a:lnTo>
                    <a:pt x="13035" y="13036"/>
                  </a:lnTo>
                  <a:lnTo>
                    <a:pt x="3497" y="27184"/>
                  </a:lnTo>
                  <a:lnTo>
                    <a:pt x="0" y="44509"/>
                  </a:lnTo>
                  <a:lnTo>
                    <a:pt x="0" y="400580"/>
                  </a:lnTo>
                  <a:lnTo>
                    <a:pt x="3497" y="417905"/>
                  </a:lnTo>
                  <a:lnTo>
                    <a:pt x="13035" y="432052"/>
                  </a:lnTo>
                  <a:lnTo>
                    <a:pt x="27183" y="441591"/>
                  </a:lnTo>
                  <a:lnTo>
                    <a:pt x="44508" y="445089"/>
                  </a:lnTo>
                  <a:lnTo>
                    <a:pt x="1141412" y="445089"/>
                  </a:lnTo>
                  <a:lnTo>
                    <a:pt x="1158737" y="441591"/>
                  </a:lnTo>
                  <a:lnTo>
                    <a:pt x="1172885" y="432052"/>
                  </a:lnTo>
                  <a:lnTo>
                    <a:pt x="1182424" y="417905"/>
                  </a:lnTo>
                  <a:lnTo>
                    <a:pt x="1185922" y="400580"/>
                  </a:lnTo>
                  <a:lnTo>
                    <a:pt x="1185922" y="44509"/>
                  </a:lnTo>
                  <a:lnTo>
                    <a:pt x="1182424" y="27184"/>
                  </a:lnTo>
                  <a:lnTo>
                    <a:pt x="1172885" y="13036"/>
                  </a:lnTo>
                  <a:lnTo>
                    <a:pt x="1158737" y="3497"/>
                  </a:lnTo>
                  <a:lnTo>
                    <a:pt x="1141412" y="0"/>
                  </a:lnTo>
                  <a:close/>
                </a:path>
              </a:pathLst>
            </a:custGeom>
            <a:solidFill>
              <a:srgbClr val="CD66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8514901" y="2637976"/>
              <a:ext cx="1186180" cy="445134"/>
            </a:xfrm>
            <a:custGeom>
              <a:avLst/>
              <a:gdLst/>
              <a:ahLst/>
              <a:cxnLst/>
              <a:rect l="l" t="t" r="r" b="b"/>
              <a:pathLst>
                <a:path w="1186179" h="445135">
                  <a:moveTo>
                    <a:pt x="0" y="44509"/>
                  </a:moveTo>
                  <a:lnTo>
                    <a:pt x="3497" y="27183"/>
                  </a:lnTo>
                  <a:lnTo>
                    <a:pt x="13036" y="13036"/>
                  </a:lnTo>
                  <a:lnTo>
                    <a:pt x="27183" y="3497"/>
                  </a:lnTo>
                  <a:lnTo>
                    <a:pt x="44509" y="0"/>
                  </a:lnTo>
                  <a:lnTo>
                    <a:pt x="1141413" y="0"/>
                  </a:lnTo>
                  <a:lnTo>
                    <a:pt x="1158738" y="3497"/>
                  </a:lnTo>
                  <a:lnTo>
                    <a:pt x="1172885" y="13036"/>
                  </a:lnTo>
                  <a:lnTo>
                    <a:pt x="1182424" y="27183"/>
                  </a:lnTo>
                  <a:lnTo>
                    <a:pt x="1185922" y="44509"/>
                  </a:lnTo>
                  <a:lnTo>
                    <a:pt x="1185922" y="400580"/>
                  </a:lnTo>
                  <a:lnTo>
                    <a:pt x="1182424" y="417904"/>
                  </a:lnTo>
                  <a:lnTo>
                    <a:pt x="1172885" y="432052"/>
                  </a:lnTo>
                  <a:lnTo>
                    <a:pt x="1158738" y="441591"/>
                  </a:lnTo>
                  <a:lnTo>
                    <a:pt x="1141413" y="445089"/>
                  </a:lnTo>
                  <a:lnTo>
                    <a:pt x="44509" y="445089"/>
                  </a:lnTo>
                  <a:lnTo>
                    <a:pt x="27183" y="441591"/>
                  </a:lnTo>
                  <a:lnTo>
                    <a:pt x="13036" y="432052"/>
                  </a:lnTo>
                  <a:lnTo>
                    <a:pt x="3497" y="417904"/>
                  </a:lnTo>
                  <a:lnTo>
                    <a:pt x="0" y="400580"/>
                  </a:lnTo>
                  <a:lnTo>
                    <a:pt x="0" y="4450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8621280" y="2636239"/>
            <a:ext cx="979805" cy="429259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233045" marR="5080" indent="-220979">
              <a:lnSpc>
                <a:spcPts val="1500"/>
              </a:lnSpc>
              <a:spcBef>
                <a:spcPts val="300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Experimental studies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8620793" y="3070366"/>
            <a:ext cx="969010" cy="582295"/>
            <a:chOff x="8620793" y="3070366"/>
            <a:chExt cx="969010" cy="582295"/>
          </a:xfrm>
        </p:grpSpPr>
        <p:sp>
          <p:nvSpPr>
            <p:cNvPr id="46" name="object 46"/>
            <p:cNvSpPr/>
            <p:nvPr/>
          </p:nvSpPr>
          <p:spPr>
            <a:xfrm>
              <a:off x="8633493" y="3083066"/>
              <a:ext cx="118745" cy="334010"/>
            </a:xfrm>
            <a:custGeom>
              <a:avLst/>
              <a:gdLst/>
              <a:ahLst/>
              <a:cxnLst/>
              <a:rect l="l" t="t" r="r" b="b"/>
              <a:pathLst>
                <a:path w="118745" h="334010">
                  <a:moveTo>
                    <a:pt x="0" y="0"/>
                  </a:moveTo>
                  <a:lnTo>
                    <a:pt x="0" y="333816"/>
                  </a:lnTo>
                  <a:lnTo>
                    <a:pt x="118592" y="333816"/>
                  </a:lnTo>
                </a:path>
              </a:pathLst>
            </a:custGeom>
            <a:ln w="25400">
              <a:solidFill>
                <a:srgbClr val="AB52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8752085" y="3194338"/>
              <a:ext cx="824865" cy="445134"/>
            </a:xfrm>
            <a:custGeom>
              <a:avLst/>
              <a:gdLst/>
              <a:ahLst/>
              <a:cxnLst/>
              <a:rect l="l" t="t" r="r" b="b"/>
              <a:pathLst>
                <a:path w="824865" h="445135">
                  <a:moveTo>
                    <a:pt x="780288" y="0"/>
                  </a:moveTo>
                  <a:lnTo>
                    <a:pt x="44509" y="0"/>
                  </a:lnTo>
                  <a:lnTo>
                    <a:pt x="27184" y="3497"/>
                  </a:lnTo>
                  <a:lnTo>
                    <a:pt x="13036" y="13036"/>
                  </a:lnTo>
                  <a:lnTo>
                    <a:pt x="3497" y="27183"/>
                  </a:lnTo>
                  <a:lnTo>
                    <a:pt x="0" y="44508"/>
                  </a:lnTo>
                  <a:lnTo>
                    <a:pt x="0" y="400579"/>
                  </a:lnTo>
                  <a:lnTo>
                    <a:pt x="3497" y="417904"/>
                  </a:lnTo>
                  <a:lnTo>
                    <a:pt x="13036" y="432052"/>
                  </a:lnTo>
                  <a:lnTo>
                    <a:pt x="27184" y="441591"/>
                  </a:lnTo>
                  <a:lnTo>
                    <a:pt x="44509" y="445089"/>
                  </a:lnTo>
                  <a:lnTo>
                    <a:pt x="780288" y="445089"/>
                  </a:lnTo>
                  <a:lnTo>
                    <a:pt x="797613" y="441591"/>
                  </a:lnTo>
                  <a:lnTo>
                    <a:pt x="811760" y="432052"/>
                  </a:lnTo>
                  <a:lnTo>
                    <a:pt x="821298" y="417904"/>
                  </a:lnTo>
                  <a:lnTo>
                    <a:pt x="824796" y="400579"/>
                  </a:lnTo>
                  <a:lnTo>
                    <a:pt x="824796" y="44508"/>
                  </a:lnTo>
                  <a:lnTo>
                    <a:pt x="821298" y="27183"/>
                  </a:lnTo>
                  <a:lnTo>
                    <a:pt x="811760" y="13036"/>
                  </a:lnTo>
                  <a:lnTo>
                    <a:pt x="797613" y="3497"/>
                  </a:lnTo>
                  <a:lnTo>
                    <a:pt x="780288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8752085" y="3194338"/>
              <a:ext cx="824865" cy="445134"/>
            </a:xfrm>
            <a:custGeom>
              <a:avLst/>
              <a:gdLst/>
              <a:ahLst/>
              <a:cxnLst/>
              <a:rect l="l" t="t" r="r" b="b"/>
              <a:pathLst>
                <a:path w="824865" h="445135">
                  <a:moveTo>
                    <a:pt x="0" y="44509"/>
                  </a:moveTo>
                  <a:lnTo>
                    <a:pt x="3497" y="27184"/>
                  </a:lnTo>
                  <a:lnTo>
                    <a:pt x="13036" y="13036"/>
                  </a:lnTo>
                  <a:lnTo>
                    <a:pt x="27183" y="3497"/>
                  </a:lnTo>
                  <a:lnTo>
                    <a:pt x="44509" y="0"/>
                  </a:lnTo>
                  <a:lnTo>
                    <a:pt x="780287" y="0"/>
                  </a:lnTo>
                  <a:lnTo>
                    <a:pt x="797612" y="3497"/>
                  </a:lnTo>
                  <a:lnTo>
                    <a:pt x="811759" y="13036"/>
                  </a:lnTo>
                  <a:lnTo>
                    <a:pt x="821298" y="27184"/>
                  </a:lnTo>
                  <a:lnTo>
                    <a:pt x="824796" y="44509"/>
                  </a:lnTo>
                  <a:lnTo>
                    <a:pt x="824796" y="400580"/>
                  </a:lnTo>
                  <a:lnTo>
                    <a:pt x="821298" y="417905"/>
                  </a:lnTo>
                  <a:lnTo>
                    <a:pt x="811759" y="432052"/>
                  </a:lnTo>
                  <a:lnTo>
                    <a:pt x="797612" y="441591"/>
                  </a:lnTo>
                  <a:lnTo>
                    <a:pt x="780287" y="445089"/>
                  </a:lnTo>
                  <a:lnTo>
                    <a:pt x="44509" y="445089"/>
                  </a:lnTo>
                  <a:lnTo>
                    <a:pt x="27183" y="441591"/>
                  </a:lnTo>
                  <a:lnTo>
                    <a:pt x="13036" y="432052"/>
                  </a:lnTo>
                  <a:lnTo>
                    <a:pt x="3497" y="417905"/>
                  </a:lnTo>
                  <a:lnTo>
                    <a:pt x="0" y="400580"/>
                  </a:lnTo>
                  <a:lnTo>
                    <a:pt x="0" y="44509"/>
                  </a:lnTo>
                  <a:close/>
                </a:path>
              </a:pathLst>
            </a:custGeom>
            <a:ln w="25400">
              <a:solidFill>
                <a:srgbClr val="CD66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8884866" y="3253052"/>
            <a:ext cx="565785" cy="31750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54940" marR="5080" indent="-142875">
              <a:lnSpc>
                <a:spcPts val="1100"/>
              </a:lnSpc>
              <a:spcBef>
                <a:spcPts val="219"/>
              </a:spcBef>
            </a:pPr>
            <a:r>
              <a:rPr sz="1000" spc="-10" dirty="0">
                <a:latin typeface="Calibri"/>
                <a:cs typeface="Calibri"/>
              </a:rPr>
              <a:t>Controlled trials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8620793" y="3070366"/>
            <a:ext cx="1026160" cy="1138555"/>
            <a:chOff x="8620793" y="3070366"/>
            <a:chExt cx="1026160" cy="1138555"/>
          </a:xfrm>
        </p:grpSpPr>
        <p:sp>
          <p:nvSpPr>
            <p:cNvPr id="51" name="object 51"/>
            <p:cNvSpPr/>
            <p:nvPr/>
          </p:nvSpPr>
          <p:spPr>
            <a:xfrm>
              <a:off x="8633493" y="3083066"/>
              <a:ext cx="118745" cy="890269"/>
            </a:xfrm>
            <a:custGeom>
              <a:avLst/>
              <a:gdLst/>
              <a:ahLst/>
              <a:cxnLst/>
              <a:rect l="l" t="t" r="r" b="b"/>
              <a:pathLst>
                <a:path w="118745" h="890270">
                  <a:moveTo>
                    <a:pt x="0" y="0"/>
                  </a:moveTo>
                  <a:lnTo>
                    <a:pt x="0" y="890178"/>
                  </a:lnTo>
                  <a:lnTo>
                    <a:pt x="118592" y="890178"/>
                  </a:lnTo>
                </a:path>
              </a:pathLst>
            </a:custGeom>
            <a:ln w="25400">
              <a:solidFill>
                <a:srgbClr val="AB52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8752085" y="3750699"/>
              <a:ext cx="882015" cy="445134"/>
            </a:xfrm>
            <a:custGeom>
              <a:avLst/>
              <a:gdLst/>
              <a:ahLst/>
              <a:cxnLst/>
              <a:rect l="l" t="t" r="r" b="b"/>
              <a:pathLst>
                <a:path w="882015" h="445135">
                  <a:moveTo>
                    <a:pt x="837436" y="0"/>
                  </a:moveTo>
                  <a:lnTo>
                    <a:pt x="44509" y="0"/>
                  </a:lnTo>
                  <a:lnTo>
                    <a:pt x="27184" y="3497"/>
                  </a:lnTo>
                  <a:lnTo>
                    <a:pt x="13036" y="13036"/>
                  </a:lnTo>
                  <a:lnTo>
                    <a:pt x="3497" y="27184"/>
                  </a:lnTo>
                  <a:lnTo>
                    <a:pt x="0" y="44509"/>
                  </a:lnTo>
                  <a:lnTo>
                    <a:pt x="0" y="400579"/>
                  </a:lnTo>
                  <a:lnTo>
                    <a:pt x="3497" y="417904"/>
                  </a:lnTo>
                  <a:lnTo>
                    <a:pt x="13036" y="432052"/>
                  </a:lnTo>
                  <a:lnTo>
                    <a:pt x="27184" y="441591"/>
                  </a:lnTo>
                  <a:lnTo>
                    <a:pt x="44509" y="445089"/>
                  </a:lnTo>
                  <a:lnTo>
                    <a:pt x="837436" y="445089"/>
                  </a:lnTo>
                  <a:lnTo>
                    <a:pt x="854761" y="441591"/>
                  </a:lnTo>
                  <a:lnTo>
                    <a:pt x="868909" y="432052"/>
                  </a:lnTo>
                  <a:lnTo>
                    <a:pt x="878447" y="417904"/>
                  </a:lnTo>
                  <a:lnTo>
                    <a:pt x="881945" y="400579"/>
                  </a:lnTo>
                  <a:lnTo>
                    <a:pt x="881945" y="44509"/>
                  </a:lnTo>
                  <a:lnTo>
                    <a:pt x="878447" y="27184"/>
                  </a:lnTo>
                  <a:lnTo>
                    <a:pt x="868909" y="13036"/>
                  </a:lnTo>
                  <a:lnTo>
                    <a:pt x="854761" y="3497"/>
                  </a:lnTo>
                  <a:lnTo>
                    <a:pt x="837436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8752085" y="3750700"/>
              <a:ext cx="882015" cy="445134"/>
            </a:xfrm>
            <a:custGeom>
              <a:avLst/>
              <a:gdLst/>
              <a:ahLst/>
              <a:cxnLst/>
              <a:rect l="l" t="t" r="r" b="b"/>
              <a:pathLst>
                <a:path w="882015" h="445135">
                  <a:moveTo>
                    <a:pt x="0" y="44509"/>
                  </a:moveTo>
                  <a:lnTo>
                    <a:pt x="3497" y="27183"/>
                  </a:lnTo>
                  <a:lnTo>
                    <a:pt x="13036" y="13036"/>
                  </a:lnTo>
                  <a:lnTo>
                    <a:pt x="27183" y="3497"/>
                  </a:lnTo>
                  <a:lnTo>
                    <a:pt x="44509" y="0"/>
                  </a:lnTo>
                  <a:lnTo>
                    <a:pt x="837436" y="0"/>
                  </a:lnTo>
                  <a:lnTo>
                    <a:pt x="854761" y="3497"/>
                  </a:lnTo>
                  <a:lnTo>
                    <a:pt x="868908" y="13036"/>
                  </a:lnTo>
                  <a:lnTo>
                    <a:pt x="878447" y="27183"/>
                  </a:lnTo>
                  <a:lnTo>
                    <a:pt x="881945" y="44509"/>
                  </a:lnTo>
                  <a:lnTo>
                    <a:pt x="881945" y="400580"/>
                  </a:lnTo>
                  <a:lnTo>
                    <a:pt x="878447" y="417905"/>
                  </a:lnTo>
                  <a:lnTo>
                    <a:pt x="868908" y="432052"/>
                  </a:lnTo>
                  <a:lnTo>
                    <a:pt x="854761" y="441591"/>
                  </a:lnTo>
                  <a:lnTo>
                    <a:pt x="837436" y="445089"/>
                  </a:lnTo>
                  <a:lnTo>
                    <a:pt x="44509" y="445089"/>
                  </a:lnTo>
                  <a:lnTo>
                    <a:pt x="27183" y="441591"/>
                  </a:lnTo>
                  <a:lnTo>
                    <a:pt x="13036" y="432052"/>
                  </a:lnTo>
                  <a:lnTo>
                    <a:pt x="3497" y="417905"/>
                  </a:lnTo>
                  <a:lnTo>
                    <a:pt x="0" y="400580"/>
                  </a:lnTo>
                  <a:lnTo>
                    <a:pt x="0" y="44509"/>
                  </a:lnTo>
                  <a:close/>
                </a:path>
              </a:pathLst>
            </a:custGeom>
            <a:ln w="25400">
              <a:solidFill>
                <a:srgbClr val="CD66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8846872" y="3809414"/>
            <a:ext cx="699135" cy="31750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220979" marR="5080" indent="-208915">
              <a:lnSpc>
                <a:spcPts val="1100"/>
              </a:lnSpc>
              <a:spcBef>
                <a:spcPts val="219"/>
              </a:spcBef>
            </a:pPr>
            <a:r>
              <a:rPr sz="1000" spc="-10" dirty="0">
                <a:latin typeface="Calibri"/>
                <a:cs typeface="Calibri"/>
              </a:rPr>
              <a:t>Uncontrolled trials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304800" y="304799"/>
            <a:ext cx="9867900" cy="6949440"/>
          </a:xfrm>
          <a:custGeom>
            <a:avLst/>
            <a:gdLst/>
            <a:ahLst/>
            <a:cxnLst/>
            <a:rect l="l" t="t" r="r" b="b"/>
            <a:pathLst>
              <a:path w="9867900" h="6949440">
                <a:moveTo>
                  <a:pt x="36563" y="36588"/>
                </a:moveTo>
                <a:lnTo>
                  <a:pt x="0" y="36588"/>
                </a:lnTo>
                <a:lnTo>
                  <a:pt x="0" y="6912864"/>
                </a:lnTo>
                <a:lnTo>
                  <a:pt x="0" y="6949440"/>
                </a:lnTo>
                <a:lnTo>
                  <a:pt x="36563" y="6949440"/>
                </a:lnTo>
                <a:lnTo>
                  <a:pt x="36563" y="6912877"/>
                </a:lnTo>
                <a:lnTo>
                  <a:pt x="36563" y="36588"/>
                </a:lnTo>
                <a:close/>
              </a:path>
              <a:path w="9867900" h="6949440">
                <a:moveTo>
                  <a:pt x="36563" y="0"/>
                </a:moveTo>
                <a:lnTo>
                  <a:pt x="0" y="0"/>
                </a:lnTo>
                <a:lnTo>
                  <a:pt x="0" y="36576"/>
                </a:lnTo>
                <a:lnTo>
                  <a:pt x="36563" y="36576"/>
                </a:lnTo>
                <a:lnTo>
                  <a:pt x="36563" y="0"/>
                </a:lnTo>
                <a:close/>
              </a:path>
              <a:path w="9867900" h="6949440">
                <a:moveTo>
                  <a:pt x="9867900" y="6912864"/>
                </a:moveTo>
                <a:lnTo>
                  <a:pt x="36576" y="6912864"/>
                </a:lnTo>
                <a:lnTo>
                  <a:pt x="36576" y="6949440"/>
                </a:lnTo>
                <a:lnTo>
                  <a:pt x="9867900" y="6949440"/>
                </a:lnTo>
                <a:lnTo>
                  <a:pt x="9867900" y="6912864"/>
                </a:lnTo>
                <a:close/>
              </a:path>
              <a:path w="9867900" h="6949440">
                <a:moveTo>
                  <a:pt x="9867900" y="0"/>
                </a:moveTo>
                <a:lnTo>
                  <a:pt x="36576" y="0"/>
                </a:lnTo>
                <a:lnTo>
                  <a:pt x="36576" y="36576"/>
                </a:lnTo>
                <a:lnTo>
                  <a:pt x="9867900" y="36576"/>
                </a:lnTo>
                <a:lnTo>
                  <a:pt x="9867900" y="0"/>
                </a:lnTo>
                <a:close/>
              </a:path>
            </a:pathLst>
          </a:custGeom>
          <a:solidFill>
            <a:srgbClr val="1F49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Title 58">
            <a:extLst>
              <a:ext uri="{FF2B5EF4-FFF2-40B4-BE49-F238E27FC236}">
                <a16:creationId xmlns:a16="http://schemas.microsoft.com/office/drawing/2014/main" id="{4AFC92E4-064B-3B5D-E0B8-E9C24913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142" y="444619"/>
            <a:ext cx="7684821" cy="1156102"/>
          </a:xfrm>
        </p:spPr>
        <p:txBody>
          <a:bodyPr/>
          <a:lstStyle/>
          <a:p>
            <a:r>
              <a:rPr lang="en-US" dirty="0"/>
              <a:t>Study Designs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626" y="865124"/>
            <a:ext cx="9069705" cy="471026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292725">
              <a:lnSpc>
                <a:spcPct val="118100"/>
              </a:lnSpc>
              <a:spcBef>
                <a:spcPts val="90"/>
              </a:spcBef>
            </a:pPr>
            <a:r>
              <a:rPr sz="1050" b="1" u="sng" spc="-20" dirty="0">
                <a:uFill>
                  <a:solidFill>
                    <a:srgbClr val="000000"/>
                  </a:solidFill>
                </a:uFill>
                <a:latin typeface="Rockwell"/>
                <a:cs typeface="Rockwell"/>
              </a:rPr>
              <a:t>Analytical</a:t>
            </a:r>
            <a:r>
              <a:rPr sz="1050" b="1" u="sng" spc="-25" dirty="0">
                <a:uFill>
                  <a:solidFill>
                    <a:srgbClr val="000000"/>
                  </a:solidFill>
                </a:uFill>
                <a:latin typeface="Rockwell"/>
                <a:cs typeface="Rockwell"/>
              </a:rPr>
              <a:t> </a:t>
            </a:r>
            <a:r>
              <a:rPr sz="1050" b="1" u="sng" spc="-10" dirty="0">
                <a:uFill>
                  <a:solidFill>
                    <a:srgbClr val="000000"/>
                  </a:solidFill>
                </a:uFill>
                <a:latin typeface="Rockwell"/>
                <a:cs typeface="Rockwell"/>
              </a:rPr>
              <a:t>studies</a:t>
            </a:r>
            <a:r>
              <a:rPr sz="1050" b="1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involve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comparative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analysis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25" dirty="0">
                <a:latin typeface="Rockwell"/>
                <a:cs typeface="Rockwell"/>
              </a:rPr>
              <a:t> two </a:t>
            </a:r>
            <a:r>
              <a:rPr sz="1050" spc="-30" dirty="0">
                <a:latin typeface="Rockwell"/>
                <a:cs typeface="Rockwell"/>
              </a:rPr>
              <a:t>groups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measure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association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variables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interest </a:t>
            </a:r>
            <a:r>
              <a:rPr sz="1050" spc="-10" dirty="0">
                <a:latin typeface="Rockwell"/>
                <a:cs typeface="Rockwell"/>
              </a:rPr>
              <a:t>(e.g. </a:t>
            </a:r>
            <a:r>
              <a:rPr sz="1050" spc="-25" dirty="0">
                <a:latin typeface="Rockwell"/>
                <a:cs typeface="Rockwell"/>
              </a:rPr>
              <a:t>diseased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and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risk</a:t>
            </a:r>
            <a:r>
              <a:rPr lang="en-AU" sz="105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factor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/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exposure</a:t>
            </a:r>
            <a:r>
              <a:rPr sz="1050" spc="-30" dirty="0">
                <a:latin typeface="Rockwell"/>
                <a:cs typeface="Rockwell"/>
              </a:rPr>
              <a:t> and</a:t>
            </a:r>
            <a:r>
              <a:rPr sz="1050" spc="-25" dirty="0">
                <a:latin typeface="Rockwell"/>
                <a:cs typeface="Rockwell"/>
              </a:rPr>
              <a:t> outcome). </a:t>
            </a:r>
            <a:r>
              <a:rPr sz="1050" spc="-40" dirty="0">
                <a:latin typeface="Rockwell"/>
                <a:cs typeface="Rockwell"/>
              </a:rPr>
              <a:t>The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common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types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are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case control </a:t>
            </a:r>
            <a:r>
              <a:rPr sz="1050" spc="-25" dirty="0">
                <a:latin typeface="Rockwell"/>
                <a:cs typeface="Rockwell"/>
              </a:rPr>
              <a:t>studies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and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cohort </a:t>
            </a:r>
            <a:r>
              <a:rPr sz="1050" spc="-10" dirty="0">
                <a:latin typeface="Rockwell"/>
                <a:cs typeface="Rockwell"/>
              </a:rPr>
              <a:t>studies.</a:t>
            </a:r>
            <a:endParaRPr lang="en-AU" sz="1050" spc="-10" dirty="0">
              <a:latin typeface="Rockwell"/>
              <a:cs typeface="Rockwell"/>
            </a:endParaRPr>
          </a:p>
          <a:p>
            <a:pPr marL="12700" marR="5292725">
              <a:lnSpc>
                <a:spcPct val="118100"/>
              </a:lnSpc>
              <a:spcBef>
                <a:spcPts val="90"/>
              </a:spcBef>
            </a:pPr>
            <a:endParaRPr sz="1050" dirty="0">
              <a:latin typeface="Rockwell"/>
              <a:cs typeface="Rockwel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dirty="0">
                <a:latin typeface="Rockwell"/>
                <a:cs typeface="Rockwell"/>
              </a:rPr>
              <a:t>In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b="1" spc="-20" dirty="0">
                <a:latin typeface="Rockwell"/>
                <a:cs typeface="Rockwell"/>
              </a:rPr>
              <a:t>case-control</a:t>
            </a:r>
            <a:r>
              <a:rPr sz="1050" b="1" spc="-35" dirty="0">
                <a:latin typeface="Rockwell"/>
                <a:cs typeface="Rockwell"/>
              </a:rPr>
              <a:t> </a:t>
            </a:r>
            <a:r>
              <a:rPr sz="1050" b="1" spc="-20" dirty="0">
                <a:latin typeface="Rockwell"/>
                <a:cs typeface="Rockwell"/>
              </a:rPr>
              <a:t>study</a:t>
            </a:r>
            <a:r>
              <a:rPr sz="1050" b="1" spc="-3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observer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starts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with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group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who</a:t>
            </a:r>
            <a:endParaRPr sz="1050" dirty="0">
              <a:latin typeface="Rockwell"/>
              <a:cs typeface="Rockwell"/>
            </a:endParaRPr>
          </a:p>
          <a:p>
            <a:pPr marL="12700" marR="5473700">
              <a:lnSpc>
                <a:spcPct val="118100"/>
              </a:lnSpc>
            </a:pPr>
            <a:r>
              <a:rPr sz="1050" spc="-30" dirty="0">
                <a:latin typeface="Rockwell"/>
                <a:cs typeface="Rockwell"/>
              </a:rPr>
              <a:t>have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already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experienced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an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outcome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and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one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or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more </a:t>
            </a:r>
            <a:r>
              <a:rPr sz="1050" spc="-30" dirty="0">
                <a:latin typeface="Rockwell"/>
                <a:cs typeface="Rockwell"/>
              </a:rPr>
              <a:t>groups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40" dirty="0">
                <a:latin typeface="Rockwell"/>
                <a:cs typeface="Rockwell"/>
              </a:rPr>
              <a:t>who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have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not.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40" dirty="0">
                <a:latin typeface="Rockwell"/>
                <a:cs typeface="Rockwell"/>
              </a:rPr>
              <a:t>The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investigator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determines the</a:t>
            </a:r>
            <a:r>
              <a:rPr lang="en-AU" sz="1050" spc="-2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proportion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in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each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group </a:t>
            </a:r>
            <a:r>
              <a:rPr sz="1050" spc="-40" dirty="0">
                <a:latin typeface="Rockwell"/>
                <a:cs typeface="Rockwell"/>
              </a:rPr>
              <a:t>who</a:t>
            </a:r>
            <a:r>
              <a:rPr sz="1050" spc="-30" dirty="0">
                <a:latin typeface="Rockwell"/>
                <a:cs typeface="Rockwell"/>
              </a:rPr>
              <a:t> have</a:t>
            </a:r>
            <a:r>
              <a:rPr sz="1050" spc="-25" dirty="0">
                <a:latin typeface="Rockwell"/>
                <a:cs typeface="Rockwell"/>
              </a:rPr>
              <a:t> experienced an</a:t>
            </a:r>
            <a:r>
              <a:rPr lang="en-AU" sz="1050" spc="-2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exposure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20" dirty="0">
                <a:latin typeface="Rockwell"/>
                <a:cs typeface="Rockwell"/>
              </a:rPr>
              <a:t> interest. </a:t>
            </a:r>
            <a:r>
              <a:rPr sz="1050" spc="-40" dirty="0">
                <a:latin typeface="Rockwell"/>
                <a:cs typeface="Rockwell"/>
              </a:rPr>
              <a:t>The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hypothesis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causation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 err="1">
                <a:latin typeface="Rockwell"/>
                <a:cs typeface="Rockwell"/>
              </a:rPr>
              <a:t>i</a:t>
            </a:r>
            <a:r>
              <a:rPr lang="en-AU" sz="1050" spc="-25" dirty="0">
                <a:latin typeface="Rockwell"/>
                <a:cs typeface="Rockwell"/>
              </a:rPr>
              <a:t>s </a:t>
            </a:r>
            <a:r>
              <a:rPr sz="1050" spc="-30" dirty="0">
                <a:latin typeface="Rockwell"/>
                <a:cs typeface="Rockwell"/>
              </a:rPr>
              <a:t>supported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if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proportion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20" dirty="0">
                <a:latin typeface="Rockwell"/>
                <a:cs typeface="Rockwell"/>
              </a:rPr>
              <a:t> subjects </a:t>
            </a:r>
            <a:r>
              <a:rPr sz="1050" spc="-25" dirty="0">
                <a:latin typeface="Rockwell"/>
                <a:cs typeface="Rockwell"/>
              </a:rPr>
              <a:t>exposed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is </a:t>
            </a:r>
            <a:r>
              <a:rPr sz="1050" spc="-20" dirty="0">
                <a:latin typeface="Rockwell"/>
                <a:cs typeface="Rockwell"/>
              </a:rPr>
              <a:t>greater</a:t>
            </a:r>
            <a:r>
              <a:rPr sz="1050" spc="-5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in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5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“cases”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than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in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4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“controls”.</a:t>
            </a:r>
            <a:endParaRPr sz="1050" dirty="0">
              <a:latin typeface="Rockwell"/>
              <a:cs typeface="Rockwell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050" dirty="0">
              <a:latin typeface="Rockwell"/>
              <a:cs typeface="Rockwell"/>
            </a:endParaRPr>
          </a:p>
          <a:p>
            <a:pPr marL="469265" marR="343535">
              <a:lnSpc>
                <a:spcPct val="120000"/>
              </a:lnSpc>
            </a:pPr>
            <a:r>
              <a:rPr sz="1050" spc="-110" dirty="0">
                <a:latin typeface="Rockwell"/>
                <a:cs typeface="Rockwell"/>
              </a:rPr>
              <a:t>A</a:t>
            </a:r>
            <a:r>
              <a:rPr sz="1050" dirty="0">
                <a:latin typeface="Rockwell"/>
                <a:cs typeface="Rockwell"/>
              </a:rPr>
              <a:t> </a:t>
            </a:r>
            <a:r>
              <a:rPr sz="1050" b="1" spc="-20" dirty="0">
                <a:latin typeface="Rockwell"/>
                <a:cs typeface="Rockwell"/>
              </a:rPr>
              <a:t>cohort</a:t>
            </a:r>
            <a:r>
              <a:rPr sz="1050" b="1" spc="-55" dirty="0">
                <a:latin typeface="Rockwell"/>
                <a:cs typeface="Rockwell"/>
              </a:rPr>
              <a:t> </a:t>
            </a:r>
            <a:r>
              <a:rPr sz="1050" b="1" spc="-20" dirty="0">
                <a:latin typeface="Rockwell"/>
                <a:cs typeface="Rockwell"/>
              </a:rPr>
              <a:t>study</a:t>
            </a:r>
            <a:r>
              <a:rPr sz="1050" b="1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an</a:t>
            </a:r>
            <a:r>
              <a:rPr sz="1050" spc="-25" dirty="0">
                <a:latin typeface="Rockwell"/>
                <a:cs typeface="Rockwell"/>
              </a:rPr>
              <a:t> observational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study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25" dirty="0">
                <a:latin typeface="Rockwell"/>
                <a:cs typeface="Rockwell"/>
              </a:rPr>
              <a:t> group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people </a:t>
            </a:r>
            <a:r>
              <a:rPr sz="1050" spc="-20" dirty="0">
                <a:latin typeface="Rockwell"/>
                <a:cs typeface="Rockwell"/>
              </a:rPr>
              <a:t>with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specified</a:t>
            </a:r>
            <a:r>
              <a:rPr sz="1050" spc="-25" dirty="0">
                <a:latin typeface="Rockwell"/>
                <a:cs typeface="Rockwell"/>
              </a:rPr>
              <a:t> characteristics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or</a:t>
            </a:r>
            <a:r>
              <a:rPr sz="1050" spc="-30" dirty="0">
                <a:latin typeface="Rockwell"/>
                <a:cs typeface="Rockwell"/>
              </a:rPr>
              <a:t> exposure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40" dirty="0">
                <a:latin typeface="Rockwell"/>
                <a:cs typeface="Rockwell"/>
              </a:rPr>
              <a:t>who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are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followed</a:t>
            </a:r>
            <a:r>
              <a:rPr sz="1050" spc="-25" dirty="0">
                <a:latin typeface="Rockwell"/>
                <a:cs typeface="Rockwell"/>
              </a:rPr>
              <a:t> over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50" dirty="0">
                <a:latin typeface="Rockwell"/>
                <a:cs typeface="Rockwell"/>
              </a:rPr>
              <a:t>a </a:t>
            </a:r>
            <a:r>
              <a:rPr sz="1050" spc="-20" dirty="0">
                <a:latin typeface="Rockwell"/>
                <a:cs typeface="Rockwell"/>
              </a:rPr>
              <a:t>period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time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detect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events/outcome.</a:t>
            </a:r>
            <a:endParaRPr sz="1050" dirty="0">
              <a:latin typeface="Rockwell"/>
              <a:cs typeface="Rockwell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050" dirty="0">
              <a:latin typeface="Rockwell"/>
              <a:cs typeface="Rockwell"/>
            </a:endParaRPr>
          </a:p>
          <a:p>
            <a:pPr marL="469265" marR="5080">
              <a:lnSpc>
                <a:spcPct val="118100"/>
              </a:lnSpc>
            </a:pPr>
            <a:r>
              <a:rPr sz="1050" spc="-110" dirty="0">
                <a:latin typeface="Rockwell"/>
                <a:cs typeface="Rockwell"/>
              </a:rPr>
              <a:t>A</a:t>
            </a:r>
            <a:r>
              <a:rPr sz="105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special</a:t>
            </a:r>
            <a:r>
              <a:rPr sz="1050" spc="-5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type</a:t>
            </a:r>
            <a:r>
              <a:rPr sz="1050" spc="-5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analytical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study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b="1" spc="-10" dirty="0">
                <a:latin typeface="Rockwell"/>
                <a:cs typeface="Rockwell"/>
              </a:rPr>
              <a:t>ecological</a:t>
            </a:r>
            <a:r>
              <a:rPr sz="1050" b="1" spc="-35" dirty="0">
                <a:latin typeface="Rockwell"/>
                <a:cs typeface="Rockwell"/>
              </a:rPr>
              <a:t> </a:t>
            </a:r>
            <a:r>
              <a:rPr sz="1050" b="1" spc="-20" dirty="0">
                <a:latin typeface="Rockwell"/>
                <a:cs typeface="Rockwell"/>
              </a:rPr>
              <a:t>study</a:t>
            </a:r>
            <a:r>
              <a:rPr sz="1050" spc="-20" dirty="0">
                <a:latin typeface="Rockwell"/>
                <a:cs typeface="Rockwell"/>
              </a:rPr>
              <a:t>.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Here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data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are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gathered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describe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what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happens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in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group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rather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than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the </a:t>
            </a:r>
            <a:r>
              <a:rPr sz="1050" spc="-30" dirty="0">
                <a:latin typeface="Rockwell"/>
                <a:cs typeface="Rockwell"/>
              </a:rPr>
              <a:t>individual. </a:t>
            </a:r>
            <a:r>
              <a:rPr sz="1050" spc="-20" dirty="0">
                <a:latin typeface="Rockwell"/>
                <a:cs typeface="Rockwell"/>
              </a:rPr>
              <a:t>Ecologic </a:t>
            </a:r>
            <a:r>
              <a:rPr sz="1050" spc="-25" dirty="0">
                <a:latin typeface="Rockwell"/>
                <a:cs typeface="Rockwell"/>
              </a:rPr>
              <a:t>studies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take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populations </a:t>
            </a:r>
            <a:r>
              <a:rPr sz="1050" spc="-20" dirty="0">
                <a:latin typeface="Rockwell"/>
                <a:cs typeface="Rockwell"/>
              </a:rPr>
              <a:t>rather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than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individuals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as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unit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0" dirty="0">
                <a:latin typeface="Rockwell"/>
                <a:cs typeface="Rockwell"/>
              </a:rPr>
              <a:t> measurement</a:t>
            </a:r>
            <a:r>
              <a:rPr sz="1050" spc="-1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–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hence</a:t>
            </a:r>
            <a:r>
              <a:rPr sz="1050" spc="-20" dirty="0">
                <a:latin typeface="Rockwell"/>
                <a:cs typeface="Rockwell"/>
              </a:rPr>
              <a:t> there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is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assumption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that</a:t>
            </a:r>
            <a:r>
              <a:rPr sz="1050" spc="-25" dirty="0">
                <a:latin typeface="Rockwell"/>
                <a:cs typeface="Rockwell"/>
              </a:rPr>
              <a:t> all members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25" dirty="0">
                <a:latin typeface="Rockwell"/>
                <a:cs typeface="Rockwell"/>
              </a:rPr>
              <a:t> given population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share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25" dirty="0">
                <a:latin typeface="Rockwell"/>
                <a:cs typeface="Rockwell"/>
              </a:rPr>
              <a:t> same exposure </a:t>
            </a:r>
            <a:r>
              <a:rPr sz="1050" spc="-30" dirty="0">
                <a:latin typeface="Rockwell"/>
                <a:cs typeface="Rockwell"/>
              </a:rPr>
              <a:t>and</a:t>
            </a:r>
            <a:r>
              <a:rPr sz="1050" spc="-25" dirty="0">
                <a:latin typeface="Rockwell"/>
                <a:cs typeface="Rockwell"/>
              </a:rPr>
              <a:t> same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risk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disease,</a:t>
            </a:r>
            <a:r>
              <a:rPr sz="1050" spc="-30" dirty="0">
                <a:latin typeface="Rockwell"/>
                <a:cs typeface="Rockwell"/>
              </a:rPr>
              <a:t> disregarding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within-</a:t>
            </a:r>
            <a:r>
              <a:rPr sz="1050" spc="-25" dirty="0">
                <a:latin typeface="Rockwell"/>
                <a:cs typeface="Rockwell"/>
              </a:rPr>
              <a:t>group differences </a:t>
            </a:r>
            <a:r>
              <a:rPr sz="1050" spc="-10" dirty="0">
                <a:latin typeface="Rockwell"/>
                <a:cs typeface="Rockwell"/>
              </a:rPr>
              <a:t>(</a:t>
            </a:r>
            <a:r>
              <a:rPr sz="1050" i="1" spc="-10" dirty="0">
                <a:latin typeface="Rockwell"/>
                <a:cs typeface="Rockwell"/>
              </a:rPr>
              <a:t>ecological </a:t>
            </a:r>
            <a:r>
              <a:rPr sz="1050" i="1" spc="-20" dirty="0">
                <a:latin typeface="Rockwell"/>
                <a:cs typeface="Rockwell"/>
              </a:rPr>
              <a:t>fallacy</a:t>
            </a:r>
            <a:r>
              <a:rPr sz="1050" spc="-20" dirty="0">
                <a:latin typeface="Rockwell"/>
                <a:cs typeface="Rockwell"/>
              </a:rPr>
              <a:t>).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For</a:t>
            </a:r>
            <a:r>
              <a:rPr sz="1050" spc="-4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example,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in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countries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with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low religious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attachment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rates,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rates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suicide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are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high.</a:t>
            </a:r>
            <a:r>
              <a:rPr sz="1050" spc="21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Concluding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that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low </a:t>
            </a:r>
            <a:r>
              <a:rPr sz="1050" spc="-10" dirty="0">
                <a:latin typeface="Rockwell"/>
                <a:cs typeface="Rockwell"/>
              </a:rPr>
              <a:t>religious </a:t>
            </a:r>
            <a:r>
              <a:rPr sz="1050" spc="-25" dirty="0">
                <a:latin typeface="Rockwell"/>
                <a:cs typeface="Rockwell"/>
              </a:rPr>
              <a:t>attachment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related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high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suicide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35" dirty="0">
                <a:latin typeface="Rockwell"/>
                <a:cs typeface="Rockwell"/>
              </a:rPr>
              <a:t>may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not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be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valid </a:t>
            </a:r>
            <a:r>
              <a:rPr sz="1050" spc="-30" dirty="0">
                <a:latin typeface="Rockwell"/>
                <a:cs typeface="Rockwell"/>
              </a:rPr>
              <a:t>and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it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tells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nothing </a:t>
            </a:r>
            <a:r>
              <a:rPr sz="1050" spc="-20" dirty="0">
                <a:latin typeface="Rockwell"/>
                <a:cs typeface="Rockwell"/>
              </a:rPr>
              <a:t>about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individuals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40" dirty="0">
                <a:latin typeface="Rockwell"/>
                <a:cs typeface="Rockwell"/>
              </a:rPr>
              <a:t>who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commit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suicide;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those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individuals </a:t>
            </a:r>
            <a:r>
              <a:rPr sz="1050" spc="-40" dirty="0">
                <a:latin typeface="Rockwell"/>
                <a:cs typeface="Rockwell"/>
              </a:rPr>
              <a:t>who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commit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suicide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35" dirty="0">
                <a:latin typeface="Rockwell"/>
                <a:cs typeface="Rockwell"/>
              </a:rPr>
              <a:t>may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or</a:t>
            </a:r>
            <a:r>
              <a:rPr sz="1050" spc="-35" dirty="0">
                <a:latin typeface="Rockwell"/>
                <a:cs typeface="Rockwell"/>
              </a:rPr>
              <a:t> may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not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be</a:t>
            </a:r>
            <a:r>
              <a:rPr sz="1050" spc="-3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religious.</a:t>
            </a:r>
            <a:endParaRPr sz="1050" dirty="0">
              <a:latin typeface="Rockwell"/>
              <a:cs typeface="Rockwell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050" dirty="0">
              <a:latin typeface="Rockwell"/>
              <a:cs typeface="Rockwell"/>
            </a:endParaRPr>
          </a:p>
          <a:p>
            <a:pPr marL="12700" marR="104775" algn="just">
              <a:lnSpc>
                <a:spcPct val="118100"/>
              </a:lnSpc>
            </a:pPr>
            <a:r>
              <a:rPr sz="1050" b="1" u="sng" spc="-25" dirty="0">
                <a:uFill>
                  <a:solidFill>
                    <a:srgbClr val="000000"/>
                  </a:solidFill>
                </a:uFill>
                <a:latin typeface="Rockwell"/>
                <a:cs typeface="Rockwell"/>
              </a:rPr>
              <a:t>Experimental</a:t>
            </a:r>
            <a:r>
              <a:rPr sz="1050" b="1" u="sng" spc="-35" dirty="0">
                <a:uFill>
                  <a:solidFill>
                    <a:srgbClr val="000000"/>
                  </a:solidFill>
                </a:uFill>
                <a:latin typeface="Rockwell"/>
                <a:cs typeface="Rockwell"/>
              </a:rPr>
              <a:t> </a:t>
            </a:r>
            <a:r>
              <a:rPr sz="1050" b="1" u="sng" spc="-10" dirty="0">
                <a:uFill>
                  <a:solidFill>
                    <a:srgbClr val="000000"/>
                  </a:solidFill>
                </a:uFill>
                <a:latin typeface="Rockwell"/>
                <a:cs typeface="Rockwell"/>
              </a:rPr>
              <a:t>studies</a:t>
            </a:r>
            <a:r>
              <a:rPr sz="1050" b="1" spc="-2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are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generally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prospective</a:t>
            </a:r>
            <a:r>
              <a:rPr sz="1050" spc="-20" dirty="0">
                <a:latin typeface="Rockwell"/>
                <a:cs typeface="Rockwell"/>
              </a:rPr>
              <a:t> cohort</a:t>
            </a:r>
            <a:r>
              <a:rPr sz="1050" spc="-25" dirty="0">
                <a:latin typeface="Rockwell"/>
                <a:cs typeface="Rockwell"/>
              </a:rPr>
              <a:t> studies </a:t>
            </a:r>
            <a:r>
              <a:rPr sz="1050" spc="-30" dirty="0">
                <a:latin typeface="Rockwell"/>
                <a:cs typeface="Rockwell"/>
              </a:rPr>
              <a:t>where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exposure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is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experimentally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assigned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groups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in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a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variable </a:t>
            </a:r>
            <a:r>
              <a:rPr sz="1050" spc="-25" dirty="0">
                <a:latin typeface="Rockwell"/>
                <a:cs typeface="Rockwell"/>
              </a:rPr>
              <a:t>fashion </a:t>
            </a:r>
            <a:r>
              <a:rPr sz="1050" dirty="0">
                <a:latin typeface="Rockwell"/>
                <a:cs typeface="Rockwell"/>
              </a:rPr>
              <a:t>to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observe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10" dirty="0">
                <a:latin typeface="Rockwell"/>
                <a:cs typeface="Rockwell"/>
              </a:rPr>
              <a:t>the</a:t>
            </a:r>
            <a:r>
              <a:rPr sz="1050" spc="-20" dirty="0">
                <a:latin typeface="Rockwell"/>
                <a:cs typeface="Rockwell"/>
              </a:rPr>
              <a:t> effect.</a:t>
            </a:r>
            <a:r>
              <a:rPr sz="1050" spc="-25" dirty="0">
                <a:latin typeface="Rockwell"/>
                <a:cs typeface="Rockwell"/>
              </a:rPr>
              <a:t> Unlike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the</a:t>
            </a:r>
            <a:r>
              <a:rPr sz="1050" spc="-20" dirty="0">
                <a:latin typeface="Rockwell"/>
                <a:cs typeface="Rockwell"/>
              </a:rPr>
              <a:t> cohort</a:t>
            </a:r>
            <a:r>
              <a:rPr sz="1050" spc="-25" dirty="0">
                <a:latin typeface="Rockwell"/>
                <a:cs typeface="Rockwell"/>
              </a:rPr>
              <a:t> studies,</a:t>
            </a:r>
            <a:r>
              <a:rPr sz="1050" spc="-20" dirty="0">
                <a:latin typeface="Rockwell"/>
                <a:cs typeface="Rockwell"/>
              </a:rPr>
              <a:t> here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deliberate </a:t>
            </a:r>
            <a:r>
              <a:rPr sz="1050" spc="-30" dirty="0">
                <a:latin typeface="Rockwell"/>
                <a:cs typeface="Rockwell"/>
              </a:rPr>
              <a:t>manipulation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dirty="0">
                <a:latin typeface="Rockwell"/>
                <a:cs typeface="Rockwell"/>
              </a:rPr>
              <a:t>of</a:t>
            </a:r>
            <a:r>
              <a:rPr sz="1050" spc="-25" dirty="0">
                <a:latin typeface="Rockwell"/>
                <a:cs typeface="Rockwell"/>
              </a:rPr>
              <a:t> </a:t>
            </a:r>
            <a:r>
              <a:rPr sz="1050" spc="-30" dirty="0">
                <a:latin typeface="Rockwell"/>
                <a:cs typeface="Rockwell"/>
              </a:rPr>
              <a:t>exposure</a:t>
            </a:r>
            <a:r>
              <a:rPr sz="1050" spc="-20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(intervention)</a:t>
            </a:r>
            <a:r>
              <a:rPr sz="1050" spc="-20" dirty="0">
                <a:latin typeface="Rockwell"/>
                <a:cs typeface="Rockwell"/>
              </a:rPr>
              <a:t> takes </a:t>
            </a:r>
            <a:r>
              <a:rPr sz="1050" spc="-25" dirty="0">
                <a:latin typeface="Rockwell"/>
                <a:cs typeface="Rockwell"/>
              </a:rPr>
              <a:t>place.</a:t>
            </a:r>
            <a:r>
              <a:rPr sz="1050" spc="-35" dirty="0">
                <a:latin typeface="Rockwell"/>
                <a:cs typeface="Rockwell"/>
              </a:rPr>
              <a:t> </a:t>
            </a:r>
            <a:r>
              <a:rPr sz="1050" b="1" spc="-10" dirty="0">
                <a:latin typeface="Rockwell"/>
                <a:cs typeface="Rockwell"/>
              </a:rPr>
              <a:t>Clinical</a:t>
            </a:r>
            <a:r>
              <a:rPr sz="1050" b="1" spc="-25" dirty="0">
                <a:latin typeface="Rockwell"/>
                <a:cs typeface="Rockwell"/>
              </a:rPr>
              <a:t> </a:t>
            </a:r>
            <a:r>
              <a:rPr sz="1050" b="1" spc="-10" dirty="0">
                <a:latin typeface="Rockwell"/>
                <a:cs typeface="Rockwell"/>
              </a:rPr>
              <a:t>trials </a:t>
            </a:r>
            <a:r>
              <a:rPr sz="1050" spc="-10" dirty="0">
                <a:latin typeface="Rockwell"/>
                <a:cs typeface="Rockwell"/>
              </a:rPr>
              <a:t>are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experimental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5" dirty="0">
                <a:latin typeface="Rockwell"/>
                <a:cs typeface="Rockwell"/>
              </a:rPr>
              <a:t>studies.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45" dirty="0">
                <a:latin typeface="Rockwell"/>
                <a:cs typeface="Rockwell"/>
              </a:rPr>
              <a:t>They</a:t>
            </a:r>
            <a:r>
              <a:rPr sz="1050" spc="-10" dirty="0">
                <a:latin typeface="Rockwell"/>
                <a:cs typeface="Rockwell"/>
              </a:rPr>
              <a:t> are </a:t>
            </a:r>
            <a:r>
              <a:rPr sz="1050" spc="-20" dirty="0">
                <a:latin typeface="Rockwell"/>
                <a:cs typeface="Rockwell"/>
              </a:rPr>
              <a:t>also</a:t>
            </a:r>
            <a:r>
              <a:rPr sz="1050" spc="-15" dirty="0">
                <a:latin typeface="Rockwell"/>
                <a:cs typeface="Rockwell"/>
              </a:rPr>
              <a:t> </a:t>
            </a:r>
            <a:r>
              <a:rPr sz="1050" spc="-20" dirty="0">
                <a:latin typeface="Rockwell"/>
                <a:cs typeface="Rockwell"/>
              </a:rPr>
              <a:t>called</a:t>
            </a:r>
            <a:r>
              <a:rPr sz="1050" spc="-10" dirty="0">
                <a:latin typeface="Rockwell"/>
                <a:cs typeface="Rockwell"/>
              </a:rPr>
              <a:t> </a:t>
            </a:r>
            <a:r>
              <a:rPr sz="1050" b="1" spc="-30" dirty="0">
                <a:latin typeface="Rockwell"/>
                <a:cs typeface="Rockwell"/>
              </a:rPr>
              <a:t>interventional</a:t>
            </a:r>
            <a:r>
              <a:rPr sz="1050" b="1" spc="-15" dirty="0">
                <a:latin typeface="Rockwell"/>
                <a:cs typeface="Rockwell"/>
              </a:rPr>
              <a:t> </a:t>
            </a:r>
            <a:r>
              <a:rPr sz="1050" b="1" spc="-10" dirty="0">
                <a:latin typeface="Rockwell"/>
                <a:cs typeface="Rockwell"/>
              </a:rPr>
              <a:t>studies</a:t>
            </a:r>
            <a:r>
              <a:rPr sz="1050" spc="-10" dirty="0">
                <a:latin typeface="Rockwell"/>
                <a:cs typeface="Rockwell"/>
              </a:rPr>
              <a:t>.</a:t>
            </a:r>
            <a:endParaRPr sz="1050" dirty="0">
              <a:latin typeface="Rockwell"/>
              <a:cs typeface="Rockwel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rcRect b="7799"/>
          <a:stretch>
            <a:fillRect/>
          </a:stretch>
        </p:blipFill>
        <p:spPr>
          <a:xfrm>
            <a:off x="4660900" y="865124"/>
            <a:ext cx="5207000" cy="2154554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304800" y="304799"/>
            <a:ext cx="9867900" cy="6949440"/>
          </a:xfrm>
          <a:custGeom>
            <a:avLst/>
            <a:gdLst/>
            <a:ahLst/>
            <a:cxnLst/>
            <a:rect l="l" t="t" r="r" b="b"/>
            <a:pathLst>
              <a:path w="9867900" h="6949440">
                <a:moveTo>
                  <a:pt x="36563" y="36588"/>
                </a:moveTo>
                <a:lnTo>
                  <a:pt x="0" y="36588"/>
                </a:lnTo>
                <a:lnTo>
                  <a:pt x="0" y="6912864"/>
                </a:lnTo>
                <a:lnTo>
                  <a:pt x="0" y="6949440"/>
                </a:lnTo>
                <a:lnTo>
                  <a:pt x="36563" y="6949440"/>
                </a:lnTo>
                <a:lnTo>
                  <a:pt x="36563" y="6912877"/>
                </a:lnTo>
                <a:lnTo>
                  <a:pt x="36563" y="36588"/>
                </a:lnTo>
                <a:close/>
              </a:path>
              <a:path w="9867900" h="6949440">
                <a:moveTo>
                  <a:pt x="36563" y="0"/>
                </a:moveTo>
                <a:lnTo>
                  <a:pt x="0" y="0"/>
                </a:lnTo>
                <a:lnTo>
                  <a:pt x="0" y="36576"/>
                </a:lnTo>
                <a:lnTo>
                  <a:pt x="36563" y="36576"/>
                </a:lnTo>
                <a:lnTo>
                  <a:pt x="36563" y="0"/>
                </a:lnTo>
                <a:close/>
              </a:path>
              <a:path w="9867900" h="6949440">
                <a:moveTo>
                  <a:pt x="9867900" y="6912864"/>
                </a:moveTo>
                <a:lnTo>
                  <a:pt x="36576" y="6912864"/>
                </a:lnTo>
                <a:lnTo>
                  <a:pt x="36576" y="6949440"/>
                </a:lnTo>
                <a:lnTo>
                  <a:pt x="9867900" y="6949440"/>
                </a:lnTo>
                <a:lnTo>
                  <a:pt x="9867900" y="6912864"/>
                </a:lnTo>
                <a:close/>
              </a:path>
              <a:path w="9867900" h="6949440">
                <a:moveTo>
                  <a:pt x="9867900" y="0"/>
                </a:moveTo>
                <a:lnTo>
                  <a:pt x="36576" y="0"/>
                </a:lnTo>
                <a:lnTo>
                  <a:pt x="36576" y="36576"/>
                </a:lnTo>
                <a:lnTo>
                  <a:pt x="9867900" y="36576"/>
                </a:lnTo>
                <a:lnTo>
                  <a:pt x="9867900" y="0"/>
                </a:lnTo>
                <a:close/>
              </a:path>
            </a:pathLst>
          </a:custGeom>
          <a:solidFill>
            <a:srgbClr val="1F497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516879" y="1176527"/>
          <a:ext cx="4583430" cy="3209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4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715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Clinical</a:t>
                      </a:r>
                      <a:r>
                        <a:rPr sz="1050" b="1" spc="1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enquiry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C0C0C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Best</a:t>
                      </a:r>
                      <a:r>
                        <a:rPr sz="105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study</a:t>
                      </a:r>
                      <a:r>
                        <a:rPr sz="105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design</a:t>
                      </a:r>
                      <a:r>
                        <a:rPr sz="1050" b="1" spc="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05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answer</a:t>
                      </a:r>
                      <a:r>
                        <a:rPr sz="105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05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query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C0C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b="1" dirty="0">
                          <a:latin typeface="Calibri"/>
                          <a:cs typeface="Calibri"/>
                        </a:rPr>
                        <a:t>Treatment</a:t>
                      </a:r>
                      <a:r>
                        <a:rPr sz="950" b="1" spc="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b="1" spc="-10" dirty="0">
                          <a:latin typeface="Calibri"/>
                          <a:cs typeface="Calibri"/>
                        </a:rPr>
                        <a:t>effectiveness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dirty="0">
                          <a:latin typeface="Calibri"/>
                          <a:cs typeface="Calibri"/>
                        </a:rPr>
                        <a:t>Pragmatic</a:t>
                      </a:r>
                      <a:r>
                        <a:rPr sz="95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dirty="0">
                          <a:latin typeface="Calibri"/>
                          <a:cs typeface="Calibri"/>
                        </a:rPr>
                        <a:t>RCT</a:t>
                      </a:r>
                      <a:r>
                        <a:rPr sz="95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dirty="0">
                          <a:latin typeface="Calibri"/>
                          <a:cs typeface="Calibri"/>
                        </a:rPr>
                        <a:t>(or</a:t>
                      </a:r>
                      <a:r>
                        <a:rPr sz="95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dirty="0">
                          <a:latin typeface="Calibri"/>
                          <a:cs typeface="Calibri"/>
                        </a:rPr>
                        <a:t>systematic</a:t>
                      </a:r>
                      <a:r>
                        <a:rPr sz="950" spc="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spc="-10" dirty="0">
                          <a:latin typeface="Calibri"/>
                          <a:cs typeface="Calibri"/>
                        </a:rPr>
                        <a:t>reviews)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b="1" dirty="0">
                          <a:latin typeface="Calibri"/>
                          <a:cs typeface="Calibri"/>
                        </a:rPr>
                        <a:t>Treatment</a:t>
                      </a:r>
                      <a:r>
                        <a:rPr sz="950" b="1" spc="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b="1" spc="-10" dirty="0">
                          <a:latin typeface="Calibri"/>
                          <a:cs typeface="Calibri"/>
                        </a:rPr>
                        <a:t>efficacy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spc="10" dirty="0">
                          <a:latin typeface="Calibri"/>
                          <a:cs typeface="Calibri"/>
                        </a:rPr>
                        <a:t>Experimental</a:t>
                      </a:r>
                      <a:r>
                        <a:rPr sz="95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spc="10" dirty="0">
                          <a:latin typeface="Calibri"/>
                          <a:cs typeface="Calibri"/>
                        </a:rPr>
                        <a:t>RCT</a:t>
                      </a:r>
                      <a:r>
                        <a:rPr sz="95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spc="10" dirty="0">
                          <a:latin typeface="Calibri"/>
                          <a:cs typeface="Calibri"/>
                        </a:rPr>
                        <a:t>(or</a:t>
                      </a:r>
                      <a:r>
                        <a:rPr sz="95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spc="10" dirty="0">
                          <a:latin typeface="Calibri"/>
                          <a:cs typeface="Calibri"/>
                        </a:rPr>
                        <a:t>systematic</a:t>
                      </a:r>
                      <a:r>
                        <a:rPr sz="95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spc="-10" dirty="0">
                          <a:latin typeface="Calibri"/>
                          <a:cs typeface="Calibri"/>
                        </a:rPr>
                        <a:t>reviews)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715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b="1" dirty="0">
                          <a:latin typeface="Calibri"/>
                          <a:cs typeface="Calibri"/>
                        </a:rPr>
                        <a:t>Causation</a:t>
                      </a:r>
                      <a:r>
                        <a:rPr sz="950" b="1" spc="1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b="1" spc="-10" dirty="0">
                          <a:latin typeface="Calibri"/>
                          <a:cs typeface="Calibri"/>
                        </a:rPr>
                        <a:t>(aetiology)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dirty="0">
                          <a:latin typeface="Calibri"/>
                          <a:cs typeface="Calibri"/>
                        </a:rPr>
                        <a:t>Cohort</a:t>
                      </a:r>
                      <a:r>
                        <a:rPr sz="95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5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dirty="0">
                          <a:latin typeface="Calibri"/>
                          <a:cs typeface="Calibri"/>
                        </a:rPr>
                        <a:t>case</a:t>
                      </a:r>
                      <a:r>
                        <a:rPr sz="95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spc="-10" dirty="0">
                          <a:latin typeface="Calibri"/>
                          <a:cs typeface="Calibri"/>
                        </a:rPr>
                        <a:t>control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b="1" spc="-10" dirty="0">
                          <a:latin typeface="Calibri"/>
                          <a:cs typeface="Calibri"/>
                        </a:rPr>
                        <a:t>Prognosis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spc="-10" dirty="0">
                          <a:latin typeface="Calibri"/>
                          <a:cs typeface="Calibri"/>
                        </a:rPr>
                        <a:t>Cohort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220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b="1" dirty="0">
                          <a:latin typeface="Calibri"/>
                          <a:cs typeface="Calibri"/>
                        </a:rPr>
                        <a:t>Diagnostic</a:t>
                      </a:r>
                      <a:r>
                        <a:rPr sz="950" b="1" spc="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b="1" spc="-10" dirty="0">
                          <a:latin typeface="Calibri"/>
                          <a:cs typeface="Calibri"/>
                        </a:rPr>
                        <a:t>assessment</a:t>
                      </a:r>
                      <a:endParaRPr sz="95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950" b="1" dirty="0">
                          <a:latin typeface="Calibri"/>
                          <a:cs typeface="Calibri"/>
                        </a:rPr>
                        <a:t>(evaluating</a:t>
                      </a:r>
                      <a:r>
                        <a:rPr sz="950" b="1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950" b="1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b="1" dirty="0">
                          <a:latin typeface="Calibri"/>
                          <a:cs typeface="Calibri"/>
                        </a:rPr>
                        <a:t>new</a:t>
                      </a:r>
                      <a:r>
                        <a:rPr sz="950" b="1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b="1" spc="-20" dirty="0">
                          <a:latin typeface="Calibri"/>
                          <a:cs typeface="Calibri"/>
                        </a:rPr>
                        <a:t>tool)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dirty="0">
                          <a:latin typeface="Calibri"/>
                          <a:cs typeface="Calibri"/>
                        </a:rPr>
                        <a:t>Cross</a:t>
                      </a:r>
                      <a:r>
                        <a:rPr sz="95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dirty="0">
                          <a:latin typeface="Calibri"/>
                          <a:cs typeface="Calibri"/>
                        </a:rPr>
                        <a:t>sectional</a:t>
                      </a:r>
                      <a:r>
                        <a:rPr sz="950" spc="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dirty="0">
                          <a:latin typeface="Calibri"/>
                          <a:cs typeface="Calibri"/>
                        </a:rPr>
                        <a:t>comparison</a:t>
                      </a:r>
                      <a:r>
                        <a:rPr sz="950" spc="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95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dirty="0">
                          <a:latin typeface="Calibri"/>
                          <a:cs typeface="Calibri"/>
                        </a:rPr>
                        <a:t>gold</a:t>
                      </a:r>
                      <a:r>
                        <a:rPr sz="950" spc="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spc="-10" dirty="0">
                          <a:latin typeface="Calibri"/>
                          <a:cs typeface="Calibri"/>
                        </a:rPr>
                        <a:t>standard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715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b="1" dirty="0">
                          <a:latin typeface="Calibri"/>
                          <a:cs typeface="Calibri"/>
                        </a:rPr>
                        <a:t>Health</a:t>
                      </a:r>
                      <a:r>
                        <a:rPr sz="950" b="1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b="1" spc="-10" dirty="0">
                          <a:latin typeface="Calibri"/>
                          <a:cs typeface="Calibri"/>
                        </a:rPr>
                        <a:t>economics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dirty="0">
                          <a:latin typeface="Calibri"/>
                          <a:cs typeface="Calibri"/>
                        </a:rPr>
                        <a:t>Cost</a:t>
                      </a:r>
                      <a:r>
                        <a:rPr sz="950" spc="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dirty="0">
                          <a:latin typeface="Calibri"/>
                          <a:cs typeface="Calibri"/>
                        </a:rPr>
                        <a:t>effectiveness</a:t>
                      </a:r>
                      <a:r>
                        <a:rPr sz="950" spc="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spc="-20" dirty="0">
                          <a:latin typeface="Calibri"/>
                          <a:cs typeface="Calibri"/>
                        </a:rPr>
                        <a:t>study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b="1" dirty="0">
                          <a:latin typeface="Calibri"/>
                          <a:cs typeface="Calibri"/>
                        </a:rPr>
                        <a:t>‘meaning’</a:t>
                      </a:r>
                      <a:r>
                        <a:rPr sz="950" b="1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b="1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950" b="1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b="1" dirty="0">
                          <a:latin typeface="Calibri"/>
                          <a:cs typeface="Calibri"/>
                        </a:rPr>
                        <a:t>health</a:t>
                      </a:r>
                      <a:r>
                        <a:rPr sz="950" b="1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b="1" spc="-10" dirty="0">
                          <a:latin typeface="Calibri"/>
                          <a:cs typeface="Calibri"/>
                        </a:rPr>
                        <a:t>‘experience’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50" dirty="0">
                          <a:latin typeface="Calibri"/>
                          <a:cs typeface="Calibri"/>
                        </a:rPr>
                        <a:t>Qualitative</a:t>
                      </a:r>
                      <a:r>
                        <a:rPr sz="950" spc="2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50" spc="-10" dirty="0">
                          <a:latin typeface="Calibri"/>
                          <a:cs typeface="Calibri"/>
                        </a:rPr>
                        <a:t>studies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BF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595689" y="1322930"/>
            <a:ext cx="2047239" cy="1821814"/>
            <a:chOff x="595689" y="1322930"/>
            <a:chExt cx="2047239" cy="1821814"/>
          </a:xfrm>
        </p:grpSpPr>
        <p:sp>
          <p:nvSpPr>
            <p:cNvPr id="4" name="object 4"/>
            <p:cNvSpPr/>
            <p:nvPr/>
          </p:nvSpPr>
          <p:spPr>
            <a:xfrm>
              <a:off x="608380" y="1335633"/>
              <a:ext cx="2021839" cy="1809114"/>
            </a:xfrm>
            <a:custGeom>
              <a:avLst/>
              <a:gdLst/>
              <a:ahLst/>
              <a:cxnLst/>
              <a:rect l="l" t="t" r="r" b="b"/>
              <a:pathLst>
                <a:path w="2021839" h="1809114">
                  <a:moveTo>
                    <a:pt x="2021319" y="121285"/>
                  </a:moveTo>
                  <a:lnTo>
                    <a:pt x="2011794" y="74079"/>
                  </a:lnTo>
                  <a:lnTo>
                    <a:pt x="1985797" y="35521"/>
                  </a:lnTo>
                  <a:lnTo>
                    <a:pt x="1947252" y="9537"/>
                  </a:lnTo>
                  <a:lnTo>
                    <a:pt x="1900047" y="0"/>
                  </a:lnTo>
                  <a:lnTo>
                    <a:pt x="121285" y="0"/>
                  </a:lnTo>
                  <a:lnTo>
                    <a:pt x="74079" y="9537"/>
                  </a:lnTo>
                  <a:lnTo>
                    <a:pt x="35521" y="35521"/>
                  </a:lnTo>
                  <a:lnTo>
                    <a:pt x="9537" y="74079"/>
                  </a:lnTo>
                  <a:lnTo>
                    <a:pt x="0" y="121285"/>
                  </a:lnTo>
                  <a:lnTo>
                    <a:pt x="0" y="1091514"/>
                  </a:lnTo>
                  <a:lnTo>
                    <a:pt x="9537" y="1138720"/>
                  </a:lnTo>
                  <a:lnTo>
                    <a:pt x="35521" y="1177277"/>
                  </a:lnTo>
                  <a:lnTo>
                    <a:pt x="74079" y="1203261"/>
                  </a:lnTo>
                  <a:lnTo>
                    <a:pt x="121285" y="1212799"/>
                  </a:lnTo>
                  <a:lnTo>
                    <a:pt x="321030" y="1212799"/>
                  </a:lnTo>
                  <a:lnTo>
                    <a:pt x="321030" y="1809076"/>
                  </a:lnTo>
                  <a:lnTo>
                    <a:pt x="502945" y="1809076"/>
                  </a:lnTo>
                  <a:lnTo>
                    <a:pt x="502945" y="1212799"/>
                  </a:lnTo>
                  <a:lnTo>
                    <a:pt x="1900047" y="1212799"/>
                  </a:lnTo>
                  <a:lnTo>
                    <a:pt x="1947252" y="1203261"/>
                  </a:lnTo>
                  <a:lnTo>
                    <a:pt x="1985797" y="1177277"/>
                  </a:lnTo>
                  <a:lnTo>
                    <a:pt x="2011794" y="1138720"/>
                  </a:lnTo>
                  <a:lnTo>
                    <a:pt x="2021319" y="1091514"/>
                  </a:lnTo>
                  <a:lnTo>
                    <a:pt x="2021319" y="121285"/>
                  </a:lnTo>
                  <a:close/>
                </a:path>
              </a:pathLst>
            </a:custGeom>
            <a:solidFill>
              <a:srgbClr val="CD66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8389" y="1335630"/>
              <a:ext cx="2021839" cy="1212850"/>
            </a:xfrm>
            <a:custGeom>
              <a:avLst/>
              <a:gdLst/>
              <a:ahLst/>
              <a:cxnLst/>
              <a:rect l="l" t="t" r="r" b="b"/>
              <a:pathLst>
                <a:path w="2021839" h="1212850">
                  <a:moveTo>
                    <a:pt x="0" y="121279"/>
                  </a:moveTo>
                  <a:lnTo>
                    <a:pt x="9530" y="74071"/>
                  </a:lnTo>
                  <a:lnTo>
                    <a:pt x="35521" y="35522"/>
                  </a:lnTo>
                  <a:lnTo>
                    <a:pt x="74071" y="9530"/>
                  </a:lnTo>
                  <a:lnTo>
                    <a:pt x="121279" y="0"/>
                  </a:lnTo>
                  <a:lnTo>
                    <a:pt x="1900039" y="0"/>
                  </a:lnTo>
                  <a:lnTo>
                    <a:pt x="1947246" y="9530"/>
                  </a:lnTo>
                  <a:lnTo>
                    <a:pt x="1985796" y="35522"/>
                  </a:lnTo>
                  <a:lnTo>
                    <a:pt x="2011787" y="74071"/>
                  </a:lnTo>
                  <a:lnTo>
                    <a:pt x="2021318" y="121279"/>
                  </a:lnTo>
                  <a:lnTo>
                    <a:pt x="2021318" y="1091512"/>
                  </a:lnTo>
                  <a:lnTo>
                    <a:pt x="2011787" y="1138719"/>
                  </a:lnTo>
                  <a:lnTo>
                    <a:pt x="1985796" y="1177269"/>
                  </a:lnTo>
                  <a:lnTo>
                    <a:pt x="1947246" y="1203260"/>
                  </a:lnTo>
                  <a:lnTo>
                    <a:pt x="1900039" y="1212791"/>
                  </a:lnTo>
                  <a:lnTo>
                    <a:pt x="121279" y="1212791"/>
                  </a:lnTo>
                  <a:lnTo>
                    <a:pt x="74071" y="1203260"/>
                  </a:lnTo>
                  <a:lnTo>
                    <a:pt x="35521" y="1177269"/>
                  </a:lnTo>
                  <a:lnTo>
                    <a:pt x="9530" y="1138719"/>
                  </a:lnTo>
                  <a:lnTo>
                    <a:pt x="0" y="1091512"/>
                  </a:lnTo>
                  <a:lnTo>
                    <a:pt x="0" y="12127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92171" y="1311038"/>
            <a:ext cx="1764030" cy="112712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600" spc="-70" dirty="0">
                <a:solidFill>
                  <a:srgbClr val="FFFFFF"/>
                </a:solidFill>
                <a:latin typeface="Calibri"/>
                <a:cs typeface="Calibri"/>
              </a:rPr>
              <a:t>Cross-</a:t>
            </a:r>
            <a:r>
              <a:rPr sz="1600" spc="-330" dirty="0">
                <a:solidFill>
                  <a:srgbClr val="FFFFFF"/>
                </a:solidFill>
                <a:latin typeface="Calibri"/>
                <a:cs typeface="Calibri"/>
              </a:rPr>
              <a:t>­</a:t>
            </a:r>
            <a:r>
              <a:rPr sz="1600" spc="-30" dirty="0">
                <a:solidFill>
                  <a:srgbClr val="FFFFFF"/>
                </a:solidFill>
                <a:latin typeface="Calibri"/>
                <a:cs typeface="Calibri"/>
              </a:rPr>
              <a:t>‐sec</a:t>
            </a:r>
            <a:r>
              <a:rPr lang="en-AU" sz="1600" spc="-30" dirty="0" err="1">
                <a:solidFill>
                  <a:srgbClr val="FFFFFF"/>
                </a:solidFill>
                <a:latin typeface="Calibri"/>
                <a:cs typeface="Calibri"/>
              </a:rPr>
              <a:t>ti</a:t>
            </a:r>
            <a:r>
              <a:rPr sz="1600" spc="-30" dirty="0" err="1">
                <a:solidFill>
                  <a:srgbClr val="FFFFFF"/>
                </a:solidFill>
                <a:latin typeface="Calibri"/>
                <a:cs typeface="Calibri"/>
              </a:rPr>
              <a:t>onal</a:t>
            </a:r>
            <a:r>
              <a:rPr sz="16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study</a:t>
            </a:r>
            <a:endParaRPr sz="1600" dirty="0">
              <a:latin typeface="Calibri"/>
              <a:cs typeface="Calibri"/>
            </a:endParaRPr>
          </a:p>
          <a:p>
            <a:pPr marL="127000" marR="527050" indent="-114300">
              <a:lnSpc>
                <a:spcPts val="1300"/>
              </a:lnSpc>
              <a:spcBef>
                <a:spcPts val="680"/>
              </a:spcBef>
              <a:buChar char="•"/>
              <a:tabLst>
                <a:tab pos="127000" algn="l"/>
              </a:tabLst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How</a:t>
            </a:r>
            <a:r>
              <a:rPr sz="1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common</a:t>
            </a:r>
            <a:r>
              <a:rPr sz="1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1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lang="en-AU" sz="1200" spc="-10" dirty="0">
                <a:solidFill>
                  <a:srgbClr val="FFFFFF"/>
                </a:solidFill>
                <a:latin typeface="Calibri"/>
                <a:cs typeface="Calibri"/>
              </a:rPr>
              <a:t>condition?</a:t>
            </a:r>
            <a:endParaRPr sz="1200" dirty="0">
              <a:latin typeface="Calibri"/>
              <a:cs typeface="Calibri"/>
            </a:endParaRPr>
          </a:p>
          <a:p>
            <a:pPr marL="127000" marR="54610" indent="-114300">
              <a:lnSpc>
                <a:spcPts val="1300"/>
              </a:lnSpc>
              <a:spcBef>
                <a:spcPts val="200"/>
              </a:spcBef>
              <a:buChar char="•"/>
              <a:tabLst>
                <a:tab pos="127000" algn="l"/>
              </a:tabLst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What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nature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this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sample?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95689" y="2838918"/>
            <a:ext cx="3105785" cy="1238250"/>
            <a:chOff x="595689" y="2838918"/>
            <a:chExt cx="3105785" cy="1238250"/>
          </a:xfrm>
        </p:grpSpPr>
        <p:sp>
          <p:nvSpPr>
            <p:cNvPr id="8" name="object 8"/>
            <p:cNvSpPr/>
            <p:nvPr/>
          </p:nvSpPr>
          <p:spPr>
            <a:xfrm>
              <a:off x="1028087" y="3061467"/>
              <a:ext cx="2673350" cy="182245"/>
            </a:xfrm>
            <a:custGeom>
              <a:avLst/>
              <a:gdLst/>
              <a:ahLst/>
              <a:cxnLst/>
              <a:rect l="l" t="t" r="r" b="b"/>
              <a:pathLst>
                <a:path w="2673350" h="182244">
                  <a:moveTo>
                    <a:pt x="2672918" y="0"/>
                  </a:moveTo>
                  <a:lnTo>
                    <a:pt x="0" y="0"/>
                  </a:lnTo>
                  <a:lnTo>
                    <a:pt x="0" y="181917"/>
                  </a:lnTo>
                  <a:lnTo>
                    <a:pt x="2672918" y="181917"/>
                  </a:lnTo>
                  <a:lnTo>
                    <a:pt x="2672918" y="0"/>
                  </a:lnTo>
                  <a:close/>
                </a:path>
              </a:pathLst>
            </a:custGeom>
            <a:solidFill>
              <a:srgbClr val="C9AA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08389" y="2851618"/>
              <a:ext cx="2021839" cy="1212850"/>
            </a:xfrm>
            <a:custGeom>
              <a:avLst/>
              <a:gdLst/>
              <a:ahLst/>
              <a:cxnLst/>
              <a:rect l="l" t="t" r="r" b="b"/>
              <a:pathLst>
                <a:path w="2021839" h="1212850">
                  <a:moveTo>
                    <a:pt x="1900039" y="0"/>
                  </a:moveTo>
                  <a:lnTo>
                    <a:pt x="121279" y="0"/>
                  </a:lnTo>
                  <a:lnTo>
                    <a:pt x="74071" y="9530"/>
                  </a:lnTo>
                  <a:lnTo>
                    <a:pt x="35521" y="35522"/>
                  </a:lnTo>
                  <a:lnTo>
                    <a:pt x="9530" y="74072"/>
                  </a:lnTo>
                  <a:lnTo>
                    <a:pt x="0" y="121279"/>
                  </a:lnTo>
                  <a:lnTo>
                    <a:pt x="0" y="1091512"/>
                  </a:lnTo>
                  <a:lnTo>
                    <a:pt x="9530" y="1138719"/>
                  </a:lnTo>
                  <a:lnTo>
                    <a:pt x="35521" y="1177269"/>
                  </a:lnTo>
                  <a:lnTo>
                    <a:pt x="74071" y="1203260"/>
                  </a:lnTo>
                  <a:lnTo>
                    <a:pt x="121279" y="1212791"/>
                  </a:lnTo>
                  <a:lnTo>
                    <a:pt x="1900039" y="1212791"/>
                  </a:lnTo>
                  <a:lnTo>
                    <a:pt x="1947246" y="1203260"/>
                  </a:lnTo>
                  <a:lnTo>
                    <a:pt x="1985795" y="1177269"/>
                  </a:lnTo>
                  <a:lnTo>
                    <a:pt x="2011787" y="1138719"/>
                  </a:lnTo>
                  <a:lnTo>
                    <a:pt x="2021317" y="1091512"/>
                  </a:lnTo>
                  <a:lnTo>
                    <a:pt x="2021317" y="121279"/>
                  </a:lnTo>
                  <a:lnTo>
                    <a:pt x="2011787" y="74072"/>
                  </a:lnTo>
                  <a:lnTo>
                    <a:pt x="1985795" y="35522"/>
                  </a:lnTo>
                  <a:lnTo>
                    <a:pt x="1947246" y="9530"/>
                  </a:lnTo>
                  <a:lnTo>
                    <a:pt x="1900039" y="0"/>
                  </a:lnTo>
                  <a:close/>
                </a:path>
              </a:pathLst>
            </a:custGeom>
            <a:solidFill>
              <a:srgbClr val="CB95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08389" y="2851618"/>
              <a:ext cx="2021839" cy="1212850"/>
            </a:xfrm>
            <a:custGeom>
              <a:avLst/>
              <a:gdLst/>
              <a:ahLst/>
              <a:cxnLst/>
              <a:rect l="l" t="t" r="r" b="b"/>
              <a:pathLst>
                <a:path w="2021839" h="1212850">
                  <a:moveTo>
                    <a:pt x="0" y="121279"/>
                  </a:moveTo>
                  <a:lnTo>
                    <a:pt x="9530" y="74071"/>
                  </a:lnTo>
                  <a:lnTo>
                    <a:pt x="35521" y="35522"/>
                  </a:lnTo>
                  <a:lnTo>
                    <a:pt x="74071" y="9530"/>
                  </a:lnTo>
                  <a:lnTo>
                    <a:pt x="121279" y="0"/>
                  </a:lnTo>
                  <a:lnTo>
                    <a:pt x="1900039" y="0"/>
                  </a:lnTo>
                  <a:lnTo>
                    <a:pt x="1947246" y="9530"/>
                  </a:lnTo>
                  <a:lnTo>
                    <a:pt x="1985796" y="35522"/>
                  </a:lnTo>
                  <a:lnTo>
                    <a:pt x="2011787" y="74071"/>
                  </a:lnTo>
                  <a:lnTo>
                    <a:pt x="2021318" y="121279"/>
                  </a:lnTo>
                  <a:lnTo>
                    <a:pt x="2021318" y="1091512"/>
                  </a:lnTo>
                  <a:lnTo>
                    <a:pt x="2011787" y="1138719"/>
                  </a:lnTo>
                  <a:lnTo>
                    <a:pt x="1985796" y="1177269"/>
                  </a:lnTo>
                  <a:lnTo>
                    <a:pt x="1947246" y="1203260"/>
                  </a:lnTo>
                  <a:lnTo>
                    <a:pt x="1900039" y="1212791"/>
                  </a:lnTo>
                  <a:lnTo>
                    <a:pt x="121279" y="1212791"/>
                  </a:lnTo>
                  <a:lnTo>
                    <a:pt x="74071" y="1203260"/>
                  </a:lnTo>
                  <a:lnTo>
                    <a:pt x="35521" y="1177269"/>
                  </a:lnTo>
                  <a:lnTo>
                    <a:pt x="9530" y="1138719"/>
                  </a:lnTo>
                  <a:lnTo>
                    <a:pt x="0" y="1091512"/>
                  </a:lnTo>
                  <a:lnTo>
                    <a:pt x="0" y="12127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92171" y="2827027"/>
            <a:ext cx="1821180" cy="77152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600" spc="-75" dirty="0">
                <a:solidFill>
                  <a:srgbClr val="FFFFFF"/>
                </a:solidFill>
                <a:latin typeface="Calibri"/>
                <a:cs typeface="Calibri"/>
              </a:rPr>
              <a:t>Case-</a:t>
            </a:r>
            <a:r>
              <a:rPr sz="1600" spc="-330" dirty="0">
                <a:solidFill>
                  <a:srgbClr val="FFFFFF"/>
                </a:solidFill>
                <a:latin typeface="Calibri"/>
                <a:cs typeface="Calibri"/>
              </a:rPr>
              <a:t>­</a:t>
            </a:r>
            <a:r>
              <a:rPr sz="1600" spc="-55" dirty="0">
                <a:solidFill>
                  <a:srgbClr val="FFFFFF"/>
                </a:solidFill>
                <a:latin typeface="Calibri"/>
                <a:cs typeface="Calibri"/>
              </a:rPr>
              <a:t>‐Control</a:t>
            </a:r>
            <a:r>
              <a:rPr sz="1600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study</a:t>
            </a:r>
            <a:endParaRPr sz="1600" dirty="0">
              <a:latin typeface="Calibri"/>
              <a:cs typeface="Calibri"/>
            </a:endParaRPr>
          </a:p>
          <a:p>
            <a:pPr marL="127000" marR="5080" indent="-114300">
              <a:lnSpc>
                <a:spcPts val="1300"/>
              </a:lnSpc>
              <a:spcBef>
                <a:spcPts val="680"/>
              </a:spcBef>
              <a:buChar char="•"/>
              <a:tabLst>
                <a:tab pos="127000" algn="l"/>
              </a:tabLst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What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causes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this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outcome?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284044" y="1644156"/>
            <a:ext cx="2047239" cy="2433320"/>
            <a:chOff x="3284044" y="1644156"/>
            <a:chExt cx="2047239" cy="2433320"/>
          </a:xfrm>
        </p:grpSpPr>
        <p:sp>
          <p:nvSpPr>
            <p:cNvPr id="13" name="object 13"/>
            <p:cNvSpPr/>
            <p:nvPr/>
          </p:nvSpPr>
          <p:spPr>
            <a:xfrm>
              <a:off x="3617763" y="1644156"/>
              <a:ext cx="182245" cy="1501140"/>
            </a:xfrm>
            <a:custGeom>
              <a:avLst/>
              <a:gdLst/>
              <a:ahLst/>
              <a:cxnLst/>
              <a:rect l="l" t="t" r="r" b="b"/>
              <a:pathLst>
                <a:path w="182245" h="1501139">
                  <a:moveTo>
                    <a:pt x="181917" y="0"/>
                  </a:moveTo>
                  <a:lnTo>
                    <a:pt x="0" y="0"/>
                  </a:lnTo>
                  <a:lnTo>
                    <a:pt x="0" y="1500554"/>
                  </a:lnTo>
                  <a:lnTo>
                    <a:pt x="181917" y="1500554"/>
                  </a:lnTo>
                  <a:lnTo>
                    <a:pt x="181917" y="0"/>
                  </a:lnTo>
                  <a:close/>
                </a:path>
              </a:pathLst>
            </a:custGeom>
            <a:solidFill>
              <a:srgbClr val="AAC4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96744" y="2851618"/>
              <a:ext cx="2021839" cy="1212850"/>
            </a:xfrm>
            <a:custGeom>
              <a:avLst/>
              <a:gdLst/>
              <a:ahLst/>
              <a:cxnLst/>
              <a:rect l="l" t="t" r="r" b="b"/>
              <a:pathLst>
                <a:path w="2021839" h="1212850">
                  <a:moveTo>
                    <a:pt x="1900038" y="0"/>
                  </a:moveTo>
                  <a:lnTo>
                    <a:pt x="121278" y="0"/>
                  </a:lnTo>
                  <a:lnTo>
                    <a:pt x="74071" y="9530"/>
                  </a:lnTo>
                  <a:lnTo>
                    <a:pt x="35521" y="35522"/>
                  </a:lnTo>
                  <a:lnTo>
                    <a:pt x="9530" y="74072"/>
                  </a:lnTo>
                  <a:lnTo>
                    <a:pt x="0" y="121279"/>
                  </a:lnTo>
                  <a:lnTo>
                    <a:pt x="0" y="1091512"/>
                  </a:lnTo>
                  <a:lnTo>
                    <a:pt x="9530" y="1138719"/>
                  </a:lnTo>
                  <a:lnTo>
                    <a:pt x="35521" y="1177269"/>
                  </a:lnTo>
                  <a:lnTo>
                    <a:pt x="74071" y="1203260"/>
                  </a:lnTo>
                  <a:lnTo>
                    <a:pt x="121278" y="1212791"/>
                  </a:lnTo>
                  <a:lnTo>
                    <a:pt x="1900038" y="1212791"/>
                  </a:lnTo>
                  <a:lnTo>
                    <a:pt x="1947245" y="1203260"/>
                  </a:lnTo>
                  <a:lnTo>
                    <a:pt x="1985795" y="1177269"/>
                  </a:lnTo>
                  <a:lnTo>
                    <a:pt x="2011787" y="1138719"/>
                  </a:lnTo>
                  <a:lnTo>
                    <a:pt x="2021318" y="1091512"/>
                  </a:lnTo>
                  <a:lnTo>
                    <a:pt x="2021318" y="121279"/>
                  </a:lnTo>
                  <a:lnTo>
                    <a:pt x="2011787" y="74072"/>
                  </a:lnTo>
                  <a:lnTo>
                    <a:pt x="1985795" y="35522"/>
                  </a:lnTo>
                  <a:lnTo>
                    <a:pt x="1947245" y="9530"/>
                  </a:lnTo>
                  <a:lnTo>
                    <a:pt x="1900038" y="0"/>
                  </a:lnTo>
                  <a:close/>
                </a:path>
              </a:pathLst>
            </a:custGeom>
            <a:solidFill>
              <a:srgbClr val="C9BE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296744" y="2851619"/>
              <a:ext cx="2021839" cy="1212850"/>
            </a:xfrm>
            <a:custGeom>
              <a:avLst/>
              <a:gdLst/>
              <a:ahLst/>
              <a:cxnLst/>
              <a:rect l="l" t="t" r="r" b="b"/>
              <a:pathLst>
                <a:path w="2021839" h="1212850">
                  <a:moveTo>
                    <a:pt x="0" y="121279"/>
                  </a:moveTo>
                  <a:lnTo>
                    <a:pt x="9530" y="74071"/>
                  </a:lnTo>
                  <a:lnTo>
                    <a:pt x="35522" y="35522"/>
                  </a:lnTo>
                  <a:lnTo>
                    <a:pt x="74071" y="9530"/>
                  </a:lnTo>
                  <a:lnTo>
                    <a:pt x="121279" y="0"/>
                  </a:lnTo>
                  <a:lnTo>
                    <a:pt x="1900039" y="0"/>
                  </a:lnTo>
                  <a:lnTo>
                    <a:pt x="1947246" y="9530"/>
                  </a:lnTo>
                  <a:lnTo>
                    <a:pt x="1985796" y="35522"/>
                  </a:lnTo>
                  <a:lnTo>
                    <a:pt x="2011787" y="74071"/>
                  </a:lnTo>
                  <a:lnTo>
                    <a:pt x="2021318" y="121279"/>
                  </a:lnTo>
                  <a:lnTo>
                    <a:pt x="2021318" y="1091512"/>
                  </a:lnTo>
                  <a:lnTo>
                    <a:pt x="2011787" y="1138719"/>
                  </a:lnTo>
                  <a:lnTo>
                    <a:pt x="1985796" y="1177269"/>
                  </a:lnTo>
                  <a:lnTo>
                    <a:pt x="1947246" y="1203260"/>
                  </a:lnTo>
                  <a:lnTo>
                    <a:pt x="1900039" y="1212791"/>
                  </a:lnTo>
                  <a:lnTo>
                    <a:pt x="121279" y="1212791"/>
                  </a:lnTo>
                  <a:lnTo>
                    <a:pt x="74071" y="1203260"/>
                  </a:lnTo>
                  <a:lnTo>
                    <a:pt x="35522" y="1177269"/>
                  </a:lnTo>
                  <a:lnTo>
                    <a:pt x="9530" y="1138719"/>
                  </a:lnTo>
                  <a:lnTo>
                    <a:pt x="0" y="1091512"/>
                  </a:lnTo>
                  <a:lnTo>
                    <a:pt x="0" y="12127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380524" y="2827027"/>
            <a:ext cx="1820545" cy="77152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Cohort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study</a:t>
            </a:r>
            <a:endParaRPr sz="1600">
              <a:latin typeface="Calibri"/>
              <a:cs typeface="Calibri"/>
            </a:endParaRPr>
          </a:p>
          <a:p>
            <a:pPr marL="127000" marR="5080" indent="-114300">
              <a:lnSpc>
                <a:spcPts val="1300"/>
              </a:lnSpc>
              <a:spcBef>
                <a:spcPts val="680"/>
              </a:spcBef>
              <a:buChar char="•"/>
              <a:tabLst>
                <a:tab pos="127000" algn="l"/>
              </a:tabLst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What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eﬀects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this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risk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factor/exposure?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284044" y="1322930"/>
            <a:ext cx="2047239" cy="1238250"/>
            <a:chOff x="3284044" y="1322930"/>
            <a:chExt cx="2047239" cy="1238250"/>
          </a:xfrm>
        </p:grpSpPr>
        <p:sp>
          <p:nvSpPr>
            <p:cNvPr id="18" name="object 18"/>
            <p:cNvSpPr/>
            <p:nvPr/>
          </p:nvSpPr>
          <p:spPr>
            <a:xfrm>
              <a:off x="3296744" y="1335631"/>
              <a:ext cx="2021839" cy="1212850"/>
            </a:xfrm>
            <a:custGeom>
              <a:avLst/>
              <a:gdLst/>
              <a:ahLst/>
              <a:cxnLst/>
              <a:rect l="l" t="t" r="r" b="b"/>
              <a:pathLst>
                <a:path w="2021839" h="1212850">
                  <a:moveTo>
                    <a:pt x="1900038" y="0"/>
                  </a:moveTo>
                  <a:lnTo>
                    <a:pt x="121278" y="0"/>
                  </a:lnTo>
                  <a:lnTo>
                    <a:pt x="74071" y="9530"/>
                  </a:lnTo>
                  <a:lnTo>
                    <a:pt x="35521" y="35521"/>
                  </a:lnTo>
                  <a:lnTo>
                    <a:pt x="9530" y="74071"/>
                  </a:lnTo>
                  <a:lnTo>
                    <a:pt x="0" y="121278"/>
                  </a:lnTo>
                  <a:lnTo>
                    <a:pt x="0" y="1091511"/>
                  </a:lnTo>
                  <a:lnTo>
                    <a:pt x="9530" y="1138719"/>
                  </a:lnTo>
                  <a:lnTo>
                    <a:pt x="35521" y="1177268"/>
                  </a:lnTo>
                  <a:lnTo>
                    <a:pt x="74071" y="1203259"/>
                  </a:lnTo>
                  <a:lnTo>
                    <a:pt x="121278" y="1212790"/>
                  </a:lnTo>
                  <a:lnTo>
                    <a:pt x="1900038" y="1212790"/>
                  </a:lnTo>
                  <a:lnTo>
                    <a:pt x="1947245" y="1203259"/>
                  </a:lnTo>
                  <a:lnTo>
                    <a:pt x="1985795" y="1177268"/>
                  </a:lnTo>
                  <a:lnTo>
                    <a:pt x="2011787" y="1138719"/>
                  </a:lnTo>
                  <a:lnTo>
                    <a:pt x="2021318" y="1091511"/>
                  </a:lnTo>
                  <a:lnTo>
                    <a:pt x="2021318" y="121278"/>
                  </a:lnTo>
                  <a:lnTo>
                    <a:pt x="2011787" y="74071"/>
                  </a:lnTo>
                  <a:lnTo>
                    <a:pt x="1985795" y="35521"/>
                  </a:lnTo>
                  <a:lnTo>
                    <a:pt x="1947245" y="9530"/>
                  </a:lnTo>
                  <a:lnTo>
                    <a:pt x="1900038" y="0"/>
                  </a:lnTo>
                  <a:close/>
                </a:path>
              </a:pathLst>
            </a:custGeom>
            <a:solidFill>
              <a:srgbClr val="AAC4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296744" y="1335630"/>
              <a:ext cx="2021839" cy="1212850"/>
            </a:xfrm>
            <a:custGeom>
              <a:avLst/>
              <a:gdLst/>
              <a:ahLst/>
              <a:cxnLst/>
              <a:rect l="l" t="t" r="r" b="b"/>
              <a:pathLst>
                <a:path w="2021839" h="1212850">
                  <a:moveTo>
                    <a:pt x="0" y="121279"/>
                  </a:moveTo>
                  <a:lnTo>
                    <a:pt x="9530" y="74071"/>
                  </a:lnTo>
                  <a:lnTo>
                    <a:pt x="35522" y="35522"/>
                  </a:lnTo>
                  <a:lnTo>
                    <a:pt x="74071" y="9530"/>
                  </a:lnTo>
                  <a:lnTo>
                    <a:pt x="121279" y="0"/>
                  </a:lnTo>
                  <a:lnTo>
                    <a:pt x="1900039" y="0"/>
                  </a:lnTo>
                  <a:lnTo>
                    <a:pt x="1947246" y="9530"/>
                  </a:lnTo>
                  <a:lnTo>
                    <a:pt x="1985796" y="35522"/>
                  </a:lnTo>
                  <a:lnTo>
                    <a:pt x="2011787" y="74071"/>
                  </a:lnTo>
                  <a:lnTo>
                    <a:pt x="2021318" y="121279"/>
                  </a:lnTo>
                  <a:lnTo>
                    <a:pt x="2021318" y="1091512"/>
                  </a:lnTo>
                  <a:lnTo>
                    <a:pt x="2011787" y="1138719"/>
                  </a:lnTo>
                  <a:lnTo>
                    <a:pt x="1985796" y="1177269"/>
                  </a:lnTo>
                  <a:lnTo>
                    <a:pt x="1947246" y="1203260"/>
                  </a:lnTo>
                  <a:lnTo>
                    <a:pt x="1900039" y="1212791"/>
                  </a:lnTo>
                  <a:lnTo>
                    <a:pt x="121279" y="1212791"/>
                  </a:lnTo>
                  <a:lnTo>
                    <a:pt x="74071" y="1203260"/>
                  </a:lnTo>
                  <a:lnTo>
                    <a:pt x="35522" y="1177269"/>
                  </a:lnTo>
                  <a:lnTo>
                    <a:pt x="9530" y="1138719"/>
                  </a:lnTo>
                  <a:lnTo>
                    <a:pt x="0" y="1091512"/>
                  </a:lnTo>
                  <a:lnTo>
                    <a:pt x="0" y="12127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380524" y="1311038"/>
            <a:ext cx="1686560" cy="77152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600" dirty="0" err="1">
                <a:solidFill>
                  <a:srgbClr val="FFFFFF"/>
                </a:solidFill>
                <a:latin typeface="Calibri"/>
                <a:cs typeface="Calibri"/>
              </a:rPr>
              <a:t>Interven</a:t>
            </a:r>
            <a:r>
              <a:rPr lang="en-AU" sz="1600" dirty="0" err="1">
                <a:solidFill>
                  <a:srgbClr val="FFFFFF"/>
                </a:solidFill>
                <a:latin typeface="Calibri"/>
                <a:cs typeface="Calibri"/>
              </a:rPr>
              <a:t>ti</a:t>
            </a:r>
            <a:r>
              <a:rPr sz="1600" dirty="0" err="1">
                <a:solidFill>
                  <a:srgbClr val="FFFFFF"/>
                </a:solidFill>
                <a:latin typeface="Calibri"/>
                <a:cs typeface="Calibri"/>
              </a:rPr>
              <a:t>onal</a:t>
            </a:r>
            <a:r>
              <a:rPr sz="16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study</a:t>
            </a:r>
            <a:endParaRPr sz="1600" dirty="0">
              <a:latin typeface="Calibri"/>
              <a:cs typeface="Calibri"/>
            </a:endParaRPr>
          </a:p>
          <a:p>
            <a:pPr marL="127000" marR="36195" indent="-114300">
              <a:lnSpc>
                <a:spcPts val="1300"/>
              </a:lnSpc>
              <a:spcBef>
                <a:spcPts val="680"/>
              </a:spcBef>
              <a:buChar char="•"/>
              <a:tabLst>
                <a:tab pos="127000" algn="l"/>
              </a:tabLst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What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eﬀect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this </a:t>
            </a:r>
            <a:r>
              <a:rPr lang="en-AU" sz="1200" spc="-10" dirty="0">
                <a:solidFill>
                  <a:srgbClr val="FFFFFF"/>
                </a:solidFill>
                <a:latin typeface="Calibri"/>
                <a:cs typeface="Calibri"/>
              </a:rPr>
              <a:t>intervention?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04800" y="304799"/>
            <a:ext cx="9867900" cy="6949440"/>
          </a:xfrm>
          <a:custGeom>
            <a:avLst/>
            <a:gdLst/>
            <a:ahLst/>
            <a:cxnLst/>
            <a:rect l="l" t="t" r="r" b="b"/>
            <a:pathLst>
              <a:path w="9867900" h="6949440">
                <a:moveTo>
                  <a:pt x="36563" y="36588"/>
                </a:moveTo>
                <a:lnTo>
                  <a:pt x="0" y="36588"/>
                </a:lnTo>
                <a:lnTo>
                  <a:pt x="0" y="6912864"/>
                </a:lnTo>
                <a:lnTo>
                  <a:pt x="0" y="6949440"/>
                </a:lnTo>
                <a:lnTo>
                  <a:pt x="36563" y="6949440"/>
                </a:lnTo>
                <a:lnTo>
                  <a:pt x="36563" y="6912877"/>
                </a:lnTo>
                <a:lnTo>
                  <a:pt x="36563" y="36588"/>
                </a:lnTo>
                <a:close/>
              </a:path>
              <a:path w="9867900" h="6949440">
                <a:moveTo>
                  <a:pt x="36563" y="0"/>
                </a:moveTo>
                <a:lnTo>
                  <a:pt x="0" y="0"/>
                </a:lnTo>
                <a:lnTo>
                  <a:pt x="0" y="36576"/>
                </a:lnTo>
                <a:lnTo>
                  <a:pt x="36563" y="36576"/>
                </a:lnTo>
                <a:lnTo>
                  <a:pt x="36563" y="0"/>
                </a:lnTo>
                <a:close/>
              </a:path>
              <a:path w="9867900" h="6949440">
                <a:moveTo>
                  <a:pt x="9867900" y="6912864"/>
                </a:moveTo>
                <a:lnTo>
                  <a:pt x="36576" y="6912864"/>
                </a:lnTo>
                <a:lnTo>
                  <a:pt x="36576" y="6949440"/>
                </a:lnTo>
                <a:lnTo>
                  <a:pt x="9867900" y="6949440"/>
                </a:lnTo>
                <a:lnTo>
                  <a:pt x="9867900" y="6912864"/>
                </a:lnTo>
                <a:close/>
              </a:path>
              <a:path w="9867900" h="6949440">
                <a:moveTo>
                  <a:pt x="9867900" y="0"/>
                </a:moveTo>
                <a:lnTo>
                  <a:pt x="36576" y="0"/>
                </a:lnTo>
                <a:lnTo>
                  <a:pt x="36576" y="36576"/>
                </a:lnTo>
                <a:lnTo>
                  <a:pt x="9867900" y="36576"/>
                </a:lnTo>
                <a:lnTo>
                  <a:pt x="9867900" y="0"/>
                </a:lnTo>
                <a:close/>
              </a:path>
            </a:pathLst>
          </a:custGeom>
          <a:solidFill>
            <a:srgbClr val="1F497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</TotalTime>
  <Words>781</Words>
  <Application>Microsoft Macintosh PowerPoint</Application>
  <PresentationFormat>Custom</PresentationFormat>
  <Paragraphs>55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Gill Sans MT</vt:lpstr>
      <vt:lpstr>Rockwell</vt:lpstr>
      <vt:lpstr>Gallery</vt:lpstr>
      <vt:lpstr>Study Designs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Robert Lundin</cp:lastModifiedBy>
  <cp:revision>6</cp:revision>
  <dcterms:created xsi:type="dcterms:W3CDTF">2025-05-26T01:09:58Z</dcterms:created>
  <dcterms:modified xsi:type="dcterms:W3CDTF">2025-05-26T01:31:11Z</dcterms:modified>
</cp:coreProperties>
</file>